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81" r:id="rId19"/>
    <p:sldId id="282" r:id="rId20"/>
    <p:sldId id="283" r:id="rId21"/>
    <p:sldId id="284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DA2F90-BF1B-4629-8ED3-CC6B3F2AC0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Ryhmäilmiöt, roolit ja viestintää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087F64A-1EB3-4D14-B74F-8030FE7E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NYO – YRHO </a:t>
            </a:r>
          </a:p>
        </p:txBody>
      </p:sp>
    </p:spTree>
    <p:extLst>
      <p:ext uri="{BB962C8B-B14F-4D97-AF65-F5344CB8AC3E}">
        <p14:creationId xmlns:p14="http://schemas.microsoft.com/office/powerpoint/2010/main" val="533448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D82B3C-AE88-4BA5-BE15-04EF15A5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Koko ryhmän 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6A5C04-2967-4746-9CCC-469EF1865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i-FI" dirty="0"/>
          </a:p>
          <a:p>
            <a:pPr marL="0" indent="0" algn="ctr">
              <a:buNone/>
            </a:pPr>
            <a:r>
              <a:rPr lang="fi-FI" dirty="0"/>
              <a:t>Tehkää tilaa lattialle – pöydät ja tuolit sivuun.</a:t>
            </a:r>
          </a:p>
          <a:p>
            <a:pPr marL="0" indent="0" algn="ctr">
              <a:buNone/>
            </a:pPr>
            <a:r>
              <a:rPr lang="fi-FI" dirty="0"/>
              <a:t>Ottakaa kengät pois jalasta.</a:t>
            </a:r>
          </a:p>
          <a:p>
            <a:pPr marL="0" indent="0" algn="ctr">
              <a:buNone/>
            </a:pPr>
            <a:r>
              <a:rPr lang="fi-FI" dirty="0"/>
              <a:t>Asetelkaa kengät tilan keskelle niin, että ne kuvaavat ryhmän eri vaiheita.</a:t>
            </a:r>
          </a:p>
          <a:p>
            <a:pPr marL="0" indent="0" algn="ctr">
              <a:buNone/>
            </a:pPr>
            <a:r>
              <a:rPr lang="fi-FI" dirty="0"/>
              <a:t>Ensin tutustumisvaihe.</a:t>
            </a:r>
          </a:p>
          <a:p>
            <a:pPr marL="0" indent="0" algn="ctr">
              <a:buNone/>
            </a:pPr>
            <a:r>
              <a:rPr lang="fi-FI" dirty="0"/>
              <a:t>Sitten kuohuntavaihe</a:t>
            </a:r>
          </a:p>
          <a:p>
            <a:pPr marL="0" indent="0" algn="ctr">
              <a:buNone/>
            </a:pPr>
            <a:r>
              <a:rPr lang="fi-FI" dirty="0"/>
              <a:t>Sitten normien muotoutumisvaihe.</a:t>
            </a:r>
          </a:p>
          <a:p>
            <a:pPr marL="0" indent="0" algn="ctr">
              <a:buNone/>
            </a:pPr>
            <a:r>
              <a:rPr lang="fi-FI" dirty="0"/>
              <a:t>Sitten tehtävän suorittamisvaihe.</a:t>
            </a:r>
          </a:p>
          <a:p>
            <a:pPr marL="0" indent="0" algn="ctr">
              <a:buNone/>
            </a:pPr>
            <a:r>
              <a:rPr lang="fi-FI" dirty="0"/>
              <a:t>Ja toiminnan päättymisen vaihe. </a:t>
            </a:r>
          </a:p>
        </p:txBody>
      </p:sp>
    </p:spTree>
    <p:extLst>
      <p:ext uri="{BB962C8B-B14F-4D97-AF65-F5344CB8AC3E}">
        <p14:creationId xmlns:p14="http://schemas.microsoft.com/office/powerpoint/2010/main" val="3906723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5D211B-2AEF-4653-9C21-904B1544F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Ryhmien 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9C9E7A-D57C-4415-A1D1-3D195F291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60634"/>
            <a:ext cx="10820400" cy="4558051"/>
          </a:xfrm>
        </p:spPr>
        <p:txBody>
          <a:bodyPr>
            <a:normAutofit/>
          </a:bodyPr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Ryhmillä on erilaisia </a:t>
            </a:r>
            <a:r>
              <a:rPr lang="fi-FI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perustehtäviä</a:t>
            </a: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Perustehtävällä tarkoitetaan sitä, miksi ryhmä on </a:t>
            </a:r>
            <a:r>
              <a:rPr lang="fi-FI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alunperin</a:t>
            </a: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muodostunut ja mitä tavoitteita se pyrkii täyttämään.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Esimerkiksi opiskeluryhmän perustehtävä on oppiminen.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Ryhmän perustehtävä vaikuttaa siihen, millaista vuorovaikutus ryhmän sisällä on.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Perustehtävästä riippumatta ryhmät tasapainoilevat asiatehtävien ja suhdetehtävien välillä.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Asiatehtävät sisältävät mm. perustehtävästä ja työn suorittamisesta huolehtimisen.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Suhdetehtäviin kuuluu mm. tuen antaminen ja koheesiosta huolehtiminen.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6544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06ED7-6740-4024-B337-7B5869900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Ryhmien toiminta, koheesio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463760-C9AB-4028-B8AC-F29FD18F8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Koheesiolla tarkoitetaan ryhmän kiinteyttä ja sen jäsenten halua pysyä ryhmässä.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Kun jäsenet haluavat kuulua ryhmään, he ovat todennäköisemmin sitoutuneita ryhmän tavoitteeseen.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Koheesio voi joissain tilanteissa olla liian suuri, jolloin voidaan ajautua ryhmäajatteluun.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884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E07770-AD0E-4D34-BE38-ACC7B25BC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Ryhmien 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14899F-8E01-4476-AA8E-CE32C1F01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Suhdetehtävistä huolehditaan relationaalisen viestinnän avulla.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Kaikki ryhmän suhdetasoon liittyvä vuorovaikutus on relationaalista viestintää.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Sitä on aina olemassa, vaikka suhdetason asioista ei suoraan puhuttaisikaan.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Relationaalista viestintää on sekin, miten toisiin suhtaudutaan.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Relationaalinen viestintä voi ilmetä positiivisena, esimerkiksi tuen antamisena, tai negatiivisena, kuten väheksynnän osoittamisena.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8850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A57BBB-3930-4509-B465-4486D4AE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Konfliktit eli ristiriidat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47C8AB-F98F-4581-8E2C-7E9F0748E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 koostuu erilaisista yksilöistä, joten ryhmätilanteissa joudutaan kohtaamaan erilaisia mielipiteitä, toimintatapoja ja tavoitteita.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Eriävät mielipiteet ja tavoitteet saattavat synnyttää konflikteja. Konfliktilla tarkoitetaan verbaalisesti tai nonverbaalisesti ilmaistua ristiriitaa vähintään kahden ryhmän jäsenen välillä.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Yleensä konfliktin osapuolilla on erilaiset mielipiteet ryhmän tavoitteesta ja sen saavuttamiskeinoista.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Lisäksi toisen osapuolen tavoitteet koetaan usein esteenä omien tavoitteiden saavuttamiselle.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7787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FE1EE2-6657-4843-A6DF-07DD0830D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Konfliktit eli erimielisyydet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098B6A-3A03-45CA-8692-DD6F902A8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Erimielisyydet ja konfliktit ovat luonnollisia ja väistämättömiä ilmiöitä aina kun erilaiset ihmiset kokoontuvat yhteen. Konfliktin voi aiheuttaa esimerkiksi: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i-FI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asiatason erimielisyys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erimielisyys menettelytavoissa (esimerkiksi kuinka ryhmä suorittaa perustehtäväänsä.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erimielisyys ryhmän työnjaosta ja sen tasapuolisuudesta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jäsenten väliset suhteet tai ilmapiiri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9521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23EFFF-2FCA-4AEC-828F-9C86A6674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Roolit ryhmässä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830AC0-A41D-4F09-87B7-5485E52FC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4161284"/>
          </a:xfrm>
        </p:spPr>
        <p:txBody>
          <a:bodyPr>
            <a:normAutofit/>
          </a:bodyPr>
          <a:lstStyle/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Roolin käsitettä käytetään monissa eri yhteyksissä.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Ryhmätilanteessa rooli tarkoittaa sellaista ryhmän jäsenen käyttäytymistä tai osallistumistapaa, jota muut häneltä odottavat.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Jokaiselle ryhmän jäsenelle kehittyy ryhmän vuorovaikutuksessa rooli tai rooleja.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Roolit voivat olla vakiintuneita kaavoja yksilön käyttäytymisessä, mutta usein ne kuitenkin vaihtelevat tilanteesta toiseen.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Roolit ovat välttämättömiä, jotta ryhmä voisi toimia hyvin.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Jos yksi jäsen lähtee ryhmästä pois, ryhmän roolirakenne voi muuttua ja tehtävät jakaantua uudelleen.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8552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5ECECE-3A96-4B23-BB3C-47A04D316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Roolit…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6504F5-1AF3-4D68-8381-D77B3A4C8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Ryhmässä voi olla virallisia ja epävirallisia rooleja.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Viralliset roolit ovat ennalta määrättyjä tai niistä voidaan sopia yhdessä, esimerkiksi kokoukselle voidaan valita puheenjohtaja.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Epäviralliset roolit ilmenevät ryhmän jäsenen toistuvana käyttäytymisenä. Ne muodostuvat ja kehittyvät ryhmän vuorovaikutuksessa.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Ryhmän perustehtävä ja jäsenten väliset suhteet vaikuttavat siihen, millaisia rooleja ryhmässä syntyy.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3214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5F5F2E-894D-4229-AA10-E1FCD9AFE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Epäviralliset roolit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468A17-BE7D-416F-8C0B-ACFA64259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Epävirallisia rooleja voidaan ryhmitellä esimerkiksi seuraavasti:</a:t>
            </a:r>
          </a:p>
          <a:p>
            <a:pPr marL="0" indent="0" algn="l">
              <a:buNone/>
            </a:pPr>
            <a:endParaRPr lang="fi-FI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Tehtäväkeskeiset roolit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Suhdekeskeiset roolit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Yksilökeskeiset roolit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9675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6347C4-6A59-4E16-93AE-A9F08204C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Tehtäväkeskeiset roolit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CE13AD-8DD1-4363-845E-74CC3E741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auttavat ryhmää saavuttamaan tavoitettaan.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Tällaisia rooleja ovat esimerkiksi arvioija, joka arvioi kriittisesti ryhmän suoritusta, ja ehdottaja, joka tekee uusia ehdotuksia ja avaa näkökulmia käsiteltävään asiaan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260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51C98D8-4ABD-4594-81F8-8368DBE55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4D90489-9140-47CC-BF00-7F10F14A2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59E519-85ED-4C16-9290-533A677A6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413262"/>
            <a:ext cx="3306742" cy="38054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2800" dirty="0"/>
              <a:t>Millaisia kokemuksia sinulla on ryhmässä olemisesta ja toimimisesta?</a:t>
            </a:r>
          </a:p>
        </p:txBody>
      </p: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AFA412E3-3421-4E3C-A0AE-FC682B1EA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srgbClr val="40404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956B280-FCAC-45AE-B400-1612CEBF4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339" y="1419773"/>
            <a:ext cx="6127287" cy="444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32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47B77C-C2AA-4D07-9C16-3369D4EB8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Suhdekeskeiset roolit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B6A1FA-6563-441C-8366-32B80479C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ylläpitävät ja kehittävät jäsenten välisiä suhteita ja ilmapiiriä.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Näihin rooleihin kuuluvat esimerkiksi sovittelija, joka konfliktitilanteessa pyrkii kompromisseihin, ja portinvartija, joka pyrkii pitämään viestintäkanavat avoimina ja rohkaisee kaikkia osallistumaan.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Portinvartija voi toimia myös päinvastaisesti eli pantata tietoa.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9239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53B940-175F-45BF-8407-81BD5DA2E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Yksilökeskeiset roolit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97DD60-3DE2-4493-BDC9-91901C5EC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liittyvät yksilön taipumuksiin toimia.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Tällaiset roolit eivät palvele ryhmän perustehtävää vaan yksilön omia tavoitteita.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Yksilökeskeisiin rooleihin kuuluvat esimerkiksi vastarannan kiiski, joka vastustaa kaikkea, ja dominoija, joka pyrkii johtamaan ja manipuloimaan muita.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7366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D73C52-3F3E-483F-B8C5-519E0BB60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Vuorovaikutus ryhmässä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63A8CF-85A8-4A3F-BB54-022E8FD90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Ryhmää ei ole ilman vuorovaikutusta ryhmän jäsenten välillä.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Vuorovaikutus käynnistää ryhmien toiminnan ja myös ylläpitää sitä.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Ryhmän toimintaa voidaankin analysoida tarkastelemalla ryhmän jäsenten vuorovaikutusta.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Ryhmissä saadaan kokemusta niiden toiminnasta ja vuorovaikutuksesta.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Aiemmissa ryhmätilanteissa opitut tiedot ja taidot vaikuttavat seuraaviin ryhmätilanteisiin.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Ryhmäläinen omaksuu usein saman roolin uudessa ryhmässä, mihin on tottunut aiemmin</a:t>
            </a:r>
          </a:p>
          <a:p>
            <a:pPr algn="l"/>
            <a:endParaRPr lang="fi-FI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1093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F0794C-0704-442C-8572-F5AB48EF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Verbaalinen eli sanallinen viestintä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9C0239-0723-4014-907B-AF71B5EF4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Kieli eli sanoista rakentuva merkkijärjestelmä on verbaalisen eli sanallisen viestinnän perusta.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Asiasisältöjä rakennetaan suureksi osaksi kielen avulla, koska usein sillä voidaan ilmaista asioita täsmällisimmin.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Kielellinen käyttäytyminen on yleensä tiedostettua: viestijä on itse selvillä siitä, mitä sanoo.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Verbaalisen viestinnän sisällön taso korostuu erityisesti tehtäväkeskeisissä ryhmissä, joissa käsiteltävät asiat saattavat olla hyvin moniulotteisia.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4685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FB9C53-091B-4A22-BC66-D1FC9FD46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Verbaalinen viestintä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EF1F10-25BA-4345-8E8F-D7BAEE880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Jokainen viestijä antaa sanoille ja asioille merkityksiä omien kokemustensa sekä viestintätilanteen perusteella.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Ryhmäviestintätilanteessa kehittyy ryhmän oma, yhteinen kieli.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Samalla sanoille ja asioille syntyy täysin uusia, ryhmälle yhteisiä merkityksiä.</a:t>
            </a:r>
          </a:p>
          <a:p>
            <a:r>
              <a:rPr lang="fi-FI" dirty="0">
                <a:solidFill>
                  <a:srgbClr val="333333"/>
                </a:solidFill>
                <a:latin typeface="Verdana" panose="020B0604030504040204" pitchFamily="34" charset="0"/>
              </a:rPr>
              <a:t>V</a:t>
            </a: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iestintä on prosessi, jossa rakennetaan ja vastaanotetaan sanomia ja luodaan merkityksiä.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6231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7E05E5-A612-4EE5-9D2D-9EB7F8C0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Nonverbaali eli sanaton viestintä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9BD1AA-EDC7-4EFF-88CA-8C6ABF49D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Nonverbaaliseen viestintään kuuluvat vuorovaikutuksen kaikki muut elementit paitsi kieli. Nonverbaalisen viestinnän merkkijärjestelmiä ovat: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kinesiikka</a:t>
            </a: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eli ilmeet (esim. hymy), katse, eleet (esim. sormien naputus, pään puistelu), liikkeet ja asennot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proksemiikka</a:t>
            </a: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eli välimatka ja tilankäyttö (esim. istumajärjestys, etäisyydet)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äänen ominaisuudet (esim. painotukset, voimakkuus)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kosketus (esim. kättely, halaaminen)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566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672A11-0398-448A-829C-4773B67A7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Nonverbaali viestintä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2B5385-44AC-449E-9BB9-6192BA86D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Nonverbaalisella viestinnällä on monia tehtäviä.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Nonverbaaliset viestit, kuten katsekontakti, säätelevät ryhmän vuorovaikutusta, kuten puheenvuorojen vaihtoja ja palautteen antoa.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Niiden avulla voidaan myös ilmaista tunteita ja osoittaa ryhmässä vallitsevia henkilösuhteita ja statuseroja.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Nonverbaalinen viestintä voi täydentää verbaalista viestintää tai korvata sen joissain tilanteissa kokonaan.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985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E44AA0-187D-4568-B906-48F75654E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Nonverbaali viestintä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223BBB-BB63-48D8-80E5-713264D23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Ryhmätilanteessa on mahdotonta olla viestimättä nonverbaalisesti, vaikka ei olisikaan verbaalisesti aktiivinen.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Myös se, että ei osallistu keskusteluun tai katso ketään silmiin, voi viestiä jotain muille ryhmän jäsenille.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Nonverbaalista viestintää tiedostetaan yleensä huonommin kuin verbaalista viestintää, mutta sitä voidaan käyttää harkitustikin.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Nonverbaalinen viestintä on usein monimerkityksellistä, joten se saatetaan tulkita eri tavoin kuin puhuja on tarkoittanut.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Lisäksi eri kulttuureissa on erilaisia käytäntöjä siitä, millaista nonverbaalista viestintää pidetään sopivana.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0287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44C5FE-927F-42D9-84BF-70688CEFE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Symbolinen lähentyminen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607669-0942-4E14-BB3F-0E40F463E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Ryhmäprosessia voidaan tarkastella symbolisen lähentymisen eli symbolisen konvergenssin näkökulmasta (</a:t>
            </a:r>
            <a:r>
              <a:rPr lang="fi-FI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Bormann</a:t>
            </a: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1986). Symbolinen lähentyminen tarkoittaa merkitysten jakamista ja yhdentymistä ryhmän sisällä.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Yksilöt liittävät asioihin tiettyjä merkityksiä esimerkiksi aiempien kokemustensa perusteella.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Vuorovaikutuksessa ryhmän jäsenten merkityksen annot voivat lähentyä ja muodostua ryhmälle yhteisiksi. Esimerkiksi ryhmä voi alkaa kertoa omia "sisäpiirivitsejä", joiden merkitys on ryhmälle yhteinen, mutta ryhmän ulkopuolella niitä ei ymmärretä.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2386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9CEBA9-95BD-4BA0-BF7E-BB194135A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Symbolinen lähentyminen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6B7005-D2E6-4014-A5C2-901D6F400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 voi keskustelussaan viitata johonkin hetkeen ryhmän yhteisessä historiassa, esimerkiksi onnistuneeseen ongelmanratkaisutilanteeseen.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Tällöin ryhmään syntyy yhteisiä toimintatapoja ja ryhmän koheesio lisääntyy.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Symbolinen lähentyminen vaikuttaa suurelta osin ryhmän kulttuurin muodostumiseen.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Ryhmän kulttuuri tarkoittaa ryhmälle yhteisiä arvoja, asenteita, toimintatapoja ja normeja.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5443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41C5B5-E9B8-4CBB-9368-66B3E53ED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on Ryhmä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322204-282C-4A8B-A82B-A4D472172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solidFill>
                  <a:srgbClr val="202122"/>
                </a:solidFill>
                <a:latin typeface="Arial" panose="020B0604020202020204" pitchFamily="34" charset="0"/>
              </a:rPr>
              <a:t>Ryhmä on</a:t>
            </a:r>
            <a:r>
              <a:rPr lang="fi-FI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ihmisjoukko, jonka jäsenet ovat tietoisia sekä omasta jäsenyydestään että siitä, keitä muita ryhmään kuuluu</a:t>
            </a:r>
          </a:p>
          <a:p>
            <a:r>
              <a:rPr lang="fi-FI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Ryhmä on joukkoa pysyvämpi, sillä jäsenet tietävät erossa ollessaankin kuuluvansa ryhmään </a:t>
            </a:r>
          </a:p>
          <a:p>
            <a:r>
              <a:rPr lang="fi-FI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Ryhmän toiminnan käynnistämisessä ja ylläpitämisessä on keskeistä ryhmän jäsenten välinen vuorovaikutus sekä yhteinen tavoite</a:t>
            </a:r>
          </a:p>
          <a:p>
            <a:r>
              <a:rPr lang="fi-FI" dirty="0">
                <a:solidFill>
                  <a:srgbClr val="202122"/>
                </a:solidFill>
                <a:latin typeface="Arial" panose="020B0604020202020204" pitchFamily="34" charset="0"/>
              </a:rPr>
              <a:t>Ryhmä voi olla lyhytaikainen, pitkäaikainen tai pysyvä</a:t>
            </a:r>
            <a:endParaRPr lang="fi-FI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4159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D58F1B-A2C9-4FE6-B3F4-BCA601483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pariTehtävä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5D5FF5-54E3-424C-9CEE-596F21A76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dirty="0"/>
              <a:t>Mieti joku tapahtuma tai asia</a:t>
            </a:r>
          </a:p>
          <a:p>
            <a:pPr marL="0" indent="0" algn="ctr">
              <a:buNone/>
            </a:pPr>
            <a:r>
              <a:rPr lang="fi-FI" dirty="0"/>
              <a:t> ja kerro se ilmeillä ja eleillä kaverillesi</a:t>
            </a:r>
          </a:p>
          <a:p>
            <a:pPr marL="0" indent="0" algn="ctr">
              <a:buNone/>
            </a:pPr>
            <a:r>
              <a:rPr lang="fi-FI" dirty="0"/>
              <a:t>Ilman sanoja</a:t>
            </a:r>
          </a:p>
          <a:p>
            <a:pPr marL="0" indent="0" algn="ctr">
              <a:buNone/>
            </a:pPr>
            <a:r>
              <a:rPr lang="fi-FI" dirty="0"/>
              <a:t>-</a:t>
            </a:r>
          </a:p>
          <a:p>
            <a:pPr marL="0" indent="0" algn="ctr">
              <a:buNone/>
            </a:pPr>
            <a:r>
              <a:rPr lang="fi-FI" dirty="0"/>
              <a:t>Kaveri kertoo sitten sanallisesti mitä ele-viestistä ymmärsi.</a:t>
            </a:r>
          </a:p>
          <a:p>
            <a:pPr marL="0" indent="0" algn="ctr">
              <a:buNone/>
            </a:pPr>
            <a:r>
              <a:rPr lang="fi-FI" dirty="0"/>
              <a:t>Osuiko oikeaan??</a:t>
            </a:r>
          </a:p>
          <a:p>
            <a:pPr marL="0" indent="0" algn="ctr">
              <a:buNone/>
            </a:pPr>
            <a:r>
              <a:rPr lang="fi-FI" dirty="0"/>
              <a:t>Ja  sitten vaihdatte osia.</a:t>
            </a:r>
          </a:p>
        </p:txBody>
      </p:sp>
    </p:spTree>
    <p:extLst>
      <p:ext uri="{BB962C8B-B14F-4D97-AF65-F5344CB8AC3E}">
        <p14:creationId xmlns:p14="http://schemas.microsoft.com/office/powerpoint/2010/main" val="2485984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30EAB2-C26E-47A5-A736-A90A708B8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0EEE09-509E-4ABD-BFB8-685A020F7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678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2F1FD0-A1DD-4346-9ABF-777293D20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fi-FI" dirty="0"/>
              <a:t>Ryhmän kehitysvaiheet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33C563-CB39-4A4D-9057-B996DC784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err="1"/>
              <a:t>Tuckmanin</a:t>
            </a:r>
            <a:r>
              <a:rPr lang="fi-FI" dirty="0"/>
              <a:t> mukaan. </a:t>
            </a: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Tehtäväkeskeiset ryhmät: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Muotoutumisvaihe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Kuohuntavaihe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Normien muotoutumisvaihe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Tehtävän suorittamisvaihe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Ryhmän toiminnan päättymisen vaihe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B939D58-27FA-411B-BF7A-9B1732942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0" y="2658111"/>
            <a:ext cx="4521200" cy="30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64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01C299-2B15-4729-8FBA-B9BDD6838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/>
            <a:br>
              <a:rPr lang="fi-FI" dirty="0"/>
            </a:br>
            <a:br>
              <a:rPr lang="fi-FI" dirty="0"/>
            </a:br>
            <a:r>
              <a:rPr lang="fi-FI" dirty="0"/>
              <a:t>1. Muotoutumisvaihe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E64091-170C-4A7E-9A43-5936A4619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Muotoutumisvaiheessa ryhmä orientoituu tehtävään.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Perustehtävä saattaa olla vielä epäselvä.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Suhdetasolla ryhmä etsii käyttäytymisen rajoja ja ryhmän sääntöjä.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Ryhmä on riippuvainen johtajastaan.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0048E27-A9F3-4292-B3B5-BEFCB6E71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202" y="4074326"/>
            <a:ext cx="7687274" cy="2716170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AD93D9BE-95FE-4407-8D4C-E65306776E0F}"/>
              </a:ext>
            </a:extLst>
          </p:cNvPr>
          <p:cNvCxnSpPr/>
          <p:nvPr/>
        </p:nvCxnSpPr>
        <p:spPr>
          <a:xfrm>
            <a:off x="7851228" y="5474451"/>
            <a:ext cx="3783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5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9DD5B5-6B4B-4E74-97CA-1D1660D6D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 Kuohuntavaihe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A6E9C2-8104-4D10-AA42-C67268FAE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Kuohuntavaiheessa uskalletaan jo esittää omia, eriäviäkin mielipiteitä.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Ryhmän tehtävää ja johtajaa vastustetaan, ja konflikteja esiintyy.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Jäsenet testaavat omaa rooliaan ryhmässä.</a:t>
            </a:r>
          </a:p>
          <a:p>
            <a:pPr marL="0" indent="0">
              <a:buNone/>
            </a:pPr>
            <a:br>
              <a:rPr lang="fi-FI" dirty="0"/>
            </a:b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710AB36-9207-4F7C-A9C0-498B775B2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150" y="3988602"/>
            <a:ext cx="4457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75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4B83F3-F543-4AE5-9016-02B5505A3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 Normien muotoutumisvaihe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A07DFB-F46B-4AA9-8AAC-461662FBB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Normien muotoutumisvaiheessa ryhmän toiminnalle alkaa muodostua normeja.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Tehtävätasolla ryhmän jäsenten yhteistyö ja avoimuus yleensä lisääntyvät.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Suhdetasolla ryhmän koheesio kehittyy ja tunne ryhmään kuulumisesta kasvaa.</a:t>
            </a:r>
          </a:p>
          <a:p>
            <a:pPr marL="0" indent="0">
              <a:buNone/>
            </a:pP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034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866F1C-7084-4F22-9D00-D4E7B2516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 Tehtävän suorittamisvaihe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D4B473-C9DA-4572-AEB7-2EEA193DB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Tehtävän suorittamisvaiheessa energia suunnataan työskentelyyn.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Toisia pyritään tukemaan tehtävän suorittamisessa, ja rooleista tulee joustavampia.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Ryhmän jäsenten erilaisuus koetaan usein vahvuudeksi.</a:t>
            </a:r>
          </a:p>
          <a:p>
            <a:pPr marL="0" indent="0">
              <a:buNone/>
            </a:pPr>
            <a:br>
              <a:rPr lang="fi-FI" dirty="0"/>
            </a:b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5C4F2E2-39E9-41A1-8C4D-79006F270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917" y="3773848"/>
            <a:ext cx="4643602" cy="29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08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A43250-0549-4B8D-B60F-265988AA6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17" y="764373"/>
            <a:ext cx="10980683" cy="1293028"/>
          </a:xfrm>
        </p:spPr>
        <p:txBody>
          <a:bodyPr/>
          <a:lstStyle/>
          <a:p>
            <a:r>
              <a:rPr lang="fi-FI" dirty="0"/>
              <a:t>5. Ryhmän toiminnan päättymisen vaihe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81185D-5047-495B-83E7-A81D660E8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Ryhmän kehitysvaiheena voidaan pitää myös ryhmän toiminnan päättymistä, varsinkin jos ryhmä on muodostunut suorittamaan jotain tiettyä tehtävää.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Useat työhön liittyvät ryhmät saattavat muodostua juuri tiettyä tehtävää tai projektia varten, jolloin ryhmän elinkaaren ja kehitysvaiheiden merkitys korostuu.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6848168"/>
      </p:ext>
    </p:extLst>
  </p:cSld>
  <p:clrMapOvr>
    <a:masterClrMapping/>
  </p:clrMapOvr>
</p:sld>
</file>

<file path=ppt/theme/theme1.xml><?xml version="1.0" encoding="utf-8"?>
<a:theme xmlns:a="http://schemas.openxmlformats.org/drawingml/2006/main" name="Tiivistymisjuov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TM04033937[[fn=Tiivistymisjuova]]</Template>
  <TotalTime>7247</TotalTime>
  <Words>1371</Words>
  <Application>Microsoft Office PowerPoint</Application>
  <PresentationFormat>Laajakuva</PresentationFormat>
  <Paragraphs>161</Paragraphs>
  <Slides>31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31</vt:i4>
      </vt:variant>
    </vt:vector>
  </HeadingPairs>
  <TitlesOfParts>
    <vt:vector size="35" baseType="lpstr">
      <vt:lpstr>Arial</vt:lpstr>
      <vt:lpstr>Century Gothic</vt:lpstr>
      <vt:lpstr>Verdana</vt:lpstr>
      <vt:lpstr>Tiivistymisjuova</vt:lpstr>
      <vt:lpstr>Ryhmäilmiöt, roolit ja viestintää </vt:lpstr>
      <vt:lpstr>PowerPoint-esitys</vt:lpstr>
      <vt:lpstr>Mikä on Ryhmä</vt:lpstr>
      <vt:lpstr>Ryhmän kehitysvaiheet</vt:lpstr>
      <vt:lpstr>  1. Muotoutumisvaihe  </vt:lpstr>
      <vt:lpstr>2. Kuohuntavaihe</vt:lpstr>
      <vt:lpstr>3. Normien muotoutumisvaihe</vt:lpstr>
      <vt:lpstr>4. Tehtävän suorittamisvaihe</vt:lpstr>
      <vt:lpstr>5. Ryhmän toiminnan päättymisen vaihe</vt:lpstr>
      <vt:lpstr>Koko ryhmän tehtävä</vt:lpstr>
      <vt:lpstr>Ryhmien toiminta</vt:lpstr>
      <vt:lpstr>Ryhmien toiminta, koheesio</vt:lpstr>
      <vt:lpstr>Ryhmien toiminta</vt:lpstr>
      <vt:lpstr>Konfliktit eli ristiriidat</vt:lpstr>
      <vt:lpstr>Konfliktit eli erimielisyydet</vt:lpstr>
      <vt:lpstr>Roolit ryhmässä</vt:lpstr>
      <vt:lpstr>Roolit…</vt:lpstr>
      <vt:lpstr>Epäviralliset roolit</vt:lpstr>
      <vt:lpstr>Tehtäväkeskeiset roolit </vt:lpstr>
      <vt:lpstr>Suhdekeskeiset roolit</vt:lpstr>
      <vt:lpstr>Yksilökeskeiset roolit</vt:lpstr>
      <vt:lpstr>Vuorovaikutus ryhmässä</vt:lpstr>
      <vt:lpstr>Verbaalinen eli sanallinen viestintä</vt:lpstr>
      <vt:lpstr>Verbaalinen viestintä</vt:lpstr>
      <vt:lpstr>Nonverbaali eli sanaton viestintä</vt:lpstr>
      <vt:lpstr>Nonverbaali viestintä</vt:lpstr>
      <vt:lpstr>Nonverbaali viestintä</vt:lpstr>
      <vt:lpstr>Symbolinen lähentyminen</vt:lpstr>
      <vt:lpstr>Symbolinen lähentyminen</vt:lpstr>
      <vt:lpstr>pariTehtävä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Ryhmäilmiöt ja menetelmät</dc:title>
  <dc:creator>Väkevä Sirke</dc:creator>
  <cp:lastModifiedBy>Väkevä Sirke</cp:lastModifiedBy>
  <cp:revision>2</cp:revision>
  <dcterms:created xsi:type="dcterms:W3CDTF">2021-11-16T12:02:32Z</dcterms:created>
  <dcterms:modified xsi:type="dcterms:W3CDTF">2021-11-21T12:50:30Z</dcterms:modified>
</cp:coreProperties>
</file>