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1" r:id="rId20"/>
    <p:sldId id="284" r:id="rId21"/>
    <p:sldId id="274" r:id="rId22"/>
    <p:sldId id="282" r:id="rId23"/>
    <p:sldId id="283" r:id="rId24"/>
    <p:sldId id="275" r:id="rId25"/>
    <p:sldId id="276" r:id="rId26"/>
    <p:sldId id="280" r:id="rId27"/>
    <p:sldId id="278" r:id="rId28"/>
    <p:sldId id="279" r:id="rId2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04FEBA-6EE2-47D3-A976-717BA92EAB5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90CE70F-B041-4119-9A6A-4C50B34D2917}">
      <dgm:prSet/>
      <dgm:spPr/>
      <dgm:t>
        <a:bodyPr/>
        <a:lstStyle/>
        <a:p>
          <a:r>
            <a:rPr lang="fi-FI"/>
            <a:t>Jokaisella on rooli ryhmässä.</a:t>
          </a:r>
          <a:endParaRPr lang="en-US"/>
        </a:p>
      </dgm:t>
    </dgm:pt>
    <dgm:pt modelId="{F8CC16CA-7AB7-425A-AA74-BA2956EC9D7E}" type="parTrans" cxnId="{54E7E506-89A2-470A-A067-ED29B85C0A3F}">
      <dgm:prSet/>
      <dgm:spPr/>
      <dgm:t>
        <a:bodyPr/>
        <a:lstStyle/>
        <a:p>
          <a:endParaRPr lang="en-US"/>
        </a:p>
      </dgm:t>
    </dgm:pt>
    <dgm:pt modelId="{88B7F5DC-D47F-426D-952E-2EE0557D2B3F}" type="sibTrans" cxnId="{54E7E506-89A2-470A-A067-ED29B85C0A3F}">
      <dgm:prSet/>
      <dgm:spPr/>
      <dgm:t>
        <a:bodyPr/>
        <a:lstStyle/>
        <a:p>
          <a:endParaRPr lang="en-US"/>
        </a:p>
      </dgm:t>
    </dgm:pt>
    <dgm:pt modelId="{52BBCC62-7BB6-4339-AE01-4FE0DC2767C0}">
      <dgm:prSet/>
      <dgm:spPr/>
      <dgm:t>
        <a:bodyPr/>
        <a:lstStyle/>
        <a:p>
          <a:r>
            <a:rPr lang="fi-FI"/>
            <a:t>Yksilön rooli riippuu osittain hänen persoonallisuudestaan, mutta myös siitä millaisia ryhmän muut jäsenet ovat ja millaisia tapoja, rooleja, normeja ja odotuksia heillä on.</a:t>
          </a:r>
          <a:endParaRPr lang="en-US"/>
        </a:p>
      </dgm:t>
    </dgm:pt>
    <dgm:pt modelId="{8092CB2F-7750-4191-B4C3-30CA40DCA496}" type="parTrans" cxnId="{89386BE3-3F15-42D8-98DC-95208CC14EE1}">
      <dgm:prSet/>
      <dgm:spPr/>
      <dgm:t>
        <a:bodyPr/>
        <a:lstStyle/>
        <a:p>
          <a:endParaRPr lang="en-US"/>
        </a:p>
      </dgm:t>
    </dgm:pt>
    <dgm:pt modelId="{90C4A2B9-E002-4638-8BA6-901C29B941BC}" type="sibTrans" cxnId="{89386BE3-3F15-42D8-98DC-95208CC14EE1}">
      <dgm:prSet/>
      <dgm:spPr/>
      <dgm:t>
        <a:bodyPr/>
        <a:lstStyle/>
        <a:p>
          <a:endParaRPr lang="en-US"/>
        </a:p>
      </dgm:t>
    </dgm:pt>
    <dgm:pt modelId="{85A0886C-3F7C-4206-B9CF-F35C971FA00D}">
      <dgm:prSet/>
      <dgm:spPr/>
      <dgm:t>
        <a:bodyPr/>
        <a:lstStyle/>
        <a:p>
          <a:r>
            <a:rPr lang="fi-FI"/>
            <a:t>Sama henkilö voi ottaa erilaisia rooleja eri ryhmissä; yksi puhuu eniten, toinen kuuntelee, kolmas osoittaa aktiivisuutta järjestelemällä asioita, neljättä ei yrityksistään huolimatta noteerata.</a:t>
          </a:r>
          <a:endParaRPr lang="en-US"/>
        </a:p>
      </dgm:t>
    </dgm:pt>
    <dgm:pt modelId="{5D41A3CF-70A7-4F7A-AA60-5CFAA4FC4E16}" type="parTrans" cxnId="{1BDC56EB-7472-40E7-AED8-FBC276B34C5D}">
      <dgm:prSet/>
      <dgm:spPr/>
      <dgm:t>
        <a:bodyPr/>
        <a:lstStyle/>
        <a:p>
          <a:endParaRPr lang="en-US"/>
        </a:p>
      </dgm:t>
    </dgm:pt>
    <dgm:pt modelId="{17AEFC12-FFEA-4762-BA4B-46BAC85D644C}" type="sibTrans" cxnId="{1BDC56EB-7472-40E7-AED8-FBC276B34C5D}">
      <dgm:prSet/>
      <dgm:spPr/>
      <dgm:t>
        <a:bodyPr/>
        <a:lstStyle/>
        <a:p>
          <a:endParaRPr lang="en-US"/>
        </a:p>
      </dgm:t>
    </dgm:pt>
    <dgm:pt modelId="{133F3CD9-3987-4EC6-9C6F-3FE8D556114A}">
      <dgm:prSet/>
      <dgm:spPr/>
      <dgm:t>
        <a:bodyPr/>
        <a:lstStyle/>
        <a:p>
          <a:r>
            <a:rPr lang="fi-FI"/>
            <a:t>Ryhmäroolit ovat olemassa suhteessa toisten rooleihin, ja ne näkyvät statuksena eli asema ryhmässä</a:t>
          </a:r>
          <a:endParaRPr lang="en-US"/>
        </a:p>
      </dgm:t>
    </dgm:pt>
    <dgm:pt modelId="{B91DA89A-4DC9-4036-81CC-3518CDF6B50C}" type="parTrans" cxnId="{55448FB0-7C0D-4F2F-954C-DD5CD3B17824}">
      <dgm:prSet/>
      <dgm:spPr/>
      <dgm:t>
        <a:bodyPr/>
        <a:lstStyle/>
        <a:p>
          <a:endParaRPr lang="en-US"/>
        </a:p>
      </dgm:t>
    </dgm:pt>
    <dgm:pt modelId="{3E1F71D3-6F3E-4B86-94EB-C6C107973FD6}" type="sibTrans" cxnId="{55448FB0-7C0D-4F2F-954C-DD5CD3B17824}">
      <dgm:prSet/>
      <dgm:spPr/>
      <dgm:t>
        <a:bodyPr/>
        <a:lstStyle/>
        <a:p>
          <a:endParaRPr lang="en-US"/>
        </a:p>
      </dgm:t>
    </dgm:pt>
    <dgm:pt modelId="{12DEB039-121B-44F4-86E4-07EBE0E41CC2}">
      <dgm:prSet/>
      <dgm:spPr/>
      <dgm:t>
        <a:bodyPr/>
        <a:lstStyle/>
        <a:p>
          <a:r>
            <a:rPr lang="fi-FI"/>
            <a:t>Ryhmän valtasuhteet kertovat ryhmän jäsenten välisestä vaikuttamisesta ja vaikutusyrityksistä sekä ryhmäläisten välisistä riippuvuuksista.</a:t>
          </a:r>
          <a:endParaRPr lang="en-US"/>
        </a:p>
      </dgm:t>
    </dgm:pt>
    <dgm:pt modelId="{4F340892-7460-4247-84A5-DA0BAB5DF628}" type="parTrans" cxnId="{517D3C46-AE90-4BD5-8CD3-BF3689BE1C7A}">
      <dgm:prSet/>
      <dgm:spPr/>
      <dgm:t>
        <a:bodyPr/>
        <a:lstStyle/>
        <a:p>
          <a:endParaRPr lang="en-US"/>
        </a:p>
      </dgm:t>
    </dgm:pt>
    <dgm:pt modelId="{5985125A-A324-462D-ADF9-DC6D5BABD58A}" type="sibTrans" cxnId="{517D3C46-AE90-4BD5-8CD3-BF3689BE1C7A}">
      <dgm:prSet/>
      <dgm:spPr/>
      <dgm:t>
        <a:bodyPr/>
        <a:lstStyle/>
        <a:p>
          <a:endParaRPr lang="en-US"/>
        </a:p>
      </dgm:t>
    </dgm:pt>
    <dgm:pt modelId="{99DA59DF-9369-40B4-B098-E5A72EBF0184}" type="pres">
      <dgm:prSet presAssocID="{3A04FEBA-6EE2-47D3-A976-717BA92EAB5B}" presName="vert0" presStyleCnt="0">
        <dgm:presLayoutVars>
          <dgm:dir/>
          <dgm:animOne val="branch"/>
          <dgm:animLvl val="lvl"/>
        </dgm:presLayoutVars>
      </dgm:prSet>
      <dgm:spPr/>
    </dgm:pt>
    <dgm:pt modelId="{A7349953-DB4C-4E72-853E-84624E56606E}" type="pres">
      <dgm:prSet presAssocID="{390CE70F-B041-4119-9A6A-4C50B34D2917}" presName="thickLine" presStyleLbl="alignNode1" presStyleIdx="0" presStyleCnt="5"/>
      <dgm:spPr/>
    </dgm:pt>
    <dgm:pt modelId="{56A1B69A-BBD6-463C-8E9D-A6BA9C2820CF}" type="pres">
      <dgm:prSet presAssocID="{390CE70F-B041-4119-9A6A-4C50B34D2917}" presName="horz1" presStyleCnt="0"/>
      <dgm:spPr/>
    </dgm:pt>
    <dgm:pt modelId="{820EF249-EC85-425D-AF37-2F5B35B4294A}" type="pres">
      <dgm:prSet presAssocID="{390CE70F-B041-4119-9A6A-4C50B34D2917}" presName="tx1" presStyleLbl="revTx" presStyleIdx="0" presStyleCnt="5"/>
      <dgm:spPr/>
    </dgm:pt>
    <dgm:pt modelId="{550E7F74-2772-4987-9809-BDAAE394B74A}" type="pres">
      <dgm:prSet presAssocID="{390CE70F-B041-4119-9A6A-4C50B34D2917}" presName="vert1" presStyleCnt="0"/>
      <dgm:spPr/>
    </dgm:pt>
    <dgm:pt modelId="{8D09D49B-B09C-4450-A0C0-DCEB127934CB}" type="pres">
      <dgm:prSet presAssocID="{52BBCC62-7BB6-4339-AE01-4FE0DC2767C0}" presName="thickLine" presStyleLbl="alignNode1" presStyleIdx="1" presStyleCnt="5"/>
      <dgm:spPr/>
    </dgm:pt>
    <dgm:pt modelId="{3DFED41D-9F7A-4BCB-8ED4-46FBE62D1464}" type="pres">
      <dgm:prSet presAssocID="{52BBCC62-7BB6-4339-AE01-4FE0DC2767C0}" presName="horz1" presStyleCnt="0"/>
      <dgm:spPr/>
    </dgm:pt>
    <dgm:pt modelId="{827AC1CB-B2BF-4F11-A8E1-988C804B6127}" type="pres">
      <dgm:prSet presAssocID="{52BBCC62-7BB6-4339-AE01-4FE0DC2767C0}" presName="tx1" presStyleLbl="revTx" presStyleIdx="1" presStyleCnt="5"/>
      <dgm:spPr/>
    </dgm:pt>
    <dgm:pt modelId="{49559B05-652F-4C8E-B321-A0A336FC7FD2}" type="pres">
      <dgm:prSet presAssocID="{52BBCC62-7BB6-4339-AE01-4FE0DC2767C0}" presName="vert1" presStyleCnt="0"/>
      <dgm:spPr/>
    </dgm:pt>
    <dgm:pt modelId="{2059EA43-F3DC-4762-98BF-FAFA2B6436AA}" type="pres">
      <dgm:prSet presAssocID="{85A0886C-3F7C-4206-B9CF-F35C971FA00D}" presName="thickLine" presStyleLbl="alignNode1" presStyleIdx="2" presStyleCnt="5"/>
      <dgm:spPr/>
    </dgm:pt>
    <dgm:pt modelId="{B8AB8B52-492C-41D0-BCDD-C6EAEE79FCD5}" type="pres">
      <dgm:prSet presAssocID="{85A0886C-3F7C-4206-B9CF-F35C971FA00D}" presName="horz1" presStyleCnt="0"/>
      <dgm:spPr/>
    </dgm:pt>
    <dgm:pt modelId="{0B74515E-FB14-4A56-8F81-080573405181}" type="pres">
      <dgm:prSet presAssocID="{85A0886C-3F7C-4206-B9CF-F35C971FA00D}" presName="tx1" presStyleLbl="revTx" presStyleIdx="2" presStyleCnt="5"/>
      <dgm:spPr/>
    </dgm:pt>
    <dgm:pt modelId="{6BB8B01E-C916-4805-B193-0E2B0962C85B}" type="pres">
      <dgm:prSet presAssocID="{85A0886C-3F7C-4206-B9CF-F35C971FA00D}" presName="vert1" presStyleCnt="0"/>
      <dgm:spPr/>
    </dgm:pt>
    <dgm:pt modelId="{0AFF5040-D843-4210-BC94-A868C2AEF600}" type="pres">
      <dgm:prSet presAssocID="{133F3CD9-3987-4EC6-9C6F-3FE8D556114A}" presName="thickLine" presStyleLbl="alignNode1" presStyleIdx="3" presStyleCnt="5"/>
      <dgm:spPr/>
    </dgm:pt>
    <dgm:pt modelId="{A0E11DE2-3590-4EC3-A721-B13D02406218}" type="pres">
      <dgm:prSet presAssocID="{133F3CD9-3987-4EC6-9C6F-3FE8D556114A}" presName="horz1" presStyleCnt="0"/>
      <dgm:spPr/>
    </dgm:pt>
    <dgm:pt modelId="{1724D9A9-DD37-4FBD-845C-2648D996EFFA}" type="pres">
      <dgm:prSet presAssocID="{133F3CD9-3987-4EC6-9C6F-3FE8D556114A}" presName="tx1" presStyleLbl="revTx" presStyleIdx="3" presStyleCnt="5"/>
      <dgm:spPr/>
    </dgm:pt>
    <dgm:pt modelId="{71C8C851-919B-4776-841E-629D8997F89E}" type="pres">
      <dgm:prSet presAssocID="{133F3CD9-3987-4EC6-9C6F-3FE8D556114A}" presName="vert1" presStyleCnt="0"/>
      <dgm:spPr/>
    </dgm:pt>
    <dgm:pt modelId="{0BFB6F05-4226-4BD6-9CE7-45151745E353}" type="pres">
      <dgm:prSet presAssocID="{12DEB039-121B-44F4-86E4-07EBE0E41CC2}" presName="thickLine" presStyleLbl="alignNode1" presStyleIdx="4" presStyleCnt="5"/>
      <dgm:spPr/>
    </dgm:pt>
    <dgm:pt modelId="{73AAFD8D-BE6C-43C9-B187-1CF1BC32B6FB}" type="pres">
      <dgm:prSet presAssocID="{12DEB039-121B-44F4-86E4-07EBE0E41CC2}" presName="horz1" presStyleCnt="0"/>
      <dgm:spPr/>
    </dgm:pt>
    <dgm:pt modelId="{B89AD1D8-E2A3-481F-A944-19936E9CD845}" type="pres">
      <dgm:prSet presAssocID="{12DEB039-121B-44F4-86E4-07EBE0E41CC2}" presName="tx1" presStyleLbl="revTx" presStyleIdx="4" presStyleCnt="5"/>
      <dgm:spPr/>
    </dgm:pt>
    <dgm:pt modelId="{B8506F86-C2AC-46AA-BDD6-590AF358F77A}" type="pres">
      <dgm:prSet presAssocID="{12DEB039-121B-44F4-86E4-07EBE0E41CC2}" presName="vert1" presStyleCnt="0"/>
      <dgm:spPr/>
    </dgm:pt>
  </dgm:ptLst>
  <dgm:cxnLst>
    <dgm:cxn modelId="{54E7E506-89A2-470A-A067-ED29B85C0A3F}" srcId="{3A04FEBA-6EE2-47D3-A976-717BA92EAB5B}" destId="{390CE70F-B041-4119-9A6A-4C50B34D2917}" srcOrd="0" destOrd="0" parTransId="{F8CC16CA-7AB7-425A-AA74-BA2956EC9D7E}" sibTransId="{88B7F5DC-D47F-426D-952E-2EE0557D2B3F}"/>
    <dgm:cxn modelId="{517D3C46-AE90-4BD5-8CD3-BF3689BE1C7A}" srcId="{3A04FEBA-6EE2-47D3-A976-717BA92EAB5B}" destId="{12DEB039-121B-44F4-86E4-07EBE0E41CC2}" srcOrd="4" destOrd="0" parTransId="{4F340892-7460-4247-84A5-DA0BAB5DF628}" sibTransId="{5985125A-A324-462D-ADF9-DC6D5BABD58A}"/>
    <dgm:cxn modelId="{B053756A-12AC-4ABA-9A4A-5CBF6799B094}" type="presOf" srcId="{85A0886C-3F7C-4206-B9CF-F35C971FA00D}" destId="{0B74515E-FB14-4A56-8F81-080573405181}" srcOrd="0" destOrd="0" presId="urn:microsoft.com/office/officeart/2008/layout/LinedList"/>
    <dgm:cxn modelId="{00F74951-6417-463B-8963-080710DCF10A}" type="presOf" srcId="{133F3CD9-3987-4EC6-9C6F-3FE8D556114A}" destId="{1724D9A9-DD37-4FBD-845C-2648D996EFFA}" srcOrd="0" destOrd="0" presId="urn:microsoft.com/office/officeart/2008/layout/LinedList"/>
    <dgm:cxn modelId="{E67F0C8F-8EE3-424F-985C-221273E1A1D9}" type="presOf" srcId="{12DEB039-121B-44F4-86E4-07EBE0E41CC2}" destId="{B89AD1D8-E2A3-481F-A944-19936E9CD845}" srcOrd="0" destOrd="0" presId="urn:microsoft.com/office/officeart/2008/layout/LinedList"/>
    <dgm:cxn modelId="{E16A62A2-71C8-43DE-9175-ABE6F3738F36}" type="presOf" srcId="{3A04FEBA-6EE2-47D3-A976-717BA92EAB5B}" destId="{99DA59DF-9369-40B4-B098-E5A72EBF0184}" srcOrd="0" destOrd="0" presId="urn:microsoft.com/office/officeart/2008/layout/LinedList"/>
    <dgm:cxn modelId="{55448FB0-7C0D-4F2F-954C-DD5CD3B17824}" srcId="{3A04FEBA-6EE2-47D3-A976-717BA92EAB5B}" destId="{133F3CD9-3987-4EC6-9C6F-3FE8D556114A}" srcOrd="3" destOrd="0" parTransId="{B91DA89A-4DC9-4036-81CC-3518CDF6B50C}" sibTransId="{3E1F71D3-6F3E-4B86-94EB-C6C107973FD6}"/>
    <dgm:cxn modelId="{6283B0DB-90B7-4D4E-950D-4ACF28527885}" type="presOf" srcId="{52BBCC62-7BB6-4339-AE01-4FE0DC2767C0}" destId="{827AC1CB-B2BF-4F11-A8E1-988C804B6127}" srcOrd="0" destOrd="0" presId="urn:microsoft.com/office/officeart/2008/layout/LinedList"/>
    <dgm:cxn modelId="{D7F732E3-8FBA-4392-9C1B-0274646C4C2F}" type="presOf" srcId="{390CE70F-B041-4119-9A6A-4C50B34D2917}" destId="{820EF249-EC85-425D-AF37-2F5B35B4294A}" srcOrd="0" destOrd="0" presId="urn:microsoft.com/office/officeart/2008/layout/LinedList"/>
    <dgm:cxn modelId="{89386BE3-3F15-42D8-98DC-95208CC14EE1}" srcId="{3A04FEBA-6EE2-47D3-A976-717BA92EAB5B}" destId="{52BBCC62-7BB6-4339-AE01-4FE0DC2767C0}" srcOrd="1" destOrd="0" parTransId="{8092CB2F-7750-4191-B4C3-30CA40DCA496}" sibTransId="{90C4A2B9-E002-4638-8BA6-901C29B941BC}"/>
    <dgm:cxn modelId="{1BDC56EB-7472-40E7-AED8-FBC276B34C5D}" srcId="{3A04FEBA-6EE2-47D3-A976-717BA92EAB5B}" destId="{85A0886C-3F7C-4206-B9CF-F35C971FA00D}" srcOrd="2" destOrd="0" parTransId="{5D41A3CF-70A7-4F7A-AA60-5CFAA4FC4E16}" sibTransId="{17AEFC12-FFEA-4762-BA4B-46BAC85D644C}"/>
    <dgm:cxn modelId="{76B85DC6-96EF-4F19-8CC4-36CFC8B78972}" type="presParOf" srcId="{99DA59DF-9369-40B4-B098-E5A72EBF0184}" destId="{A7349953-DB4C-4E72-853E-84624E56606E}" srcOrd="0" destOrd="0" presId="urn:microsoft.com/office/officeart/2008/layout/LinedList"/>
    <dgm:cxn modelId="{7F3B5921-1CF5-4032-80AD-56CEF3CE42DB}" type="presParOf" srcId="{99DA59DF-9369-40B4-B098-E5A72EBF0184}" destId="{56A1B69A-BBD6-463C-8E9D-A6BA9C2820CF}" srcOrd="1" destOrd="0" presId="urn:microsoft.com/office/officeart/2008/layout/LinedList"/>
    <dgm:cxn modelId="{5DD2DB5D-2DD8-4B4B-B419-467BAA9B1ED4}" type="presParOf" srcId="{56A1B69A-BBD6-463C-8E9D-A6BA9C2820CF}" destId="{820EF249-EC85-425D-AF37-2F5B35B4294A}" srcOrd="0" destOrd="0" presId="urn:microsoft.com/office/officeart/2008/layout/LinedList"/>
    <dgm:cxn modelId="{413ADE37-8F1D-4E50-A071-063782D79E84}" type="presParOf" srcId="{56A1B69A-BBD6-463C-8E9D-A6BA9C2820CF}" destId="{550E7F74-2772-4987-9809-BDAAE394B74A}" srcOrd="1" destOrd="0" presId="urn:microsoft.com/office/officeart/2008/layout/LinedList"/>
    <dgm:cxn modelId="{22AE2DB8-9911-4D19-8C4E-219F7EACB0BB}" type="presParOf" srcId="{99DA59DF-9369-40B4-B098-E5A72EBF0184}" destId="{8D09D49B-B09C-4450-A0C0-DCEB127934CB}" srcOrd="2" destOrd="0" presId="urn:microsoft.com/office/officeart/2008/layout/LinedList"/>
    <dgm:cxn modelId="{275B7859-49FF-454D-B190-B36F594F9F4A}" type="presParOf" srcId="{99DA59DF-9369-40B4-B098-E5A72EBF0184}" destId="{3DFED41D-9F7A-4BCB-8ED4-46FBE62D1464}" srcOrd="3" destOrd="0" presId="urn:microsoft.com/office/officeart/2008/layout/LinedList"/>
    <dgm:cxn modelId="{E16892A2-26C4-4653-B1A0-7177B34002EB}" type="presParOf" srcId="{3DFED41D-9F7A-4BCB-8ED4-46FBE62D1464}" destId="{827AC1CB-B2BF-4F11-A8E1-988C804B6127}" srcOrd="0" destOrd="0" presId="urn:microsoft.com/office/officeart/2008/layout/LinedList"/>
    <dgm:cxn modelId="{B7BF8B84-3889-4F2F-90D5-B6CF18540603}" type="presParOf" srcId="{3DFED41D-9F7A-4BCB-8ED4-46FBE62D1464}" destId="{49559B05-652F-4C8E-B321-A0A336FC7FD2}" srcOrd="1" destOrd="0" presId="urn:microsoft.com/office/officeart/2008/layout/LinedList"/>
    <dgm:cxn modelId="{67E1E8BE-E0F9-447E-A62D-33379948ADAF}" type="presParOf" srcId="{99DA59DF-9369-40B4-B098-E5A72EBF0184}" destId="{2059EA43-F3DC-4762-98BF-FAFA2B6436AA}" srcOrd="4" destOrd="0" presId="urn:microsoft.com/office/officeart/2008/layout/LinedList"/>
    <dgm:cxn modelId="{491CC01F-13CA-4F5F-8A3D-7DE093725BBA}" type="presParOf" srcId="{99DA59DF-9369-40B4-B098-E5A72EBF0184}" destId="{B8AB8B52-492C-41D0-BCDD-C6EAEE79FCD5}" srcOrd="5" destOrd="0" presId="urn:microsoft.com/office/officeart/2008/layout/LinedList"/>
    <dgm:cxn modelId="{465690D0-B0AA-4C09-A548-AD8B36361EF6}" type="presParOf" srcId="{B8AB8B52-492C-41D0-BCDD-C6EAEE79FCD5}" destId="{0B74515E-FB14-4A56-8F81-080573405181}" srcOrd="0" destOrd="0" presId="urn:microsoft.com/office/officeart/2008/layout/LinedList"/>
    <dgm:cxn modelId="{A37F361A-93BC-4AF0-9E30-BFB8B6BA6603}" type="presParOf" srcId="{B8AB8B52-492C-41D0-BCDD-C6EAEE79FCD5}" destId="{6BB8B01E-C916-4805-B193-0E2B0962C85B}" srcOrd="1" destOrd="0" presId="urn:microsoft.com/office/officeart/2008/layout/LinedList"/>
    <dgm:cxn modelId="{0AB46537-5781-4F5F-8B53-C21229DE8DAB}" type="presParOf" srcId="{99DA59DF-9369-40B4-B098-E5A72EBF0184}" destId="{0AFF5040-D843-4210-BC94-A868C2AEF600}" srcOrd="6" destOrd="0" presId="urn:microsoft.com/office/officeart/2008/layout/LinedList"/>
    <dgm:cxn modelId="{5E32A0DF-EA0A-470B-BD82-FFB68051C270}" type="presParOf" srcId="{99DA59DF-9369-40B4-B098-E5A72EBF0184}" destId="{A0E11DE2-3590-4EC3-A721-B13D02406218}" srcOrd="7" destOrd="0" presId="urn:microsoft.com/office/officeart/2008/layout/LinedList"/>
    <dgm:cxn modelId="{584031B1-9240-4374-B4BE-A17DC26BB38A}" type="presParOf" srcId="{A0E11DE2-3590-4EC3-A721-B13D02406218}" destId="{1724D9A9-DD37-4FBD-845C-2648D996EFFA}" srcOrd="0" destOrd="0" presId="urn:microsoft.com/office/officeart/2008/layout/LinedList"/>
    <dgm:cxn modelId="{1DE3C85D-0C96-4CFD-98F4-22BC36BDD276}" type="presParOf" srcId="{A0E11DE2-3590-4EC3-A721-B13D02406218}" destId="{71C8C851-919B-4776-841E-629D8997F89E}" srcOrd="1" destOrd="0" presId="urn:microsoft.com/office/officeart/2008/layout/LinedList"/>
    <dgm:cxn modelId="{5D9A5F9F-BF09-407D-853E-D4B1E29E1F4C}" type="presParOf" srcId="{99DA59DF-9369-40B4-B098-E5A72EBF0184}" destId="{0BFB6F05-4226-4BD6-9CE7-45151745E353}" srcOrd="8" destOrd="0" presId="urn:microsoft.com/office/officeart/2008/layout/LinedList"/>
    <dgm:cxn modelId="{0DA911C7-A2E4-47C3-ABFC-2FBEBC565DB0}" type="presParOf" srcId="{99DA59DF-9369-40B4-B098-E5A72EBF0184}" destId="{73AAFD8D-BE6C-43C9-B187-1CF1BC32B6FB}" srcOrd="9" destOrd="0" presId="urn:microsoft.com/office/officeart/2008/layout/LinedList"/>
    <dgm:cxn modelId="{D4FA0017-B7B2-4D4B-8FC3-4B265EB454BE}" type="presParOf" srcId="{73AAFD8D-BE6C-43C9-B187-1CF1BC32B6FB}" destId="{B89AD1D8-E2A3-481F-A944-19936E9CD845}" srcOrd="0" destOrd="0" presId="urn:microsoft.com/office/officeart/2008/layout/LinedList"/>
    <dgm:cxn modelId="{7ACBBD80-6884-452D-89A9-962E313F28ED}" type="presParOf" srcId="{73AAFD8D-BE6C-43C9-B187-1CF1BC32B6FB}" destId="{B8506F86-C2AC-46AA-BDD6-590AF358F77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49953-DB4C-4E72-853E-84624E56606E}">
      <dsp:nvSpPr>
        <dsp:cNvPr id="0" name=""/>
        <dsp:cNvSpPr/>
      </dsp:nvSpPr>
      <dsp:spPr>
        <a:xfrm>
          <a:off x="0" y="703"/>
          <a:ext cx="64087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EF249-EC85-425D-AF37-2F5B35B4294A}">
      <dsp:nvSpPr>
        <dsp:cNvPr id="0" name=""/>
        <dsp:cNvSpPr/>
      </dsp:nvSpPr>
      <dsp:spPr>
        <a:xfrm>
          <a:off x="0" y="703"/>
          <a:ext cx="6408738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Jokaisella on rooli ryhmässä.</a:t>
          </a:r>
          <a:endParaRPr lang="en-US" sz="1800" kern="1200"/>
        </a:p>
      </dsp:txBody>
      <dsp:txXfrm>
        <a:off x="0" y="703"/>
        <a:ext cx="6408738" cy="1151608"/>
      </dsp:txXfrm>
    </dsp:sp>
    <dsp:sp modelId="{8D09D49B-B09C-4450-A0C0-DCEB127934CB}">
      <dsp:nvSpPr>
        <dsp:cNvPr id="0" name=""/>
        <dsp:cNvSpPr/>
      </dsp:nvSpPr>
      <dsp:spPr>
        <a:xfrm>
          <a:off x="0" y="1152311"/>
          <a:ext cx="6408738" cy="0"/>
        </a:xfrm>
        <a:prstGeom prst="line">
          <a:avLst/>
        </a:prstGeom>
        <a:solidFill>
          <a:schemeClr val="accent2">
            <a:hueOff val="-374191"/>
            <a:satOff val="-169"/>
            <a:lumOff val="1764"/>
            <a:alphaOff val="0"/>
          </a:schemeClr>
        </a:solidFill>
        <a:ln w="12700" cap="flat" cmpd="sng" algn="ctr">
          <a:solidFill>
            <a:schemeClr val="accent2">
              <a:hueOff val="-374191"/>
              <a:satOff val="-169"/>
              <a:lumOff val="17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AC1CB-B2BF-4F11-A8E1-988C804B6127}">
      <dsp:nvSpPr>
        <dsp:cNvPr id="0" name=""/>
        <dsp:cNvSpPr/>
      </dsp:nvSpPr>
      <dsp:spPr>
        <a:xfrm>
          <a:off x="0" y="1152311"/>
          <a:ext cx="6408738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Yksilön rooli riippuu osittain hänen persoonallisuudestaan, mutta myös siitä millaisia ryhmän muut jäsenet ovat ja millaisia tapoja, rooleja, normeja ja odotuksia heillä on.</a:t>
          </a:r>
          <a:endParaRPr lang="en-US" sz="1800" kern="1200"/>
        </a:p>
      </dsp:txBody>
      <dsp:txXfrm>
        <a:off x="0" y="1152311"/>
        <a:ext cx="6408738" cy="1151608"/>
      </dsp:txXfrm>
    </dsp:sp>
    <dsp:sp modelId="{2059EA43-F3DC-4762-98BF-FAFA2B6436AA}">
      <dsp:nvSpPr>
        <dsp:cNvPr id="0" name=""/>
        <dsp:cNvSpPr/>
      </dsp:nvSpPr>
      <dsp:spPr>
        <a:xfrm>
          <a:off x="0" y="2303920"/>
          <a:ext cx="6408738" cy="0"/>
        </a:xfrm>
        <a:prstGeom prst="line">
          <a:avLst/>
        </a:prstGeom>
        <a:solidFill>
          <a:schemeClr val="accent2">
            <a:hueOff val="-748381"/>
            <a:satOff val="-337"/>
            <a:lumOff val="3529"/>
            <a:alphaOff val="0"/>
          </a:schemeClr>
        </a:solidFill>
        <a:ln w="12700" cap="flat" cmpd="sng" algn="ctr">
          <a:solidFill>
            <a:schemeClr val="accent2">
              <a:hueOff val="-748381"/>
              <a:satOff val="-337"/>
              <a:lumOff val="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4515E-FB14-4A56-8F81-080573405181}">
      <dsp:nvSpPr>
        <dsp:cNvPr id="0" name=""/>
        <dsp:cNvSpPr/>
      </dsp:nvSpPr>
      <dsp:spPr>
        <a:xfrm>
          <a:off x="0" y="2303920"/>
          <a:ext cx="6408738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Sama henkilö voi ottaa erilaisia rooleja eri ryhmissä; yksi puhuu eniten, toinen kuuntelee, kolmas osoittaa aktiivisuutta järjestelemällä asioita, neljättä ei yrityksistään huolimatta noteerata.</a:t>
          </a:r>
          <a:endParaRPr lang="en-US" sz="1800" kern="1200"/>
        </a:p>
      </dsp:txBody>
      <dsp:txXfrm>
        <a:off x="0" y="2303920"/>
        <a:ext cx="6408738" cy="1151608"/>
      </dsp:txXfrm>
    </dsp:sp>
    <dsp:sp modelId="{0AFF5040-D843-4210-BC94-A868C2AEF600}">
      <dsp:nvSpPr>
        <dsp:cNvPr id="0" name=""/>
        <dsp:cNvSpPr/>
      </dsp:nvSpPr>
      <dsp:spPr>
        <a:xfrm>
          <a:off x="0" y="3455529"/>
          <a:ext cx="6408738" cy="0"/>
        </a:xfrm>
        <a:prstGeom prst="line">
          <a:avLst/>
        </a:prstGeom>
        <a:solidFill>
          <a:schemeClr val="accent2">
            <a:hueOff val="-1122572"/>
            <a:satOff val="-506"/>
            <a:lumOff val="5293"/>
            <a:alphaOff val="0"/>
          </a:schemeClr>
        </a:solidFill>
        <a:ln w="12700" cap="flat" cmpd="sng" algn="ctr">
          <a:solidFill>
            <a:schemeClr val="accent2">
              <a:hueOff val="-1122572"/>
              <a:satOff val="-506"/>
              <a:lumOff val="5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4D9A9-DD37-4FBD-845C-2648D996EFFA}">
      <dsp:nvSpPr>
        <dsp:cNvPr id="0" name=""/>
        <dsp:cNvSpPr/>
      </dsp:nvSpPr>
      <dsp:spPr>
        <a:xfrm>
          <a:off x="0" y="3455529"/>
          <a:ext cx="6408738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Ryhmäroolit ovat olemassa suhteessa toisten rooleihin, ja ne näkyvät statuksena eli asema ryhmässä</a:t>
          </a:r>
          <a:endParaRPr lang="en-US" sz="1800" kern="1200"/>
        </a:p>
      </dsp:txBody>
      <dsp:txXfrm>
        <a:off x="0" y="3455529"/>
        <a:ext cx="6408738" cy="1151608"/>
      </dsp:txXfrm>
    </dsp:sp>
    <dsp:sp modelId="{0BFB6F05-4226-4BD6-9CE7-45151745E353}">
      <dsp:nvSpPr>
        <dsp:cNvPr id="0" name=""/>
        <dsp:cNvSpPr/>
      </dsp:nvSpPr>
      <dsp:spPr>
        <a:xfrm>
          <a:off x="0" y="4607138"/>
          <a:ext cx="6408738" cy="0"/>
        </a:xfrm>
        <a:prstGeom prst="line">
          <a:avLst/>
        </a:prstGeom>
        <a:solidFill>
          <a:schemeClr val="accent2">
            <a:hueOff val="-1496763"/>
            <a:satOff val="-674"/>
            <a:lumOff val="7057"/>
            <a:alphaOff val="0"/>
          </a:schemeClr>
        </a:solidFill>
        <a:ln w="12700" cap="flat" cmpd="sng" algn="ctr">
          <a:solidFill>
            <a:schemeClr val="accent2">
              <a:hueOff val="-1496763"/>
              <a:satOff val="-674"/>
              <a:lumOff val="70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AD1D8-E2A3-481F-A944-19936E9CD845}">
      <dsp:nvSpPr>
        <dsp:cNvPr id="0" name=""/>
        <dsp:cNvSpPr/>
      </dsp:nvSpPr>
      <dsp:spPr>
        <a:xfrm>
          <a:off x="0" y="4607138"/>
          <a:ext cx="6408738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Ryhmän valtasuhteet kertovat ryhmän jäsenten välisestä vaikuttamisesta ja vaikutusyrityksistä sekä ryhmäläisten välisistä riippuvuuksista.</a:t>
          </a:r>
          <a:endParaRPr lang="en-US" sz="1800" kern="1200"/>
        </a:p>
      </dsp:txBody>
      <dsp:txXfrm>
        <a:off x="0" y="4607138"/>
        <a:ext cx="6408738" cy="1151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7T17:59:06.75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7T17:59:08.44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7T17:53:25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9953 711 24575,'-2'17'0,"-1"0"0,0 0 0,-2-1 0,0 1 0,0-1 0,-14 27 0,8-18 0,-172 402 0,159-365 0,6-14 0,-2 0 0,-47 80 0,40-79 0,22-38 0,-1 0 0,0-1 0,0 0 0,-1 0 0,0 0 0,-16 15 0,-43 37 0,45-41 0,-1-1 0,-1 0 0,-46 29 0,-59 37 0,69-43 0,15-14 0,-33 25 0,69-47 0,0 0 0,0 1 0,1 0 0,0 0 0,1 1 0,-11 16 0,-32 85 0,-1 4 0,11-43 0,-93 125 0,104-161 0,-1-2 0,-2-1 0,-1-1 0,-1-2 0,-44 29 0,-89 70 0,152-120 0,1-1 0,-1-1 0,-1 0 0,1-1 0,-16 4 0,8-3 0,-27 12 0,33-10 0,1 1 0,0 0 0,0 2 0,1-1 0,0 2 0,1 0 0,1 0 0,0 1 0,0 1 0,-17 27 0,19-28 0,-1-1 0,0 0 0,-24 19 0,20-19 0,2 0 0,-1 2 0,-11 14 0,2 0 0,-1 0 0,-2-2 0,-55 44 0,-201 157 0,266-214 0,1 1 0,0 0 0,0 1 0,2 0 0,0 1 0,0 1 0,2 0 0,0 1 0,1 0 0,1 1 0,1-1 0,0 2 0,1-1 0,2 1 0,-6 31 0,-2 67 0,3 148 0,10 157 0,1-405 0,1 0 0,0 0 0,1 0 0,1-1 0,0 1 0,14 31 0,-13-40 0,0-1 0,1 1 0,0-1 0,1-1 0,0 1 0,14 11 0,5 7 0,-10-6 0,0 0 0,-1 1 0,-1 1 0,-1 1 0,-1 0 0,-2 0 0,0 1 0,-1 0 0,-1 1 0,-1 0 0,-2 0 0,0 1 0,-2 0 0,-1-1 0,-1 1 0,-3 42 0,1-62 0,-1 0 0,1 0 0,-1 0 0,0 0 0,0 0 0,-1 0 0,0-1 0,0 0 0,0 1 0,-1-1 0,1 0 0,-1 0 0,0-1 0,-1 1 0,1-1 0,-1 0 0,0 0 0,0-1 0,-7 5 0,-11 5 0,0-1 0,-1-1 0,-30 9 0,47-17 0,-491 143 0,-10-47 0,456-90 0,-65 12 0,-213 11 0,261-32 0,-26 0 0,-134 18 0,-79 36 0,281-48 0,0 2 0,1 0 0,-1 2 0,2 2 0,-41 22 0,30-11 0,1 2 0,-62 57 0,80-66 0,-6 5 0,0 1 0,1 1 0,1 1 0,-22 33 0,-66 155 0,103-198 0,1 0 0,0 0 0,1 1 0,1-1 0,0 1 0,0 22 0,3 93 0,3-67 0,3 39 0,34 169 0,-30-214 0,3 14 0,-3-29 0,-3 0 0,-1 0 0,-3 1 0,-1 60 0,-3-99 0,1 0 0,-1 0 0,0 0 0,-1 0 0,1 0 0,0-1 0,-1 1 0,0 0 0,0-1 0,0 1 0,-1-1 0,1 0 0,-1 0 0,0 0 0,1 0 0,-1 0 0,-1 0 0,1-1 0,-4 3 0,-7 3 0,0 0 0,-1-1 0,-24 8 0,19-8 0,-235 85 0,197-69 0,-12 5 0,-102 55 0,55-12 0,-182 100 0,258-151 0,-1-1 0,0-3 0,-87 21 0,115-33 0,0 0 0,1 1 0,0 0 0,0 1 0,0 1 0,1 0 0,-14 10 0,-77 69 0,23-16 0,2-10 0,-95 98 0,81-66 0,-53 57 0,132-137 0,0 0 0,-1-1 0,0-1 0,-1-1 0,0 0 0,-1 0 0,-27 9 0,-21 13 0,-86 59 0,-165 130 0,208-142 0,-320 269-712,283-227 888,75-65 3,2 3 0,-81 90-1,135-130-178,0 0 0,-18 37 0,21-36 0,0-1 0,-1-1 0,-18 23 0,-25 24 0,2 2 0,-54 92 0,-32 120 0,130-264 0,0-1 0,0 0 0,-2 0 0,1-1 0,-1 0 0,-1 0 0,-12 9 0,6-5 0,-27 34 0,39-43 0,1 0 0,-1 0 0,1 0 0,1 1 0,-1-1 0,2 1 0,-1 0 0,-3 17 0,4-14 0,0 0 0,1 0 0,1 1 0,0-1 0,0 1 0,1-1 0,0 0 0,1 1 0,1-1 0,-1 0 0,2 0 0,0-1 0,0 1 0,1-1 0,0 1 0,0-1 0,9 10 0,18 22 0,-2 2 0,-3 0 0,-1 2 0,30 73 0,-35-68 0,-11-28 0,-1 0 0,13 50 0,-21-66 0,0 1 0,0-1 0,0 1 0,-1 0 0,0-1 0,-1 1 0,0 0 0,0-1 0,-1 1 0,1-1 0,-2 0 0,1 1 0,-1-1 0,-4 8 0,0-4 0,0-1 0,-1 1 0,0-2 0,-15 15 0,-17 21 0,37-40 0,-1 0 0,1 0 0,0 1 0,0 0 0,1-1 0,-1 1 0,1 0 0,1 0 0,-1 1 0,1-1 0,0 0 0,0 0 0,1 1 0,0-1 0,0 0 0,0 1 0,1-1 0,0 0 0,2 8 0,4 7 0,1-1 0,1 1 0,0-1 0,16 22 0,11 26 0,-9-8 0,106 218 0,-94-205 0,82 115 0,-110-174 0,84 106 0,-81-104 0,2 0 0,0-1 0,1 0 0,33 21 0,-38-30 0,0-1 0,0 0 0,1-1 0,0 0 0,-1-1 0,22 3 0,-13-3 0,33 11 0,-5 1 0,1-1 0,1-3 0,-1-2 0,2-3 0,90 1 0,-99-5 0,0 1 0,0 3 0,0 1 0,0 2 0,41 15 0,201 86 0,-263-101 0,318 149 0,-262-115 0,-2 2 0,87 69 0,-152-105 0,8 5 0,28 29 0,-43-39 0,0 0 0,-1 1 0,1-1 0,-1 1 0,0 0 0,0 0 0,0 0 0,-1 0 0,1 0 0,-2 1 0,1-1 0,1 9 0,-1-3 0,0 1 0,0-1 0,1 0 0,0 0 0,1 0 0,0 0 0,9 16 0,-10-22 0,1 1 0,0-1 0,0 1 0,0-1 0,1-1 0,-1 1 0,1-1 0,1 1 0,-1-1 0,0-1 0,1 1 0,0-1 0,0 0 0,10 4 0,8 0 0,2-1 0,-1-1 0,1-1 0,0-1 0,0-1 0,0-2 0,43-4 0,-10-4 0,0-2 0,70-22 0,272-113 0,-12-33 0,-72 31 0,-162 75 0,98-40 0,-231 103 0,2 0 0,-1 2 0,1 1 0,0 1 0,1 1 0,-1 1 0,1 1 0,31 1 0,-49 3 0,0-1 0,0 1 0,0 0 0,0 0 0,-1 1 0,1 0 0,-1 0 0,0 1 0,10 6 0,7 8 0,21 21 0,-19-17 0,342 336 0,-182-170 0,-75-72 0,67 62 0,-165-167 0,1-1 0,0 0 0,0-1 0,1 0 0,0-2 0,1 1 0,27 9 0,-35-15 0,0 1 0,0 0 0,-1 1 0,1-1 0,-1 1 0,0 0 0,0 1 0,0 0 0,-1 0 0,1 0 0,-1 0 0,0 1 0,7 12 0,3 5 0,-2 2 0,15 36 0,-17-37 0,24 58 0,-14-30 0,2-2 0,1 0 0,56 79 0,-50-89 0,88 123 0,-100-139 0,28 30 0,-25-30 0,20 28 0,-25-29 0,0-1 0,1-1 0,2 0 0,0-1 0,38 30 0,-47-43 0,0-1 0,0-1 0,1 0 0,-1 0 0,1-1 0,0 0 0,0-1 0,0 0 0,1-1 0,-1 0 0,1-1 0,-1 0 0,20-2 0,-15-1 0,-1 0 0,1-1 0,-1 0 0,1-1 0,-1-1 0,-1-1 0,1 0 0,-1-1 0,21-12 0,148-108 0,-14 9 0,-55 43 0,259-157 0,-364 227 0,1 0 0,0 2 0,0-1 0,0 1 0,0 0 0,0 1 0,1 1 0,-1-1 0,20 1 0,127-16 0,-115 16 0,-9-1 0,-1 1 0,0 2 0,42 7 0,-52-2 0,1 2 0,-1 0 0,-1 2 0,1 0 0,30 21 0,45 21 0,229 116 0,-107-50 0,-149-84 0,88 29 0,-118-49 0,0-3 0,0-1 0,1-2 0,0-2 0,0-2 0,67-1 0,-89-3 0,12-1 0,0-1 0,35-8 0,-45 7 0,-1 0 0,1 2 0,-1 0 0,1 1 0,40 6 0,98 28 0,58 30 0,83 19 0,390 25 0,-610-96 0,-41-6 0,0-1 0,59 0 0,-96-5 0,0 0 0,0 0 0,0 0 0,0-1 0,1 1 0,-1-1 0,0 1 0,0-1 0,0 0 0,0 0 0,-1 0 0,1 0 0,0 0 0,0 0 0,0 0 0,-1-1 0,1 1 0,-1 0 0,1-1 0,-1 0 0,0 1 0,1-1 0,-1 0 0,0 0 0,0 0 0,0 1 0,0-1 0,0-3 0,2-4 0,-1-1 0,-1 0 0,0 0 0,0 0 0,-1-10 0,3-25 0,10-14 0,2 1 0,36-88 0,62-105 0,-90 202 0,-13 29 0,3-10 0,2 1 0,0 0 0,30-38 0,-40 60 0,1 0 0,0 1 0,0 0 0,0 0 0,1 0 0,0 0 0,0 1 0,1 1 0,0-1 0,-1 1 0,1 0 0,1 1 0,-1 0 0,0 0 0,1 1 0,-1 0 0,16-2 0,28 3 5,-1 2 0,1 2 0,-1 2-1,0 3 1,69 19 0,241 98-149,532 241-1060,-683-278 294,-194-82 933,195 75-95,-181-72 168,0-1 1,1-2-1,0 0 0,0-3 1,35 1-1,-55-5-24,0 0-1,-1-1 1,1 0-1,0-1 1,-1 0-1,1-1 1,-1 0-1,0-1 1,0 0-1,0 0 1,-1-1-1,10-8 1,8-8 185,-1-1-1,34-37 1,58-60-257,-91 97 0,1 0 0,51-31 0,45-16 0,214-86 0,-276 127 0,-42 19 0,2 0 0,30-9 0,53-5 0,186-17 0,-144 24 0,90-15 34,353-39-289,324 47-978,-862 27 1600,0 2 0,100 25 0,-114-22-155,-19-4-140,31 10 0,-44-12-72,0 0-1,-1 1 1,1-1 0,-1 1 0,0 1-1,0-1 1,0 1 0,-1 0 0,7 6-1,71 80 1,65 79 0,-116-132 0,-22-28 0,-1 0 0,-1 0 0,0 1 0,0 0 0,-1 1 0,0-1 0,0 1 0,4 15 0,-5-15 0,0 0 0,0 0 0,1 0 0,0-1 0,1 0 0,0 0 0,1-1 0,0 0 0,18 16 0,14 17 0,-29-28 0,0-1 0,2 0 0,-1-1 0,1-1 0,1 0 0,0-1 0,23 13 0,26 7 0,1-4 0,1-2 0,1-3 0,2-3 0,-1-3 0,106 10 0,419-6 0,-553-20 0,566-44 0,-535 35 0,-6 1 0,67-1 0,-68 9 0,10-1 0,99 11 0,-123-1 0,-1 2 0,-1 2 0,50 20 0,-87-28 0,-1 0 0,1 0 0,-1 1 0,0 0 0,0 1 0,0 0 0,-1 0 0,0 1 0,0 0 0,-1 0 0,11 14 0,-10-10 0,0 0 0,0-1 0,1 0 0,1-1 0,-1 0 0,1 0 0,1-1 0,0 0 0,0-1 0,0 0 0,1-1 0,0-1 0,0 1 0,0-2 0,1 0 0,0 0 0,-1-1 0,2-1 0,19 2 0,93-7 0,134-20 0,-240 21 0,-18 1 0,1 1 0,-1 0 0,0-1 0,0 1 0,0-1 0,0 0 0,0 0 0,0 0 0,0 0 0,0 0 0,-1 0 0,1 0 0,0 0 0,0-1 0,-1 1 0,1-1 0,-1 1 0,1-1 0,-1 0 0,0 1 0,0-1 0,0 0 0,0 0 0,0 0 0,0 0 0,0 0 0,-1 0 0,2-4 0,-1-4 0,0 0 0,0-1 0,-1 1 0,-1-19 0,0 18 0,-5-38 0,-1 0 0,-23-73 0,6 24 0,-11-84-660,-19-326 0,53 488 657,-4-186-264,6 174 220,2 0 0,1 0 0,2 0 0,12-40 0,-13 59 79,0 0 0,1 0 0,0 1 0,1-1 0,1 2 0,0-1 0,1 1 0,0 0 0,0 1 0,1 0-1,0 0 1,1 1 0,0 1 0,1 0 0,21-12 0,12-2 145,1 2 0,1 3 0,53-14 0,-26 9-111,392-119 92,-325 106-12,196-24 0,-321 58-114,15-3-5,0 1 0,30 3-1,-53 0-27,0 0-1,0 1 1,0 1-1,-1-1 1,1 1-1,-1 0 0,1 1 1,-1 0-1,0 0 1,0 0-1,0 1 0,-1 0 1,9 7-1,4 8 2,28 35 0,1 1 0,-20-25 0,-8-9 0,0 0 0,2-1 0,0-1 0,39 25 0,7 1 0,-50-31 0,2-1 0,0-1 0,0 0 0,31 12 0,-46-23 0,-1 0 0,0 0 0,1 0 0,-1-1 0,1 1 0,-1-1 0,1 0 0,-1 0 0,0-1 0,1 1 0,-1-1 0,1 0 0,-1 0 0,0-1 0,0 1 0,1-1 0,-1 0 0,-1 0 0,1 0 0,0 0 0,0-1 0,-1 0 0,1 0 0,-1 0 0,0 0 0,0 0 0,5-7 0,-2 1 0,0 1 0,-1-1 0,0-1 0,0 1 0,-1-1 0,0 1 0,-1-1 0,0 0 0,0 0 0,-1-1 0,1-10 0,-2-20 0,-1 1 0,-2 0 0,-2 0 0,-2 1 0,-1-1 0,-13-39 0,-92-224 0,82 229 0,-148-337 0,133 323 0,-3 2 0,-91-123 0,122 185 0,-2 1 0,0 1 0,-2 0 0,-34-27 0,-79-63 0,-22-15 0,94 81 0,7 5 0,-85-49 0,121 79 0,-1 2 0,0 0 0,-1 1 0,0 2 0,0 0 0,-1 0 0,1 2 0,-36-2 0,26 5 0,1 1 0,-1 1 0,1 2 0,0 1 0,-1 1 0,2 2 0,-1 1 0,1 1 0,-35 16 0,8 1 0,1 2 0,1 3 0,2 2 0,1 2 0,1 3 0,-53 52 0,-53 76 0,71-72 0,-102 85 0,119-121 0,-4-4 0,-1-2 0,-125 65 0,176-107 0,0-1 0,0-1 0,0-1 0,-1-1 0,0-1 0,-1-2 0,1 0 0,-1-1 0,0-1 0,-34-3 0,23-2 0,0-1 0,1-1 0,0-2 0,-39-15 0,-482-165 0,461 158 0,-2 4 0,-120-17 0,168 40 0,-87 4 0,89 1 0,-93-7 0,88-1 0,0-3 0,0-2 0,0-2 0,-71-29 0,103 34 0,0-1 0,0-1 0,1-1 0,0-1 0,0-1 0,2 0 0,0-1 0,0 0 0,1-2 0,1 0 0,0 0 0,2-1 0,-19-33 0,17 22 0,2-1 0,1-1 0,2 0 0,0 0 0,2-1 0,2 0 0,1 0 0,1 0 0,1 0 0,3-35 0,1 55 0,0 0 0,0 0 0,1 0 0,0 0 0,1 1 0,0 0 0,1-1 0,0 1 0,0 1 0,1-1 0,1 1 0,-1 0 0,1 0 0,1 1 0,0 0 0,15-12 0,11-6 0,2 1 0,74-39 0,-105 61 0,59-29 0,1 3 0,81-25 0,140-23 0,113 13 0,-395 64 0,1-1 0,-1 0 0,0 0 0,0 0 0,0-1 0,0 0 0,-1 1 0,1-1 0,0 0 0,-1-1 0,1 1 0,-1-1 0,0 1 0,4-5 0,2-3 0,-1-1 0,15-23 0,-1 2 0,186-272 0,-73 59 0,-95 164 0,33-100 0,-56 131 0,-3-1 0,-2 0 0,7-71 0,-16 86 0,-2-1 0,-1 1 0,-2 0 0,-1-1 0,-14-59 0,13 77 0,-2 2 0,0-1 0,-1 1 0,0 0 0,-2 0 0,0 1 0,-21-30 0,20 35 0,0-1 0,-1 2 0,0-1 0,0 2 0,-1-1 0,0 2 0,-1 0 0,0 0 0,0 1 0,-17-6 0,-152-61 0,102 32 0,17 8 0,36 19 0,0-1 0,-25-21 0,-15-10 0,52 38 0,0-1 0,0-1 0,1-1 0,-23-23 0,29 25 0,1 0 0,-1-1 0,2 1 0,0-1 0,0-1 0,0 1 0,-6-23 0,-6-33 0,3 0 0,3 0 0,-3-71 0,5-209 0,9 328 0,8-212-652,69-431 0,-56 549 1069,6 1 0,71-194 0,-89 285-404,0-1 1,-1 0-1,-2-1 0,6-42 1,-10 56-15,-1 1 0,0 0 0,0-1 0,-1 1 1,0 0-1,-1-1 0,1 1 0,-2 0 1,1 0-1,-1 0 0,0 0 0,-1 1 0,0-1 1,0 1-1,0 0 0,-10-11 0,-5-2 1,0 2 0,-2 0 0,-31-21 0,-74-39 0,-261-108 0,286 142 0,-1096-402-2041,1152 433 2151,-32-10 464,-99-44 1,153 54-442,0-1 1,2 0 0,0-2-1,-30-28 1,-26-20-20,-288-176-114,1 43 0,309 169 0,22 12 0,-38-26 0,50 27 0,-1 2 0,-32-16 0,43 25 0,0-1 0,-1 2 0,0-1 0,1 2 0,-1 0 0,0 0 0,-14 0 0,-48 3 0,-30-2 0,-300-14 0,15 1 0,333 9 0,1-3 0,0-2 0,-72-24 0,51 7 0,-123-62 0,185 84 0,1-1 0,-1 2 0,0-1 0,-1 2 0,1 0 0,-16-1 0,26 4 0,1-1 0,0 0 0,0 0 0,-1-1 0,1 1 0,0-1 0,0 1 0,0-1 0,0 0 0,1 0 0,-1 0 0,0 0 0,1-1 0,-1 1 0,1-1 0,0 0 0,0 1 0,0-1 0,0 0 0,1 0 0,-1 0 0,1 0 0,0-1 0,-2-5 0,-2-9 0,1 0 0,1 0 0,-1-28 0,1 21 0,-7-492 0,22 294 0,-3 103 0,-7-144 0,-4 249 0,0 0 0,-1 0 0,-1 0 0,0 0 0,-1 1 0,-1 0 0,0 0 0,0 0 0,-2 1 0,0 0 0,0 0 0,-1 1 0,-19-20 0,-10-5 0,-2 1 0,-70-49 0,55 44 0,-550-389 0,256 169 0,248 182 0,87 67 0,0 1 0,-1 0 0,0 1 0,-1 1 0,0 0 0,-1 2 0,0-1 0,-27-7 0,10 7 0,0-2 0,1-1 0,0-2 0,-54-30 0,32 14 0,29 16 0,1 0 0,-45-33 0,62 40 0,1-1 0,0 1 0,1-1 0,0 0 0,0-1 0,0 0 0,1 0 0,0 0 0,1 0 0,-1-1 0,2 0 0,-6-16 0,1-11 0,7 28 0,-1-1 0,0 1 0,0 0 0,0 0 0,-1 0 0,-1 1 0,1-1 0,-1 1 0,0-1 0,-1 1 0,-7-8 0,2 5 0,-1 0 0,0 1 0,-1 1 0,-16-10 0,-17-12 0,35 22 0,-1 0 0,0 0 0,0 2 0,-1-1 0,0 1 0,0 1 0,-22-7 0,-16 0 0,1-3 0,0-1 0,1-3 0,-59-32 0,-220-163 0,17-25 0,45 34 0,225 177 0,25 18 0,0 0 0,-21-21 0,34 30 0,1-1 0,-1 0 0,1 0 0,-1 0 0,1 0 0,0 0 0,0 0 0,0-1 0,0 1 0,0 0 0,0-1 0,1 1 0,-1 0 0,1-1 0,0 1 0,-1-1 0,1 1 0,0 0 0,1-1 0,-1 1 0,1-5 0,2-3 0,0 0 0,0 0 0,10-18 0,5-16 0,-14 27 0,-1 0 0,-1-1 0,0 1 0,-1-1 0,-1 1 0,-1-1 0,-1 1 0,0-1 0,-1 1 0,-1 0 0,-10-30 0,-3 2 0,2 1 0,-1 2 0,-30-53 0,12 37 0,-64-82 0,68 105 0,-1 1 0,-47-41 0,64 66 0,0 0 0,-1 1 0,0 1 0,0 1 0,-1 0 0,1 0 0,-18-2 0,-22-9 0,34 10 0,0 2 0,-1 0 0,0 1 0,-41-1 0,-89 9 0,140-3 0,0 2 0,0-1 0,0 1 0,0 1 0,-16 8 0,-5 0 0,-7 0 0,31-10 0,-1 0 0,1 1 0,0 1 0,0-1 0,0 2 0,-14 7 0,-106 91 0,118-94 0,1 1 0,0 0 0,-10 14 0,15-17 0,0-1 0,0 0 0,-1 0 0,1 0 0,-1-1 0,-1 0 0,1 0 0,-1 0 0,1-1 0,-2 0 0,1 0 0,-11 4 0,1-3 0,0 2 0,0 0 0,0 1 0,-16 10 0,14-6 0,6-6 0,0 2 0,0 0 0,1 0 0,-13 12 0,23-17 0,-1-1 0,1 0 0,0 1 0,0 0 0,0-1 0,0 1 0,0 0 0,1 0 0,-1 0 0,1 0 0,0 1 0,0-1 0,0 0 0,0 0 0,0 1 0,1-1 0,0 0 0,-1 1 0,1-1 0,0 1 0,1-1 0,-1 0 0,2 6 0,1 0 0,0 0 0,1-1 0,0 1 0,9 12 0,-9-14 0,1 1 0,-1-1 0,0 1 0,-1 0 0,0 0 0,3 12 0,-4-10 0,-1-1 0,0 1 0,0 0 0,-2 12 0,1-19 0,0 0 0,0-1 0,-1 1 0,1-1 0,-1 1 0,0-1 0,0 1 0,0-1 0,0 0 0,0 1 0,0-1 0,-1 0 0,1 0 0,-1 0 0,0 0 0,1 0 0,-1 0 0,0 0 0,0-1 0,-4 3 0,-8 4-1365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7T17:56:42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1513 806 24575,'1'-13'0,"0"1"0,1 0 0,0 0 0,1 0 0,0 0 0,1 0 0,0 1 0,1-1 0,0 1 0,1 0 0,0 1 0,1-1 0,0 1 0,1 1 0,16-18 0,-14 15 0,-1 0 0,-1-1 0,0 1 0,-1-2 0,0 1 0,6-20 0,7-11 0,-3 10 0,-4 10 0,-1 0 0,-2-1 0,0 0 0,-1-1 0,-1 0 0,4-31 0,9-119 0,-20 172 0,-1 0 0,1 0 0,0 0 0,0 1 0,1-1 0,2-6 0,-4 10 0,0-1 0,1 1 0,-1 0 0,0-1 0,0 1 0,0 0 0,1-1 0,-1 1 0,0 0 0,1-1 0,-1 1 0,0 0 0,0 0 0,1 0 0,-1-1 0,0 1 0,1 0 0,-1 0 0,1 0 0,-1 0 0,0 0 0,1-1 0,-1 1 0,0 0 0,1 0 0,-1 0 0,1 0 0,-1 0 0,1 1 0,0-1 0,0 1 0,0 0 0,0-1 0,0 1 0,-1 0 0,1 0 0,0 0 0,0-1 0,-1 1 0,1 0 0,-1 0 0,1 0 0,-1 0 0,1 2 0,17 40 0,-2 1 0,10 48 0,-22-80 0,1 0 0,0-1 0,7 12 0,7 16 0,-16-31 0,1 0 0,0 0 0,1-1 0,0 1 0,0-1 0,0-1 0,7 7 0,48 40 0,-1 0 0,-32-25 0,-12-15 0,-1 2 0,-1 0 0,-1 0 0,0 1 0,-1 0 0,11 22 0,70 125 0,-76-138 0,-7-9 0,0 0 0,-2 0 0,0 0 0,0 1 0,-2 0 0,0 1 0,4 31 0,-8-46 0,-1-1 0,1 0 0,-1 1 0,1-1 0,0 0 0,0 1 0,0-1 0,0 0 0,0 0 0,1 0 0,-1 0 0,1 0 0,-1 0 0,1 0 0,0-1 0,0 1 0,0-1 0,0 1 0,0-1 0,0 0 0,4 2 0,3 1 0,1 0 0,0-1 0,20 4 0,11 2 0,-7 6 0,0 2 0,-1 0 0,35 26 0,19 11 0,-79-51 0,1 1 0,0-1 0,0 0 0,0-1 0,0 0 0,0-1 0,16 1 0,28 6 0,-28-3 0,-1-2 0,1-1 0,41-1 0,16 1 0,-73 0 0,0 0 0,0 1 0,0-1 0,-1 2 0,1-1 0,-1 1 0,0 1 0,12 7 0,-8-4 0,1-1 0,18 8 0,9-2 0,0-2 0,1-2 0,50 5 0,75-10 0,-127-5 0,-1 1 0,0 2 0,1 1 0,43 11 0,65 31 0,-19-9 0,-116-32 0,0-1 0,0 0 0,1 0 0,-1-2 0,1 1 0,15-1 0,-2-3 0,50-8 0,-50 5 0,66-14 0,-81 15 0,-1 1 0,0-1 0,0-1 0,0 0 0,-1 0 0,16-12 0,15-16 0,-8 6 0,0 2 0,2 1 0,39-20 0,134-63 0,-185 96 0,-1 1 0,2 2 0,-1 0 0,1 1 0,0 1 0,29-3 0,18-1 0,-53 7 0,0 0 0,0 1 0,0 1 0,0 0 0,0 2 0,21 2 0,28 15 0,-49-12 0,1-1 0,26 4 0,-33-8 0,42 7 0,-50-7 0,1 0 0,-1 0 0,0 0 0,1 1 0,-1-1 0,0 1 0,0-1 0,0 1 0,-1 0 0,1 0 0,0 1 0,3 3 0,-5-5 0,-1-1 0,1 1 0,-1 0 0,0 0 0,1 0 0,-1 0 0,0 0 0,1 0 0,-1 0 0,0 0 0,0 0 0,0 0 0,0 0 0,0 0 0,0 0 0,0 0 0,0 0 0,-1 0 0,1-1 0,0 1 0,0 0 0,-1 0 0,1 0 0,-1 0 0,1 0 0,-1 0 0,1-1 0,-1 1 0,1 0 0,-1 0 0,-1 1 0,-29 23 0,22-17 0,-86 82 0,90-84 0,-5 5 0,-1 0 0,0-1 0,-1 0 0,0-1 0,0 0 0,-1-1 0,0 0 0,0-1 0,-1-1 0,-19 7 0,26-11 0,1 0 0,-1 0 0,1 1 0,0 0 0,0 0 0,0 0 0,0 1 0,1 0 0,0 0 0,-1 1 0,1-1 0,1 1 0,-1 0 0,1 1 0,-5 6 0,4-6 0,0 0 0,0 0 0,0-1 0,-1 1 0,0-1 0,0-1 0,-13 9 0,0-4 0,-31 12 0,-18 9 0,60-23 0,0-1 0,0 2 0,0-1 0,1 1 0,0 0 0,1 1 0,0 0 0,-8 13 0,4-6 0,-19 25 0,-16 27 0,40-60 0,1 0 0,1 0 0,-1 0 0,2 1 0,-1 0 0,-2 17 0,-5 40 0,4-26 0,-2 62 0,7-34 0,3 100 0,9-96 0,-6-46 0,2 40 0,-7-41 0,-1 185 0,1-209 0,0 0 0,0 1 0,0-1 0,-1 0 0,1 1 0,0-1 0,0 0 0,-1 1 0,1-1 0,-1 0 0,1 0 0,-1 1 0,1-1 0,-1 0 0,0 0 0,0 0 0,0 0 0,1 0 0,-3 2 0,2-3 0,0 0 0,1 0 0,-1 1 0,0-1 0,0 0 0,1 0 0,-1 0 0,0-1 0,0 1 0,1 0 0,-1 0 0,0 0 0,0 0 0,1-1 0,-1 1 0,0 0 0,0-1 0,1 1 0,-1 0 0,1-1 0,-1 1 0,0-1 0,1 1 0,-1-2 0,-3-2 0,0 0 0,0 0 0,1 0 0,0-1 0,0 1 0,0-1 0,0 0 0,-2-7 0,-14-47 0,-18-50 0,20 67 0,12 26 0,-2-1 0,0 1 0,-1 0 0,-19-27 0,-11-8 0,-81-100 0,115 147 0,-1-1 0,1 1 0,-1 1 0,0-1 0,-1 0 0,1 1 0,0 0 0,-1 1 0,0-1 0,-10-2 0,-6-1 0,-38-4 0,13 3 0,11-2 0,0-2 0,-66-30 0,63 25 0,19 8 0,-37-8 0,39 12 0,0-1 0,-1-1 0,-18-9 0,-244-118 0,262 126 0,0 0 0,0 2 0,0 0 0,-29-2 0,11 1 0,-18 0 0,0 2 0,-91 5 0,49 1 0,-500-2 0,553-3 0,0-2 0,1-1 0,-59-17 0,54 11 0,-2 3 0,-58-5 0,44 14 0,45 0 0,0 1 0,0-2 0,1-1 0,-21-3 0,39 4 0,-1 1 0,1 0 0,-1 0 0,1 0 0,0 0 0,-1 0 0,1 0 0,-1 0 0,1 0 0,-1 0 0,1 0 0,0 0 0,-1 0 0,1 0 0,-1 0 0,1 1 0,-1-1 0,1 0 0,0 0 0,-1 0 0,1 1 0,0-1 0,-1 0 0,1 0 0,0 1 0,-1-1 0,1 0 0,0 1 0,-1-1 0,1 0 0,0 1 0,-3 16 0,9 21 0,-5-35 0,58 204 0,-46-173 0,26 43 0,8 23 0,-27-61 0,3 10 0,-21-46 0,-1 1 0,0-1 0,0 1 0,0-1 0,-1 1 0,1-1 0,-1 1 0,0 0 0,0-1 0,0 1 0,-2 5 0,2-8 0,-1 1 0,1-1 0,-1 1 0,0-1 0,1 0 0,-1 1 0,0-1 0,0 0 0,0 1 0,0-1 0,0 0 0,-1 0 0,1 0 0,0 0 0,0 0 0,-1 0 0,1-1 0,0 1 0,-1 0 0,1-1 0,-1 1 0,1 0 0,-1-1 0,1 0 0,-1 1 0,0-1 0,1 0 0,-1 0 0,1 0 0,-1 0 0,-2-1 0,-6 1 0,0-2 0,1 1 0,-18-6 0,22 5 0,-43-14 0,1-2 0,-49-26 0,81 37 0,-14-8 0,1 0 0,1-2 0,-39-31 0,51 36 0,0-2 0,1 0 0,1 0 0,1-1 0,0-1 0,-20-33 0,-50-121 0,71 144 0,-1 1 0,-19-30 0,27 48 0,-1 0 0,0 1 0,-1-1 0,1 1 0,-1 0 0,0 1 0,-1-1 0,1 1 0,-1 1 0,0-1 0,-1 1 0,-7-3 0,-3 0 0,0 2 0,0 0 0,0 1 0,-1 0 0,0 2 0,0 0 0,0 1 0,0 1 0,0 1 0,1 1 0,-37 7 0,-83 11 0,51-9 0,46-5 0,-27 5 0,-112 4 0,162-15 0,-44 0 0,-112 13 0,144-7 0,-1-2 0,1-2 0,0 0 0,-1-2 0,1-1 0,-32-6 0,55 5 0,0 1 0,1-1 0,-1-1 0,1 1 0,-1-1 0,1-1 0,-8-4 0,13 7 0,0 1 0,0-1 0,-1 0 0,1 0 0,0 0 0,0 0 0,0 0 0,0 0 0,1-1 0,-1 1 0,0 0 0,0 0 0,1-1 0,-1 1 0,0 0 0,1-1 0,0 1 0,-1-1 0,1 1 0,0 0 0,0-1 0,-1 1 0,1-1 0,0 1 0,1-1 0,-1 1 0,0-1 0,0 1 0,1-1 0,-1 1 0,0 0 0,1-1 0,0 1 0,-1 0 0,1-1 0,0 1 0,-1 0 0,1 0 0,0 0 0,0 0 0,2-2 0,10-9 0,0 0 0,1 2 0,0-1 0,1 2 0,0 0 0,27-12 0,-19 9 0,17-7 0,-13 6 0,29-19 0,-48 27 0,0 0 0,-1-1 0,0 0 0,0-1 0,0 1 0,-1-1 0,10-15 0,0-2 0,1 0 0,2 1 0,0 0 0,1 2 0,1 0 0,44-32 0,-46 38 0,24-27 0,-33 32 0,0 0 0,1 0 0,0 1 0,0 0 0,1 1 0,0 0 0,14-6 0,-8 7 0,0 1 0,0 1 0,0 1 0,1 1 0,0 1 0,-1 0 0,1 1 0,21 2 0,20 1 0,93-3 0,-144-1 0,-1 0 0,1 0 0,-1-1 0,0 0 0,0 0 0,0-1 0,-1 0 0,8-5 0,-5 3 0,1 0 0,0 1 0,19-7 0,38-4 0,-45 12 0,-1-1 0,0 0 0,40-18 0,-29 6 146,-8 4-649,0 2-1,45-16 0,-50 22-6322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7T17:56:46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117 129 24575,'1'-30'0,"0"21"0,0 0 0,-1 0 0,-1 0 0,1 0 0,-1 0 0,-1 1 0,-2-11 0,4 18 0,0 0 0,-1 0 0,1 1 0,-1-1 0,1 0 0,0 0 0,-1 0 0,0 0 0,1 0 0,-1 1 0,1-1 0,-1 0 0,0 1 0,0-1 0,1 0 0,-1 1 0,0-1 0,0 1 0,0-1 0,0 1 0,0-1 0,1 1 0,-1 0 0,0 0 0,0-1 0,0 1 0,0 0 0,0 0 0,0 0 0,0 0 0,0 0 0,0 0 0,0 0 0,0 0 0,0 1 0,0-1 0,0 0 0,0 0 0,0 1 0,0-1 0,0 1 0,0-1 0,1 1 0,-1-1 0,0 1 0,0-1 0,1 1 0,-2 1 0,-4 3 0,0 0 0,0 0 0,1 1 0,0-1 0,-4 8 0,4-6 0,0 0 0,1 1 0,0-1 0,1 1 0,-1 0 0,2 0 0,-4 13 0,6-19 0,-1 0 0,1-1 0,-1 1 0,1 0 0,0 0 0,0-1 0,0 1 0,0 0 0,0 0 0,0 0 0,1-1 0,-1 1 0,1 0 0,-1 0 0,1-1 0,-1 1 0,1 0 0,0-1 0,0 1 0,0-1 0,0 1 0,0-1 0,0 0 0,0 1 0,1-1 0,-1 0 0,0 0 0,1 1 0,-1-1 0,1 0 0,-1-1 0,1 1 0,0 0 0,-1 0 0,1-1 0,0 1 0,-1-1 0,1 1 0,0-1 0,0 0 0,2 0 0,-1 1 19,-1-1 0,0 0 0,0 0 0,1 0 0,-1 0 0,0-1 0,0 1 0,0 0 0,1-1 0,-1 0 0,0 1 0,0-1 0,0 0 0,0 0 0,0 0 0,0-1 0,2-1 0,-1 1-209,-1-1 0,1 0 1,0-1-1,-1 1 0,0 0 1,0-1-1,0 1 1,2-8-1,1 0-6636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7T17:57:46.80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7T17:58:08.59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1 763 24575,'0'0'0,"0"1"0,0 0 0,1 0 0,-1-1 0,0 1 0,0 0 0,1-1 0,-1 1 0,1 0 0,-1-1 0,0 1 0,1 0 0,-1-1 0,1 1 0,-1-1 0,1 1 0,0-1 0,-1 1 0,1-1 0,0 1 0,-1-1 0,1 0 0,0 1 0,-1-1 0,1 0 0,1 1 0,23 4 0,-17-3 0,32 6 0,1-1 0,0-2 0,51 0 0,-34-3 0,63 11 0,-41-4 0,-4 2 0,-35-5 0,54 1 0,-72-7 0,23 1 0,0-2 0,61-9 0,-93 7 0,0 0 0,1-1 0,-1 0 0,-1-1 0,1-1 0,-1 0 0,0-1 0,0 0 0,-1-1 0,0-1 0,17-15 0,-17 11 0,-8 8 0,1-1 0,0 1 0,0 0 0,11-7 0,-15 11 0,0 1 0,0-1 0,-1 1 0,1-1 0,0 1 0,0 0 0,0-1 0,0 1 0,0 0 0,0-1 0,0 1 0,0 0 0,0 0 0,0 0 0,0 0 0,0 0 0,0 0 0,0 0 0,0 1 0,0-1 0,0 0 0,-1 0 0,1 1 0,0-1 0,0 1 0,0-1 0,0 0 0,0 1 0,-1 0 0,1-1 0,0 1 0,0-1 0,-1 1 0,1 0 0,0 0 0,-1-1 0,1 1 0,-1 0 0,1 0 0,-1 0 0,1 1 0,13 25 0,-11-19 0,1 0 0,1-1 0,-1 1 0,1-1 0,0 0 0,1 0 0,8 9 0,1-4 0,0 0 0,1-1 0,0-1 0,1-1 0,0 0 0,1-1 0,0 0 0,0-2 0,0 0 0,1-1 0,0-1 0,33 3 0,-15-4 0,71 17 0,-73-12 0,0-1 0,42 2 0,181-8 0,-123-2 0,-113-1 0,-1 0 0,29-6 0,-25 3 0,33-2 0,80 8 0,40-3 0,-173 1 0,0 0 0,0-1 0,0 1 0,0-1 0,0 0 0,-1-1 0,1 1 0,-1-1 0,0 0 0,1 0 0,-1 0 0,0 0 0,-1-1 0,7-7 0,-6 6 0,0 1 0,0 0 0,0 0 0,0 1 0,1-1 0,-1 1 0,1 0 0,0 0 0,0 1 0,0-1 0,1 1 0,6-2 0,-11 4 0,1-1 0,-1 1 0,0 0 0,1 0 0,-1 0 0,1 0 0,-1 0 0,1 0 0,-1 0 0,0 0 0,1 1 0,-1-1 0,1 1 0,-1-1 0,0 1 0,0-1 0,1 1 0,-1 0 0,0-1 0,0 1 0,0 0 0,1 0 0,0 2 0,1 1 0,0 0 0,-1 0 0,1 1 0,-1-1 0,2 9 0,-2-9 0,-1 0 0,1 1 0,0-1 0,0 0 0,1 0 0,4 6 0,-4-6 0,1-1 0,0 0 0,0 0 0,0 0 0,0-1 0,0 1 0,1-1 0,-1 0 0,1 0 0,-1 0 0,1-1 0,6 1 0,5 1 0,1-1 0,22-1 0,-24-1 0,1 1 0,25 4 0,53 19 0,60 12 0,-27-5 0,-60-12 0,-13-4 0,-29-7 0,1-1 0,44 6 0,-37-9 0,0 2 0,42 14 0,-47-13 0,-14-3 0,0-1 0,0-1 0,0-1 0,1 0 0,15-1 0,69-11 0,-55 4 0,3 3 0,61 3 0,-70 2 0,1-1 0,67-11 0,64-26 0,-163 36 0,0-1 0,-1 0 0,1-1 0,-1 1 0,1-1 0,-1-1 0,0 1 0,7-7 0,44-39 0,-15 10 0,-13 14 0,-16 13 0,1 0 0,20-14 0,-30 24 0,-1 0 0,0 0 0,1 0 0,0 0 0,-1 1 0,1 0 0,0-1 0,0 1 0,-1 1 0,1-1 0,0 0 0,0 1 0,0 0 0,0 0 0,0 0 0,5 2 0,-6-2 0,-1 1 0,0 0 0,0 0 0,0 0 0,0 1 0,0-1 0,0 0 0,0 1 0,-1 0 0,1-1 0,0 1 0,-1 0 0,1 0 0,1 3 0,17 32 0,-14-23 0,12 18 0,23 30 0,-23-36 0,-1 0 0,15 33 0,-22-40 0,1 0 0,0 0 0,1-1 0,1-1 0,25 26 0,85 69 0,-117-107 0,0-1 0,1 0 0,-1 0 0,1-1 0,0 0 0,0 0 0,0 0 0,0-1 0,1 0 0,-1-1 0,13 2 0,7-1 0,53-5 0,-28 1 0,-16 2 0,62-4 0,-85 2 0,1 0 0,-1 0 0,0-2 0,0 0 0,16-7 0,83-45 0,-76 36 0,2 1 0,0 1 0,1 3 0,54-14 0,-60 22 0,190-35 0,-57 14 0,-58 9 0,-85 15 0,-1-2 0,0 0 0,0-1 0,0-2 0,24-12 0,-29 13 0,35-10 0,-37 14 0,0-1 0,-1 0 0,0-1 0,14-9 0,188-104 0,-212 117 0,0 0 0,0 0 0,0 0 0,0 0 0,1 1 0,-1 0 0,0 0 0,1 0 0,-1 0 0,1 1 0,-1 0 0,1 0 0,-1 0 0,1 0 0,-1 1 0,1-1 0,-1 1 0,1 0 0,-1 1 0,0-1 0,0 1 0,5 2 0,7 5 0,-1 1 0,-1 0 0,0 1 0,18 18 0,-16-14 0,25 18 0,-27-25 0,0-1 0,1 0 0,22 6 0,5 4 0,-7-1 0,0 1 0,-1 3 0,32 24 0,-53-36 0,1-1 0,-1 0 0,1-1 0,1-1 0,-1 0 0,27 5 0,10 3 0,-3-1 0,2-2 0,-1-2 0,57 1 0,-37-4 0,-20-1 0,0-2 0,1-3 0,-1-2 0,0-2 0,0-2 0,75-20 0,99-58 0,-141 52 0,-29 8 0,-1-1 0,61-43 0,-6 4 0,-53 37 0,-28 15 0,42-28 0,20-20 0,-87 60 0,0 0 0,1 1 0,-1-1 0,0 1 0,0-1 0,1 1 0,-1-1 0,0 1 0,1 0 0,-1 0 0,1-1 0,-1 1 0,0 0 0,1 0 0,-1 0 0,0 1 0,1-1 0,-1 0 0,0 0 0,1 1 0,-1-1 0,0 1 0,1-1 0,-1 1 0,0 0 0,0-1 0,0 1 0,2 1 0,2 3 0,0 0 0,-1 0 0,1 0 0,6 11 0,-8-11 0,1 0 0,-1 0 0,1-1 0,8 8 0,0-4 0,0-1 0,0 0 0,1-1 0,0 0 0,19 6 0,70 13 0,-71-19 0,-28-5 0,1 0 0,-1 0 0,1-1 0,-1 1 0,1-1 0,-1 0 0,1 0 0,-1 0 0,1-1 0,-1 1 0,6-2 0,-8 1 0,1 0 0,-1 0 0,1 0 0,0-1 0,-1 1 0,0 0 0,1 0 0,-1-1 0,0 1 0,0-1 0,1 1 0,-1-1 0,-1 1 0,1-1 0,0 0 0,0 0 0,0 1 0,-1-1 0,1 0 0,-1 0 0,0 0 0,1 0 0,-1-2 0,3-24 0,-3 18 0,1 1 0,0 0 0,0-1 0,1 1 0,5-15 0,-6 22 0,0 0 0,1 0 0,-1-1 0,0 1 0,1 0 0,-1 1 0,1-1 0,-1 0 0,1 0 0,0 1 0,0-1 0,0 1 0,0-1 0,0 1 0,0 0 0,0 0 0,1 0 0,-1 0 0,0 0 0,0 0 0,1 1 0,-1-1 0,1 1 0,-1 0 0,0 0 0,1 0 0,2 0 0,9 1 0,0 1 0,1 1 0,-2 1 0,1-1 0,0 2 0,19 9 0,17 5 0,17 4 0,-28-8 0,-1-2 0,1-2 0,1-2 0,53 6 0,-12-9 0,99 21 0,-100-12 0,114 4 0,84-15 0,-261-6 0,-1 0 0,0-1 0,0 0 0,0-1 0,18-8 0,35-8 0,298-40 0,-153 28 0,-26-7 0,-152 31 0,-22 4 0,-1 0 0,1-1 0,-1-1 0,-1 0 0,1-1 0,-1 0 0,20-16 0,-1-2 0,39-43 0,-55 54 0,0 0 0,23-16 0,-31 25 0,0 0 0,1 1 0,0 0 0,-1 0 0,2 1 0,-1-1 0,17-2 0,-20 5 0,0 0 0,0 1 0,0 0 0,0 0 0,0 1 0,0-1 0,0 1 0,0 0 0,0 0 0,0 1 0,0 0 0,0-1 0,-1 2 0,1-1 0,-1 0 0,1 1 0,4 4 0,-2-1 0,0 1 0,0 0 0,0 0 0,-1 1 0,0-1 0,-1 1 0,0 1 0,4 8 0,10 15 0,0-2 0,44 53 0,-3-6 0,-52-67 0,0-1 0,1 0 0,0 0 0,1-1 0,0 0 0,0 0 0,1-1 0,0-1 0,0 1 0,0-2 0,1 0 0,0 0 0,21 5 0,5-2 0,1 0 0,0-3 0,46 1 0,65 0 0,-1-6 0,275-38 0,-342 20 0,0-4 0,106-44 0,98-27 0,57 30 0,42-10 0,-348 63 0,0 1 0,0 3 0,1 1 0,0 1 0,0 3 0,55 3 0,-89-1 0,0 0 0,1 0 0,-1 0 0,0 0 0,0 1 0,0-1 0,0 1 0,0 0 0,0 0 0,0 1 0,5 3 0,-1 2 0,0 0 0,0 0 0,6 10 0,23 24 0,58 35 0,-33-28 0,-37-31 0,2-1 0,0-1 0,0-1 0,35 13 0,-23-11 0,51 31 0,-80-40 0,1-1 0,-1-1 0,1 0 0,1 0 0,-1-1 0,1-1 0,0 0 0,0 0 0,0-1 0,1-1 0,-1 0 0,16 0 0,186-6 0,-188 0 0,-1 0 0,0-2 0,0-1 0,-1-1 0,32-15 0,36-12 0,-55 24 0,301-107 0,-188 44 0,-34 16 0,49-27 0,-153 79 0,-1 1 0,1-1 0,0 2 0,1 0 0,-1 0 0,1 1 0,0 1 0,-1 0 0,19-1 0,-25 3 0,6 0 0,1 0 0,-1 0 0,24 6 0,-32-6 0,-1 1 0,1 1 0,-1-1 0,1 0 0,-1 1 0,0 0 0,0 0 0,1 0 0,-2 0 0,1 0 0,0 1 0,0-1 0,-1 1 0,1-1 0,-1 1 0,0 0 0,0 0 0,2 4 0,23 39 0,2 0 0,1-2 0,3-1 0,43 43 0,165 138 0,-217-204 0,2-1 0,0-1 0,1-2 0,53 25 0,-23-14 0,-30-14 0,1-1 0,46 13 0,-33-16 0,0-1 0,0-3 0,1-1 0,43-2 0,6-1 0,86-4 0,-158 0 0,0-1 0,1-1 0,-2-1 0,23-9 0,6-2 0,-13 6 0,1 1 0,0 2 0,0 2 0,61-4 0,-71 7 0,-1 0 0,1-2 0,-1-1 0,0-1 0,-1-1 0,25-11 0,26-9 0,-40 15 0,-2-2 0,48-29 0,-74 41 0,9-6 0,1-2 0,-1 0 0,-1 0 0,0-2 0,14-16 0,51-72 0,-40 49 0,-31 41 0,1 0 0,0 2 0,0-1 0,1 1 0,0 0 0,1 1 0,18-11 0,-22 15 0,0 0 0,1 1 0,0 0 0,0 1 0,0 0 0,0 0 0,0 0 0,1 1 0,-1 0 0,0 1 0,1 0 0,-1 0 0,13 3 0,536 129 0,-493-116 0,-39-11 0,50 18 0,46 19 0,3 1 0,60 24 0,-159-63 0,0 0 0,1-1 0,-1-2 0,1-1 0,26-3 0,12 1 0,-52 1 0,1-1 0,-1 0 0,0-1 0,-1 0 0,1 0 0,0-2 0,-1 1 0,19-12 0,14-5 0,-33 16 0,0 0 0,-1-1 0,0 0 0,0-1 0,0 0 0,-1-1 0,0 0 0,-1 0 0,1-1 0,-2 0 0,1-1 0,7-13 0,-4 4 0,-2 0 0,0 0 0,-1-1 0,-1 0 0,0-1 0,2-21 0,-4 25 0,0 0 0,10-20 0,3-10 0,-17 42 0,1 1 0,-1-1 0,1 1 0,1-1 0,-1 1 0,1 0 0,-1 0 0,1 0 0,0 1 0,4-5 0,-5 7 0,-1 0 0,1 0 0,-1-1 0,1 1 0,0 1 0,0-1 0,-1 0 0,1 0 0,0 1 0,0-1 0,0 1 0,0-1 0,0 1 0,0 0 0,0 0 0,0 0 0,0 0 0,0 0 0,-1 0 0,1 1 0,0-1 0,0 1 0,0-1 0,0 1 0,0 0 0,-1-1 0,4 3 0,26 15 0,34 28 0,-35-25 0,34 20 0,-35-27 0,1 0 0,0-2 0,0-2 0,44 10 0,-26-11 0,1-2 0,58 2 0,135-9 0,-111-1 0,-108 0 0,0-2 0,0 0 0,0-2 0,22-7 0,-20 5 0,1 1 0,45-4 0,34-4 0,-47 4 0,-39 6 0,1-2 0,-1 0 0,0-1 0,-1 0 0,30-18 0,-35 17 0,0-1 0,-1 0 0,1-1 0,12-14 0,-10 9 0,26-19 0,226-149 0,-247 168 0,29-21 0,1 2 0,65-32 0,-104 59 0,0 0 0,-1 0 0,0-1 0,0-1 0,0 0 0,13-17 0,9-7 0,-21 23 0,-1 0 0,0-1 0,0 0 0,-1 0 0,-1-1 0,0 0 0,-1-1 0,12-25 0,-18 36 0,-1 0 0,1 0 0,0-1 0,0 1 0,0 0 0,0 0 0,1 1 0,-1-1 0,1 0 0,-1 0 0,1 1 0,3-4 0,-5 5 0,1-1 0,0 1 0,0 0 0,0 0 0,0 0 0,0-1 0,0 1 0,0 0 0,0 0 0,0 0 0,0 0 0,-1 1 0,1-1 0,0 0 0,0 0 0,0 0 0,0 1 0,0-1 0,0 1 0,-1-1 0,1 0 0,0 1 0,0-1 0,0 1 0,-1 0 0,1-1 0,0 1 0,-1 0 0,1-1 0,-1 1 0,1 0 0,-1 0 0,2 1 0,12 19 0,0 2 0,-1 0 0,12 30 0,-19-39 0,17 43 0,-18-41 0,2 0 0,-1-1 0,2 1 0,14 21 0,57 83 0,-71-109 0,-1-1 0,2-1 0,-1 0 0,1 0 0,0 0 0,1-1 0,18 11 0,11 10 0,-31-23 0,1 0 0,0-1 0,0 0 0,0-1 0,1 0 0,12 4 0,-10-4 0,1 1 0,-1 0 0,12 8 0,5 4 0,1-2 0,0 0 0,1-2 0,33 9 0,-49-18 0,1-2 0,0 0 0,0-1 0,0 0 0,17-2 0,-21 0 0,1 0 0,-1 1 0,1 1 0,-1 0 0,1 1 0,-1 0 0,1 1 0,22 8 0,-29-8 0,0-1 0,0 1 0,0-1 0,1 0 0,-1 0 0,1-1 0,0 0 0,-1 0 0,14-1 0,-12 1 0,1-1 0,0 2 0,0-1 0,-1 1 0,1 0 0,-1 1 0,1-1 0,7 6 0,9 4 0,28 20 0,-39-22 0,-1-1 0,1-1 0,0-1 0,1 0 0,0-1 0,0 0 0,25 5 0,-3-4 0,0 0 0,0 3 0,53 20 0,-70-22 0,-1-1 0,1-1 0,1 0 0,32 3 0,-38-8 0,0 0 0,0-1 0,-1-1 0,1-1 0,0 0 0,-1 0 0,20-7 0,-4-1 0,-1 0 0,0-3 0,0 0 0,-1-1 0,-1-2 0,34-25 0,-46 30 0,0 1 0,1 1 0,0 0 0,0 1 0,1 1 0,0 1 0,35-9 0,-43 12 0,0 0 0,-1-1 0,1 0 0,-1 0 0,0-1 0,0 0 0,0-1 0,-1 0 0,0 0 0,0 0 0,0-1 0,-1 0 0,0 0 0,-1 0 0,1-1 0,-1 0 0,6-15 0,-6 14 0,1 0 0,0 0 0,0 1 0,0 0 0,1 0 0,0 0 0,1 1 0,10-7 0,6-5 0,41-21 0,-62 38 0,-1 1 0,1-1 0,0 1 0,0 0 0,0 0 0,-1 0 0,1 0 0,0 0 0,0 1 0,0-1 0,0 1 0,0 0 0,1 0 0,-1 0 0,0 0 0,0 1 0,0-1 0,0 1 0,0 0 0,0 0 0,4 1 0,-1 2 0,1 1 0,0-1 0,-1 1 0,0 0 0,0 1 0,-1-1 0,6 8 0,10 8 0,0-2 0,43 31 0,-20-17 0,-25-20 0,1-1 0,1-1 0,0 0 0,1-2 0,34 10 0,12 7 0,28 4 0,-69-23 0,-1 1 0,45 21 0,-56-22 0,0-1 0,1 0 0,0-1 0,0-1 0,0-1 0,0 0 0,20 1 0,119-4 0,-70-3 0,-71 3 0,18-1 0,-1 2 0,1 1 0,48 10 0,-68-9 0,-1-1 0,1 0 0,0-1 0,0 0 0,-1-1 0,1-1 0,0 1 0,0-2 0,-1 0 0,1 0 0,0-1 0,-1 0 0,0-1 0,0 0 0,0-1 0,-1 0 0,1-1 0,-1 0 0,0-1 0,-1 0 0,9-8 0,114-107 0,3-2 0,-102 97 0,2 1 0,45-27 0,118-55 0,-194 106 0,0 0 0,0-1 0,0 1 0,0 1 0,0-1 0,1 1 0,8-2 0,-12 3 0,1 0 0,0 0 0,-1 0 0,1 0 0,-1 0 0,1 1 0,-1-1 0,1 1 0,-1-1 0,1 1 0,-1 0 0,1-1 0,-1 1 0,0 0 0,1 0 0,-1 0 0,0 0 0,0 0 0,0 0 0,0 0 0,0 1 0,0-1 0,0 0 0,0 1 0,1 2 0,33 52 0,2-1 0,3-2 0,1-1 0,3-3 0,3-1 0,60 48 0,-57-53 0,2-3 0,2-2 0,99 53 0,-127-80 0,35 9 0,-35-12 0,41 19 0,31 20 0,-80-40 0,0-1 0,0 0 0,1-2 0,0 0 0,0-1 0,22 1 0,6 1 0,73 5 0,173-6 0,-177-6 0,-56 2-1365,-11 0-5461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6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9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85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9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5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11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0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3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1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3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3/10/2022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31286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20.png"/><Relationship Id="rId7" Type="http://schemas.openxmlformats.org/officeDocument/2006/relationships/image" Target="../media/image1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15.png"/><Relationship Id="rId5" Type="http://schemas.openxmlformats.org/officeDocument/2006/relationships/image" Target="../media/image130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20DD4C91-6C8F-417C-9F09-87C5E50B6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90" r="1" b="1"/>
          <a:stretch/>
        </p:blipFill>
        <p:spPr>
          <a:xfrm>
            <a:off x="-344" y="0"/>
            <a:ext cx="1219268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5D3E1D-E29B-4EB1-B0BC-8E518A9D1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68203" cy="4900616"/>
            <a:chOff x="0" y="0"/>
            <a:chExt cx="12268203" cy="49006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86DADC-00D0-46CD-8875-8318CDEDC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185333" y="0"/>
              <a:ext cx="4900616" cy="4900616"/>
            </a:xfrm>
            <a:prstGeom prst="rect">
              <a:avLst/>
            </a:prstGeom>
            <a:gradFill flip="none" rotWithShape="1">
              <a:gsLst>
                <a:gs pos="21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18E9BB-F3FC-4063-8F10-9765CCC6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5952" y="0"/>
              <a:ext cx="4900615" cy="4900616"/>
            </a:xfrm>
            <a:prstGeom prst="rect">
              <a:avLst/>
            </a:prstGeom>
            <a:gradFill flip="none" rotWithShape="1">
              <a:gsLst>
                <a:gs pos="21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0E9C3C-A83A-468A-B017-C9B761AD6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" y="1"/>
              <a:ext cx="12268200" cy="4867276"/>
              <a:chOff x="3" y="1"/>
              <a:chExt cx="12268200" cy="486727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EE96DB7-0857-4CC9-B38F-0B8261FEE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633687" y="-633138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77C2B3D-6B7B-4C1B-B83E-A57076E929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6767787" y="-633683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573EC5E-308D-4279-A5EB-49D2FA3D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676525" y="0"/>
              <a:ext cx="9515473" cy="3766109"/>
              <a:chOff x="2676525" y="0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33E206B-0D28-4259-82F4-0F4636588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434262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3DDB511-2E8B-4DC9-8AC7-2C207E308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676525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B968D79-E8A3-4370-8003-80BDA05B4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9515473" cy="3766109"/>
              <a:chOff x="0" y="0"/>
              <a:chExt cx="9515473" cy="376610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B6CF5-5B7E-4543-B6B4-CC293DA746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57737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D84D4D6-D711-4555-AEFE-76A2280B6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838A8B-055F-478C-AB2E-551270B0C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774" y="1333588"/>
            <a:ext cx="8945762" cy="121039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i-FI" sz="6000" dirty="0">
                <a:solidFill>
                  <a:srgbClr val="FFFFFF"/>
                </a:solidFill>
              </a:rPr>
              <a:t>RYHMÄYTTÄMINEN, RYHMÄDYNAMIIKKA, ROOLIT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10FC742-55F2-4499-A598-CB041D143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50" y="3571875"/>
            <a:ext cx="5411788" cy="447675"/>
          </a:xfrm>
        </p:spPr>
        <p:txBody>
          <a:bodyPr>
            <a:normAutofit/>
          </a:bodyPr>
          <a:lstStyle/>
          <a:p>
            <a:pPr algn="ctr"/>
            <a:r>
              <a:rPr lang="fi-FI" dirty="0">
                <a:solidFill>
                  <a:srgbClr val="FFFFFF"/>
                </a:solidFill>
              </a:rPr>
              <a:t>YRHO</a:t>
            </a:r>
          </a:p>
        </p:txBody>
      </p:sp>
    </p:spTree>
    <p:extLst>
      <p:ext uri="{BB962C8B-B14F-4D97-AF65-F5344CB8AC3E}">
        <p14:creationId xmlns:p14="http://schemas.microsoft.com/office/powerpoint/2010/main" val="25229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9B0F6D-B88C-48F5-B124-10B3D82DA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Ryhmäyttäminen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C32D92-2313-44B1-9EDA-31082EDC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Alun tutustumisleikit, samalla oppii nimiä –</a:t>
            </a:r>
          </a:p>
          <a:p>
            <a:r>
              <a:rPr lang="fi-FI" dirty="0"/>
              <a:t>Huomioi turvallisuus!!  Ettei kukaan joudu kiusalliseen tai noloon asemaan!</a:t>
            </a:r>
          </a:p>
          <a:p>
            <a:r>
              <a:rPr lang="fi-FI" dirty="0" err="1"/>
              <a:t>Ryhmäyttämiseen</a:t>
            </a:r>
            <a:r>
              <a:rPr lang="fi-FI" dirty="0"/>
              <a:t> tarvitaan aikaa! Ja monta mukavaa hetkeä!</a:t>
            </a:r>
          </a:p>
          <a:p>
            <a:r>
              <a:rPr lang="fi-FI" dirty="0"/>
              <a:t>Ryhmädynamiikan ja turvallisuuden  kannalta tärkeää ristiriitojen ja hankalien tilanteiden ratkaisu ”kuherruskuukauden” jälkeen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565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EEDD7F-750C-42C9-A4BA-73AF8BF1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Kiusaaminen tuhoaa turvallisuutta ja voi ilmetä…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030AF9-F7B9-4B01-9F72-A6ACB0DC4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Yksilön tai monen ihmisen tekemänä</a:t>
            </a:r>
          </a:p>
          <a:p>
            <a:r>
              <a:rPr lang="fi-FI" dirty="0"/>
              <a:t>Se on </a:t>
            </a:r>
            <a:r>
              <a:rPr lang="fi-FI" b="1" dirty="0"/>
              <a:t>toistuvaa</a:t>
            </a:r>
            <a:r>
              <a:rPr lang="fi-FI" dirty="0"/>
              <a:t> ja kohdistuu yleensä tiettyyn tai tiettyihin henkilöihin</a:t>
            </a:r>
          </a:p>
          <a:p>
            <a:r>
              <a:rPr lang="fi-FI" dirty="0"/>
              <a:t>Se voi olla tönimistä, lyömistä, haukkumista, pilkkaamista, yksin jättämistä, ilkeitä puheita selän takana, muuta vahingoittavaa, vähättelevää, alistavaa tai loukkaavaa toimintaa</a:t>
            </a:r>
          </a:p>
          <a:p>
            <a:r>
              <a:rPr lang="fi-FI" dirty="0"/>
              <a:t>Usein uhri eristetään luokasta, ryhmästä tai virtuaaliryhmän sosiaalisesta kanssakäymisestä</a:t>
            </a:r>
          </a:p>
          <a:p>
            <a:r>
              <a:rPr lang="fi-FI" dirty="0"/>
              <a:t>Kiusaamisessa on aina kyse vallankäytöstä</a:t>
            </a:r>
          </a:p>
        </p:txBody>
      </p:sp>
    </p:spTree>
    <p:extLst>
      <p:ext uri="{BB962C8B-B14F-4D97-AF65-F5344CB8AC3E}">
        <p14:creationId xmlns:p14="http://schemas.microsoft.com/office/powerpoint/2010/main" val="1998282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CA45D8EC-9F6E-44D4-B863-D0F6F7C72953}"/>
              </a:ext>
            </a:extLst>
          </p:cNvPr>
          <p:cNvSpPr txBox="1"/>
          <p:nvPr/>
        </p:nvSpPr>
        <p:spPr>
          <a:xfrm>
            <a:off x="1290320" y="1433790"/>
            <a:ext cx="37293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/>
              <a:t>Millä</a:t>
            </a:r>
          </a:p>
          <a:p>
            <a:pPr algn="ctr"/>
            <a:r>
              <a:rPr lang="fi-FI" sz="3600" dirty="0"/>
              <a:t>Toimilla voit </a:t>
            </a:r>
          </a:p>
          <a:p>
            <a:pPr algn="ctr"/>
            <a:r>
              <a:rPr lang="fi-FI" sz="3600" dirty="0"/>
              <a:t>Ennaltaehkäistä</a:t>
            </a:r>
          </a:p>
          <a:p>
            <a:pPr algn="ctr"/>
            <a:r>
              <a:rPr lang="fi-FI" sz="3600" dirty="0"/>
              <a:t>Ryhmässä</a:t>
            </a:r>
          </a:p>
          <a:p>
            <a:pPr algn="ctr"/>
            <a:r>
              <a:rPr lang="fi-FI" sz="3600" dirty="0"/>
              <a:t>Kiusaamista??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C5B08ED-F4C9-4344-85D1-20B590F5C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437" y="1198880"/>
            <a:ext cx="6338644" cy="42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4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BE1D20-B351-43E4-9CF0-90E38FA8A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034800"/>
          </a:xfrm>
        </p:spPr>
        <p:txBody>
          <a:bodyPr>
            <a:normAutofit/>
          </a:bodyPr>
          <a:lstStyle/>
          <a:p>
            <a:r>
              <a:rPr lang="fi-FI" sz="4800" dirty="0"/>
              <a:t>Väittämä harjoitus: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B6B60F-0155-448E-BC2F-CD74A7343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41121"/>
            <a:ext cx="11101136" cy="4967604"/>
          </a:xfrm>
        </p:spPr>
        <p:txBody>
          <a:bodyPr/>
          <a:lstStyle/>
          <a:p>
            <a:r>
              <a:rPr lang="fi-FI" dirty="0"/>
              <a:t>Jana luokan halki. Toisessa päässä 10= PALJON ja toisessa päässä 0=ei lainkaan</a:t>
            </a:r>
          </a:p>
          <a:p>
            <a:r>
              <a:rPr lang="fi-FI" dirty="0"/>
              <a:t>Asetu janalla siihen kohtaan, mitä mieltä olet. Jokaisen väittämän jälkeen keskustellaan asiasta</a:t>
            </a:r>
          </a:p>
          <a:p>
            <a:pPr marL="0" indent="0">
              <a:buNone/>
            </a:pPr>
            <a:endParaRPr lang="fi-FI" dirty="0"/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Meidän koulussa ei kiusata ketään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Meidän koulussa suvaitaan erilaisuutta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Ryhmässä voi syyllistyä kiusaamiseen, vaikkei itse haluaisikaan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Kiusata voi huomaamattaan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Usein kiusattu itse aiheuttaa kiusaamisen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Kiusaajalla itsellään on ongelmia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Tytöt kiusaavat vähemmän kuin pojat                                                                          jatkuu</a:t>
            </a:r>
          </a:p>
        </p:txBody>
      </p:sp>
    </p:spTree>
    <p:extLst>
      <p:ext uri="{BB962C8B-B14F-4D97-AF65-F5344CB8AC3E}">
        <p14:creationId xmlns:p14="http://schemas.microsoft.com/office/powerpoint/2010/main" val="33604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E66303-830A-43C3-92A1-B1C7F719E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32" y="954087"/>
            <a:ext cx="11101136" cy="5345113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8. Ryhmän ulkopuolelle jättäminen on pahempaa kiusaamista kuin nimittely</a:t>
            </a:r>
          </a:p>
          <a:p>
            <a:pPr marL="0" indent="0">
              <a:buNone/>
            </a:pPr>
            <a:r>
              <a:rPr lang="fi-FI" dirty="0"/>
              <a:t>9. Jokaisen velvollisuus on puuttua kiusaamiseen</a:t>
            </a:r>
          </a:p>
          <a:p>
            <a:pPr marL="0" indent="0">
              <a:buNone/>
            </a:pPr>
            <a:r>
              <a:rPr lang="fi-FI" dirty="0"/>
              <a:t>10. Kiusaamiseen puuttuminen on helppoa</a:t>
            </a:r>
          </a:p>
          <a:p>
            <a:pPr marL="0" indent="0">
              <a:buNone/>
            </a:pPr>
            <a:r>
              <a:rPr lang="fi-FI" dirty="0"/>
              <a:t>11. Kiusaamistapausten selvittelyyn tarvitaan aina aikuinen tai ulkopuolisia aikuisia</a:t>
            </a:r>
          </a:p>
          <a:p>
            <a:pPr marL="0" indent="0">
              <a:buNone/>
            </a:pPr>
            <a:r>
              <a:rPr lang="fi-FI" dirty="0"/>
              <a:t>12. Syyllisten pitää saada rangaistus</a:t>
            </a:r>
          </a:p>
          <a:p>
            <a:pPr marL="0" indent="0">
              <a:buNone/>
            </a:pPr>
            <a:r>
              <a:rPr lang="fi-FI" dirty="0"/>
              <a:t>13. Vanhempien pitää tietää, jos oma lapsi on kiusaaja tai kiusattu</a:t>
            </a:r>
          </a:p>
          <a:p>
            <a:pPr marL="0" indent="0">
              <a:buNone/>
            </a:pPr>
            <a:r>
              <a:rPr lang="fi-FI" dirty="0"/>
              <a:t>14. Työyhteisössä johdon pitää tietää kiusaamisesta ja puuttua siihen</a:t>
            </a:r>
          </a:p>
          <a:p>
            <a:pPr marL="0" indent="0">
              <a:buNone/>
            </a:pPr>
            <a:r>
              <a:rPr lang="fi-FI" dirty="0"/>
              <a:t>15. Kiusaaja pitää poistaa ryhmästä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A563040-C8A7-4354-A312-53ABB6034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673" y="3661318"/>
            <a:ext cx="3890327" cy="297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9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A6E7AC-5127-4A3F-B19A-3437470C2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Yhteisöllisyys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222638-1A06-4DFF-B22E-4CCADAD6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00" y="1444750"/>
            <a:ext cx="11101136" cy="4530724"/>
          </a:xfrm>
        </p:spPr>
        <p:txBody>
          <a:bodyPr/>
          <a:lstStyle/>
          <a:p>
            <a:r>
              <a:rPr lang="fi-FI" dirty="0"/>
              <a:t>Kehittyy ja vahvistuu pienistä asioista, teoista ja toimintatavoista</a:t>
            </a:r>
          </a:p>
          <a:p>
            <a:r>
              <a:rPr lang="fi-FI" dirty="0"/>
              <a:t>Koti on usein tärkein yhteisömme</a:t>
            </a:r>
          </a:p>
          <a:p>
            <a:r>
              <a:rPr lang="fi-FI" dirty="0"/>
              <a:t>Kodin jälkeen tulee koulu, harrasteryhmät </a:t>
            </a:r>
            <a:r>
              <a:rPr lang="fi-FI" dirty="0" err="1"/>
              <a:t>ym</a:t>
            </a:r>
            <a:endParaRPr lang="fi-FI" dirty="0"/>
          </a:p>
          <a:p>
            <a:r>
              <a:rPr lang="fi-FI" dirty="0"/>
              <a:t>Yhteisö ei ole automaattisesti yhteisöllinen, vaan yhteisöllisyys kehittyy pikkuhiljaa</a:t>
            </a:r>
          </a:p>
          <a:p>
            <a:r>
              <a:rPr lang="fi-FI" dirty="0"/>
              <a:t>Yhteisöllisyys on yksittäisen henkilön ja ryhmän kokemus, tunne siitä, että ryhmässä on hyvä olla</a:t>
            </a:r>
          </a:p>
          <a:p>
            <a:r>
              <a:rPr lang="fi-FI" dirty="0"/>
              <a:t>Yhteisöllisyys näkyy ryhmäläisille, mutta ei välttämättä ulkopuolisille</a:t>
            </a:r>
          </a:p>
          <a:p>
            <a:r>
              <a:rPr lang="fi-FI" dirty="0"/>
              <a:t>Tarvitsemme yhteisöjä…. Jo kivikaudella….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9BA1B0F-2494-4E3F-B18D-679A40312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23"/>
          <a:stretch/>
        </p:blipFill>
        <p:spPr>
          <a:xfrm>
            <a:off x="7650480" y="4226560"/>
            <a:ext cx="4310062" cy="25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47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CDB7F1-A5C2-4B72-9CDA-CD8FD34F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Yhteisöllisyys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5A8A9E9-E086-49FA-8455-F398217D0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Edellyttää yhteenkuuluvuuden tunnetta</a:t>
            </a:r>
          </a:p>
          <a:p>
            <a:r>
              <a:rPr lang="fi-FI" dirty="0"/>
              <a:t>Yhteenkuuluvuus ilmenee ryhmän vuorovaikutuksessa, yhteisessä toiminnassa ja vallitsevassa tunnelmassa</a:t>
            </a:r>
          </a:p>
          <a:p>
            <a:r>
              <a:rPr lang="fi-FI" dirty="0"/>
              <a:t>Yhteisöllisyys luo hyvää ilmapiiriä, viihtyvyyttä, toisista välittämistä, avoimuutta, vuorovaikutusta, arvostusta, toisten kunnioitusta, tukee hyvinvointia ja turvallisuutta</a:t>
            </a:r>
          </a:p>
          <a:p>
            <a:r>
              <a:rPr lang="fi-FI" dirty="0"/>
              <a:t>Yhteisöllisessä ilmapiirissä ihmisten puolustautumisen tarve on vähäinen</a:t>
            </a:r>
          </a:p>
          <a:p>
            <a:r>
              <a:rPr lang="fi-FI" dirty="0" err="1"/>
              <a:t>ME-henki</a:t>
            </a:r>
            <a:r>
              <a:rPr lang="fi-FI" dirty="0"/>
              <a:t>, syntyy yhteisistä kokemuksista, perinteistä, tapahtumista ja yhdessä tekemisestä</a:t>
            </a:r>
          </a:p>
          <a:p>
            <a:r>
              <a:rPr lang="fi-FI" b="1" dirty="0"/>
              <a:t>Hyvä </a:t>
            </a:r>
            <a:r>
              <a:rPr lang="fi-FI" b="1" dirty="0" err="1"/>
              <a:t>ryhmäyttäminen</a:t>
            </a:r>
            <a:r>
              <a:rPr lang="fi-FI" b="1" dirty="0"/>
              <a:t> on pohja yhteisöllisyyden kasvulle</a:t>
            </a:r>
          </a:p>
        </p:txBody>
      </p:sp>
    </p:spTree>
    <p:extLst>
      <p:ext uri="{BB962C8B-B14F-4D97-AF65-F5344CB8AC3E}">
        <p14:creationId xmlns:p14="http://schemas.microsoft.com/office/powerpoint/2010/main" val="3678358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2FD795-8DF5-44F0-8664-4D8F626DD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9A363B6-797A-440D-AC9D-8309F0AA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5126"/>
            <a:ext cx="4554821" cy="2186096"/>
          </a:xfrm>
        </p:spPr>
        <p:txBody>
          <a:bodyPr anchor="t">
            <a:normAutofit/>
          </a:bodyPr>
          <a:lstStyle/>
          <a:p>
            <a:r>
              <a:rPr lang="fi-FI" sz="4200" dirty="0"/>
              <a:t>Ryhmädynamiikka</a:t>
            </a:r>
          </a:p>
        </p:txBody>
      </p:sp>
      <p:pic>
        <p:nvPicPr>
          <p:cNvPr id="7" name="Graphic 6" descr="Kippis">
            <a:extLst>
              <a:ext uri="{FF2B5EF4-FFF2-40B4-BE49-F238E27FC236}">
                <a16:creationId xmlns:a16="http://schemas.microsoft.com/office/drawing/2014/main" id="{B1EC348B-6DD5-425B-A414-07C61E0E1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494" y="540000"/>
            <a:ext cx="5768725" cy="5768725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651E91-994A-4C63-8477-FEE6C2B0D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019" y="2193698"/>
            <a:ext cx="4537073" cy="3361604"/>
          </a:xfrm>
        </p:spPr>
        <p:txBody>
          <a:bodyPr anchor="t">
            <a:normAutofit fontScale="92500"/>
          </a:bodyPr>
          <a:lstStyle/>
          <a:p>
            <a:pPr marL="0" indent="0" algn="ctr">
              <a:buNone/>
            </a:pPr>
            <a:r>
              <a:rPr lang="fi-FI" sz="2800" dirty="0"/>
              <a:t>Tarkoittaa ryhmän voimaa, joka syntyy sen jäsenten keskinäisistä vuorovaikutuksesta, jännitteistä, kiinnostuksista ja tunteista.</a:t>
            </a:r>
          </a:p>
        </p:txBody>
      </p:sp>
    </p:spTree>
    <p:extLst>
      <p:ext uri="{BB962C8B-B14F-4D97-AF65-F5344CB8AC3E}">
        <p14:creationId xmlns:p14="http://schemas.microsoft.com/office/powerpoint/2010/main" val="1749051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56DA6D-1C9F-4E86-B907-9377D6C25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Ryhmä on aina enemmän kuin jäsentensä summa!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8DC77C-DFDA-4C95-A828-C7980F26F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Ryhmädynamiikka muhii koko ajan pinnan alla ja siinä tapahtuu koko ajan muutoksia.</a:t>
            </a:r>
          </a:p>
          <a:p>
            <a:r>
              <a:rPr lang="fi-FI" dirty="0"/>
              <a:t>Ryhmän jäsenten arvostukset, toiveet, odotukset ja pelot vaikuttavat eri tavoin ryhmän toimintaan, dynamiikkaan ja turvallisuuteen.</a:t>
            </a:r>
          </a:p>
          <a:p>
            <a:endParaRPr lang="fi-FI" dirty="0"/>
          </a:p>
          <a:p>
            <a:r>
              <a:rPr lang="fi-FI" dirty="0"/>
              <a:t>Ryhmän kehittyminen turvalliseksi, toimivaksi ja yhteistyökykyiseksi vaatii aikaa ja tutustumista.</a:t>
            </a:r>
          </a:p>
          <a:p>
            <a:r>
              <a:rPr lang="fi-FI" dirty="0"/>
              <a:t>Hyvin toimiva ja turvallinen ryhmä antaa tukea vaikeissakin tilanteissa.</a:t>
            </a:r>
          </a:p>
          <a:p>
            <a:r>
              <a:rPr lang="fi-FI" dirty="0"/>
              <a:t>Konflikti voi viedä turvallisen ryhmän toimintaa eteenpäin.</a:t>
            </a:r>
          </a:p>
        </p:txBody>
      </p:sp>
    </p:spTree>
    <p:extLst>
      <p:ext uri="{BB962C8B-B14F-4D97-AF65-F5344CB8AC3E}">
        <p14:creationId xmlns:p14="http://schemas.microsoft.com/office/powerpoint/2010/main" val="840995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7C2BF3E-E3ED-4C9E-8B43-3BDFC9C0D177}"/>
              </a:ext>
            </a:extLst>
          </p:cNvPr>
          <p:cNvSpPr txBox="1"/>
          <p:nvPr/>
        </p:nvSpPr>
        <p:spPr>
          <a:xfrm>
            <a:off x="2743200" y="2746206"/>
            <a:ext cx="60102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400" b="1" dirty="0">
                <a:solidFill>
                  <a:schemeClr val="accent1"/>
                </a:solidFill>
                <a:latin typeface="arial" panose="020B0604020202020204" pitchFamily="34" charset="0"/>
              </a:rPr>
              <a:t>RYHMÄDYNAMIIKKA</a:t>
            </a:r>
            <a:endParaRPr lang="fi-FI" sz="4400" b="1" dirty="0">
              <a:solidFill>
                <a:schemeClr val="accent1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0023056-8398-4D92-B464-7B2C52670C28}"/>
              </a:ext>
            </a:extLst>
          </p:cNvPr>
          <p:cNvSpPr txBox="1"/>
          <p:nvPr/>
        </p:nvSpPr>
        <p:spPr>
          <a:xfrm>
            <a:off x="2857500" y="1266825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ROOLIT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4644FFA-B13F-4E78-9B26-E33BD8967BD1}"/>
              </a:ext>
            </a:extLst>
          </p:cNvPr>
          <p:cNvSpPr txBox="1"/>
          <p:nvPr/>
        </p:nvSpPr>
        <p:spPr>
          <a:xfrm>
            <a:off x="9610725" y="2713434"/>
            <a:ext cx="229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KIINNOSTUKSET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16B68DC-6A33-411C-B5D3-B0250DE678A3}"/>
              </a:ext>
            </a:extLst>
          </p:cNvPr>
          <p:cNvSpPr txBox="1"/>
          <p:nvPr/>
        </p:nvSpPr>
        <p:spPr>
          <a:xfrm>
            <a:off x="9153525" y="1451491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JÄNNITTEET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7F0191D-E40F-4B2E-B036-B41D93BEA6AB}"/>
              </a:ext>
            </a:extLst>
          </p:cNvPr>
          <p:cNvSpPr txBox="1"/>
          <p:nvPr/>
        </p:nvSpPr>
        <p:spPr>
          <a:xfrm>
            <a:off x="900111" y="2293635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TOIVEET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94FB275-CA9F-4200-8440-9CD81D4240C7}"/>
              </a:ext>
            </a:extLst>
          </p:cNvPr>
          <p:cNvSpPr txBox="1"/>
          <p:nvPr/>
        </p:nvSpPr>
        <p:spPr>
          <a:xfrm>
            <a:off x="5672139" y="5366875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VUOROVAIKUTUS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DEB640D-D2F1-4C7C-A6F9-F1075745D26A}"/>
              </a:ext>
            </a:extLst>
          </p:cNvPr>
          <p:cNvSpPr txBox="1"/>
          <p:nvPr/>
        </p:nvSpPr>
        <p:spPr>
          <a:xfrm>
            <a:off x="900112" y="1419225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NORMIT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1C1CE122-418D-4F59-9E72-ADCF6E73ACB7}"/>
              </a:ext>
            </a:extLst>
          </p:cNvPr>
          <p:cNvSpPr txBox="1"/>
          <p:nvPr/>
        </p:nvSpPr>
        <p:spPr>
          <a:xfrm>
            <a:off x="4286250" y="587202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KULTTUURI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9AD77999-0BAE-43C9-94A3-8C7EBEB03E18}"/>
              </a:ext>
            </a:extLst>
          </p:cNvPr>
          <p:cNvSpPr txBox="1"/>
          <p:nvPr/>
        </p:nvSpPr>
        <p:spPr>
          <a:xfrm>
            <a:off x="1104900" y="4187309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TUNTEET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EFADC1CA-0B22-4F6B-91EC-2E34079E33BF}"/>
              </a:ext>
            </a:extLst>
          </p:cNvPr>
          <p:cNvSpPr txBox="1"/>
          <p:nvPr/>
        </p:nvSpPr>
        <p:spPr>
          <a:xfrm>
            <a:off x="9096375" y="3775234"/>
            <a:ext cx="280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OPPIMISKOKEMUKSET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20AD980-3C5B-4831-8E72-22342C1393CB}"/>
              </a:ext>
            </a:extLst>
          </p:cNvPr>
          <p:cNvSpPr txBox="1"/>
          <p:nvPr/>
        </p:nvSpPr>
        <p:spPr>
          <a:xfrm>
            <a:off x="6296025" y="956534"/>
            <a:ext cx="170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VALTA / ASEMA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6C50B69-47BF-4184-9629-006D71DF6179}"/>
              </a:ext>
            </a:extLst>
          </p:cNvPr>
          <p:cNvSpPr txBox="1"/>
          <p:nvPr/>
        </p:nvSpPr>
        <p:spPr>
          <a:xfrm>
            <a:off x="3543300" y="5461783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ASENTEET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5EE6CCC-1415-4C33-8C21-0FDA14E553AE}"/>
              </a:ext>
            </a:extLst>
          </p:cNvPr>
          <p:cNvSpPr txBox="1"/>
          <p:nvPr/>
        </p:nvSpPr>
        <p:spPr>
          <a:xfrm>
            <a:off x="8301037" y="4997543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POPULISMI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4290AFC7-F1A3-4699-A4E1-D371DC1B34A0}"/>
              </a:ext>
            </a:extLst>
          </p:cNvPr>
          <p:cNvSpPr txBox="1"/>
          <p:nvPr/>
        </p:nvSpPr>
        <p:spPr>
          <a:xfrm>
            <a:off x="7791450" y="826354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ARVOSTUKSET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97FCD2A7-4B32-47A4-BB61-9583A6303E49}"/>
              </a:ext>
            </a:extLst>
          </p:cNvPr>
          <p:cNvSpPr txBox="1"/>
          <p:nvPr/>
        </p:nvSpPr>
        <p:spPr>
          <a:xfrm>
            <a:off x="2328862" y="4916879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PELOT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2A1FB550-5305-478E-A494-42A06216EA10}"/>
              </a:ext>
            </a:extLst>
          </p:cNvPr>
          <p:cNvSpPr txBox="1"/>
          <p:nvPr/>
        </p:nvSpPr>
        <p:spPr>
          <a:xfrm>
            <a:off x="495300" y="3312899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ODOTUKSET</a:t>
            </a:r>
          </a:p>
        </p:txBody>
      </p:sp>
    </p:spTree>
    <p:extLst>
      <p:ext uri="{BB962C8B-B14F-4D97-AF65-F5344CB8AC3E}">
        <p14:creationId xmlns:p14="http://schemas.microsoft.com/office/powerpoint/2010/main" val="107422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B9B5A19-3592-48E2-BC31-90E092BD6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548C40-4C00-4E91-BFA6-84B4D662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EE6BCA-C84E-4BED-B084-F599F7EE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4695526-4BAA-4EFE-91C1-1E446117C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0DF9B86-7987-40DC-85D6-479F5A2E8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5465368-1AF5-43D6-BAD2-6BE8B04D9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EB28D27-BDED-4D8C-94FC-58E9323571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7AC833D-449C-45F4-9851-216F3681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528AAE-A1EB-446C-81BE-BA5E4490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7C0F2C-B581-402B-B4C4-6DFB71314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56A6B0D-707F-420B-BF4D-2CB60CCCA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B7A59E-D61A-4BEB-A38A-1E8E5EBB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D99E1B6-CBC4-4306-9DFC-847D6D13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4605AD1-5CAC-45B8-8B0C-6B379257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9276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900"/>
            </a:br>
            <a:r>
              <a:rPr lang="en-US" sz="2900"/>
              <a:t>MILLAISIA KOKEMUKSIA RYHMÄYTTÄMISESTÄ?</a:t>
            </a:r>
            <a:br>
              <a:rPr lang="en-US" sz="2900"/>
            </a:br>
            <a:br>
              <a:rPr lang="en-US" sz="2900"/>
            </a:br>
            <a:endParaRPr lang="en-US" sz="29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26BAC2B-5E16-47F4-9DB1-712523CF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422" y="1155720"/>
            <a:ext cx="6049714" cy="45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71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727CFA0-5D5D-4554-A42B-517901A83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400" r="1" b="8019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7186895-7DAD-4EEE-BF1A-CC36B9426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-5"/>
            <a:ext cx="9785926" cy="6858005"/>
            <a:chOff x="2406074" y="-5"/>
            <a:chExt cx="9785926" cy="685800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24112" y="-4"/>
              <a:ext cx="9767888" cy="6858003"/>
              <a:chOff x="0" y="-3"/>
              <a:chExt cx="9767888" cy="685800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06074" y="-5"/>
              <a:ext cx="9785926" cy="6858002"/>
              <a:chOff x="0" y="-1"/>
              <a:chExt cx="9785926" cy="685800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0C8F77F-4220-4C2C-BE7D-0C626E457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23330" y="-5"/>
              <a:ext cx="9768670" cy="6858002"/>
              <a:chOff x="2423330" y="-5"/>
              <a:chExt cx="9768670" cy="685800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6BF283-D5A5-422F-9640-B6D1ABD9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423330" y="-5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EAD1A7-3DBD-4376-BF10-AEE971C1B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 flipV="1">
                <a:off x="2424112" y="3428998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4637393" y="-696606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A6E61E0-67B5-4D4C-A755-CA2EA599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>
                <a:solidFill>
                  <a:srgbClr val="FFFFFF"/>
                </a:solidFill>
              </a:rPr>
              <a:t>ROOLIT</a:t>
            </a:r>
          </a:p>
        </p:txBody>
      </p:sp>
    </p:spTree>
    <p:extLst>
      <p:ext uri="{BB962C8B-B14F-4D97-AF65-F5344CB8AC3E}">
        <p14:creationId xmlns:p14="http://schemas.microsoft.com/office/powerpoint/2010/main" val="29563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7F6730-8F76-4239-8CBA-B914B02A7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1E5CC-3C1F-4093-97B6-6433FBF9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D720AE-B07F-482D-B526-4A9C632DA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6F0BCA-E2AA-4AED-9091-1E820FF2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1D2B33-982E-4EC0-9252-B8A7383C9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50D86D-299E-4837-B82C-B97DACC97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4EFAF9-4DE5-4C1F-BF17-0A5930FFF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57D782-AB09-4CB1-A94A-54F935E709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E95A3B-E29B-40AA-B9DD-FF0BA512F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71F79C-8170-4729-A592-753969B849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AE5C556-02CA-4512-9F5F-7088484CF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5FD132-C2ED-4807-B2DA-D428F9C44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67F12-B0C4-4D31-8D63-89945DCD2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630EA92-DFD0-4116-A420-AD478D8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5759450"/>
          </a:xfrm>
        </p:spPr>
        <p:txBody>
          <a:bodyPr anchor="t">
            <a:normAutofit/>
          </a:bodyPr>
          <a:lstStyle/>
          <a:p>
            <a:r>
              <a:rPr lang="fi-FI" sz="6200"/>
              <a:t>ROOLIT RYHMÄSSÄ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7CA9FC8A-3F9C-42BF-A529-95F8F1C44F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9031064"/>
              </p:ext>
            </p:extLst>
          </p:nvPr>
        </p:nvGraphicFramePr>
        <p:xfrm>
          <a:off x="5232400" y="540000"/>
          <a:ext cx="64087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6562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A10581-08F2-4D9E-8CB4-07ECFEE95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E2092A-4250-4BDD-AC6C-CA57E30D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266875" cy="6858000"/>
            <a:chOff x="0" y="0"/>
            <a:chExt cx="7266875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1EE7D2-EB27-4C6C-8E54-CBCDDCA17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600"/>
              <a:ext cx="7266875" cy="6854400"/>
            </a:xfrm>
            <a:custGeom>
              <a:avLst/>
              <a:gdLst>
                <a:gd name="connsiteX0" fmla="*/ 3839675 w 7266875"/>
                <a:gd name="connsiteY0" fmla="*/ 0 h 6854400"/>
                <a:gd name="connsiteX1" fmla="*/ 7266875 w 7266875"/>
                <a:gd name="connsiteY1" fmla="*/ 3427200 h 6854400"/>
                <a:gd name="connsiteX2" fmla="*/ 3839675 w 7266875"/>
                <a:gd name="connsiteY2" fmla="*/ 6854400 h 6854400"/>
                <a:gd name="connsiteX3" fmla="*/ 3489264 w 7266875"/>
                <a:gd name="connsiteY3" fmla="*/ 6836706 h 6854400"/>
                <a:gd name="connsiteX4" fmla="*/ 3327588 w 7266875"/>
                <a:gd name="connsiteY4" fmla="*/ 6816161 h 6854400"/>
                <a:gd name="connsiteX5" fmla="*/ 3174464 w 7266875"/>
                <a:gd name="connsiteY5" fmla="*/ 6839531 h 6854400"/>
                <a:gd name="connsiteX6" fmla="*/ 2880000 w 7266875"/>
                <a:gd name="connsiteY6" fmla="*/ 6854400 h 6854400"/>
                <a:gd name="connsiteX7" fmla="*/ 0 w 7266875"/>
                <a:gd name="connsiteY7" fmla="*/ 3974400 h 6854400"/>
                <a:gd name="connsiteX8" fmla="*/ 226325 w 7266875"/>
                <a:gd name="connsiteY8" fmla="*/ 2853374 h 6854400"/>
                <a:gd name="connsiteX9" fmla="*/ 258015 w 7266875"/>
                <a:gd name="connsiteY9" fmla="*/ 2787590 h 6854400"/>
                <a:gd name="connsiteX10" fmla="*/ 224445 w 7266875"/>
                <a:gd name="connsiteY10" fmla="*/ 2657030 h 6854400"/>
                <a:gd name="connsiteX11" fmla="*/ 180561 w 7266875"/>
                <a:gd name="connsiteY11" fmla="*/ 2221714 h 6854400"/>
                <a:gd name="connsiteX12" fmla="*/ 2340561 w 7266875"/>
                <a:gd name="connsiteY12" fmla="*/ 61714 h 6854400"/>
                <a:gd name="connsiteX13" fmla="*/ 2828370 w 7266875"/>
                <a:gd name="connsiteY13" fmla="*/ 117025 h 6854400"/>
                <a:gd name="connsiteX14" fmla="*/ 2891183 w 7266875"/>
                <a:gd name="connsiteY14" fmla="*/ 134017 h 6854400"/>
                <a:gd name="connsiteX15" fmla="*/ 2983165 w 7266875"/>
                <a:gd name="connsiteY15" fmla="*/ 107897 h 6854400"/>
                <a:gd name="connsiteX16" fmla="*/ 3839675 w 7266875"/>
                <a:gd name="connsiteY16" fmla="*/ 0 h 68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66875" h="6854400">
                  <a:moveTo>
                    <a:pt x="3839675" y="0"/>
                  </a:moveTo>
                  <a:cubicBezTo>
                    <a:pt x="5732465" y="0"/>
                    <a:pt x="7266875" y="1534410"/>
                    <a:pt x="7266875" y="3427200"/>
                  </a:cubicBezTo>
                  <a:cubicBezTo>
                    <a:pt x="7266875" y="5319990"/>
                    <a:pt x="5732465" y="6854400"/>
                    <a:pt x="3839675" y="6854400"/>
                  </a:cubicBezTo>
                  <a:cubicBezTo>
                    <a:pt x="3721376" y="6854400"/>
                    <a:pt x="3604476" y="6848406"/>
                    <a:pt x="3489264" y="6836706"/>
                  </a:cubicBezTo>
                  <a:lnTo>
                    <a:pt x="3327588" y="6816161"/>
                  </a:lnTo>
                  <a:lnTo>
                    <a:pt x="3174464" y="6839531"/>
                  </a:lnTo>
                  <a:cubicBezTo>
                    <a:pt x="3077646" y="6849363"/>
                    <a:pt x="2979412" y="6854400"/>
                    <a:pt x="2880000" y="6854400"/>
                  </a:cubicBezTo>
                  <a:cubicBezTo>
                    <a:pt x="1289420" y="6854400"/>
                    <a:pt x="0" y="5564980"/>
                    <a:pt x="0" y="3974400"/>
                  </a:cubicBezTo>
                  <a:cubicBezTo>
                    <a:pt x="0" y="3576755"/>
                    <a:pt x="80589" y="3197933"/>
                    <a:pt x="226325" y="2853374"/>
                  </a:cubicBezTo>
                  <a:lnTo>
                    <a:pt x="258015" y="2787590"/>
                  </a:lnTo>
                  <a:lnTo>
                    <a:pt x="224445" y="2657030"/>
                  </a:lnTo>
                  <a:cubicBezTo>
                    <a:pt x="195672" y="2516419"/>
                    <a:pt x="180561" y="2370831"/>
                    <a:pt x="180561" y="2221714"/>
                  </a:cubicBezTo>
                  <a:cubicBezTo>
                    <a:pt x="180561" y="1028779"/>
                    <a:pt x="1147626" y="61714"/>
                    <a:pt x="2340561" y="61714"/>
                  </a:cubicBezTo>
                  <a:cubicBezTo>
                    <a:pt x="2508318" y="61714"/>
                    <a:pt x="2671608" y="80838"/>
                    <a:pt x="2828370" y="117025"/>
                  </a:cubicBezTo>
                  <a:lnTo>
                    <a:pt x="2891183" y="134017"/>
                  </a:lnTo>
                  <a:lnTo>
                    <a:pt x="2983165" y="107897"/>
                  </a:lnTo>
                  <a:cubicBezTo>
                    <a:pt x="3256928" y="37461"/>
                    <a:pt x="3543927" y="0"/>
                    <a:pt x="3839675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3CF8FD-0917-4279-B6E7-120EE392F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94400"/>
              <a:ext cx="5760000" cy="5760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A3FA15-CF3D-4F2B-BB5C-18E5DB305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0561" y="61714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76AED5-83E6-4A3D-B609-7CCABAD4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2475" y="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735A6DCC-378C-43E9-854E-E6C4C7E3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833015"/>
            <a:ext cx="5958000" cy="5202026"/>
          </a:xfrm>
        </p:spPr>
        <p:txBody>
          <a:bodyPr anchor="ctr">
            <a:normAutofit/>
          </a:bodyPr>
          <a:lstStyle/>
          <a:p>
            <a:pPr algn="ctr"/>
            <a:r>
              <a:rPr lang="fi-FI" sz="8800"/>
              <a:t>Roolit voidaan jakaa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EE8477-E2FD-4FBD-917A-98F76B386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3360"/>
            <a:ext cx="6096000" cy="6086987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115000"/>
              </a:lnSpc>
              <a:buAutoNum type="arabicParenR"/>
            </a:pPr>
            <a:r>
              <a:rPr lang="fi-FI" sz="2000" b="1" i="0" dirty="0">
                <a:effectLst/>
                <a:latin typeface="arial" panose="020B0604020202020204" pitchFamily="34" charset="0"/>
              </a:rPr>
              <a:t>ryhmän toimintaa eteenpäin vievät roolit</a:t>
            </a:r>
          </a:p>
          <a:p>
            <a:pPr lvl="1">
              <a:lnSpc>
                <a:spcPct val="115000"/>
              </a:lnSpc>
            </a:pPr>
            <a:r>
              <a:rPr lang="fi-FI" sz="2000" dirty="0">
                <a:latin typeface="arial" panose="020B0604020202020204" pitchFamily="34" charset="0"/>
              </a:rPr>
              <a:t>Esim. </a:t>
            </a:r>
            <a:r>
              <a:rPr lang="fi-FI" sz="2000" b="0" i="0" dirty="0">
                <a:effectLst/>
                <a:latin typeface="arial" panose="020B0604020202020204" pitchFamily="34" charset="0"/>
              </a:rPr>
              <a:t>aloitteentekijä, tietojen etsijä, asiantuntija, </a:t>
            </a:r>
            <a:r>
              <a:rPr lang="fi-FI" sz="2000" b="0" i="0" dirty="0" err="1">
                <a:effectLst/>
                <a:latin typeface="arial" panose="020B0604020202020204" pitchFamily="34" charset="0"/>
              </a:rPr>
              <a:t>informaattori</a:t>
            </a:r>
            <a:r>
              <a:rPr lang="fi-FI" sz="2000" b="0" i="0" dirty="0">
                <a:effectLst/>
                <a:latin typeface="arial" panose="020B0604020202020204" pitchFamily="34" charset="0"/>
              </a:rPr>
              <a:t>, yhteenvetojen tekijä, rakentava kriitikko, täsmentäjä ja muistiinmerkitsijä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fi-FI" sz="2000" b="0" i="0" dirty="0">
                <a:effectLst/>
                <a:latin typeface="arial" panose="020B0604020202020204" pitchFamily="34" charset="0"/>
              </a:rPr>
              <a:t>2</a:t>
            </a:r>
            <a:r>
              <a:rPr lang="fi-FI" sz="2000" b="1" i="0" dirty="0">
                <a:effectLst/>
                <a:latin typeface="arial" panose="020B0604020202020204" pitchFamily="34" charset="0"/>
              </a:rPr>
              <a:t>) ryhmän toimintaa helpottavat roolit </a:t>
            </a:r>
          </a:p>
          <a:p>
            <a:pPr lvl="1">
              <a:lnSpc>
                <a:spcPct val="115000"/>
              </a:lnSpc>
            </a:pPr>
            <a:r>
              <a:rPr lang="fi-FI" sz="2000" b="0" i="0" dirty="0">
                <a:effectLst/>
                <a:latin typeface="arial" panose="020B0604020202020204" pitchFamily="34" charset="0"/>
              </a:rPr>
              <a:t>Esim. rohkaisija, positiivisen palautteen antaja, tunteiden tai normien ilmaisija, sovittelija ja jännityksen laukaisija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fi-FI" sz="2000" b="0" i="0" dirty="0">
                <a:effectLst/>
                <a:latin typeface="arial" panose="020B0604020202020204" pitchFamily="34" charset="0"/>
              </a:rPr>
              <a:t>3</a:t>
            </a:r>
            <a:r>
              <a:rPr lang="fi-FI" sz="2000" b="1" i="0" dirty="0">
                <a:effectLst/>
                <a:latin typeface="arial" panose="020B0604020202020204" pitchFamily="34" charset="0"/>
              </a:rPr>
              <a:t>) ryhmän toimintaa heikentävät roolit</a:t>
            </a:r>
          </a:p>
          <a:p>
            <a:pPr lvl="1">
              <a:lnSpc>
                <a:spcPct val="115000"/>
              </a:lnSpc>
            </a:pPr>
            <a:r>
              <a:rPr lang="fi-FI" sz="2000" b="0" i="0" dirty="0">
                <a:effectLst/>
                <a:latin typeface="arial" panose="020B0604020202020204" pitchFamily="34" charset="0"/>
              </a:rPr>
              <a:t>Esim. väittelijä, kilpailija, klikkiytyjä, hiustenhalkoja, ”</a:t>
            </a:r>
            <a:r>
              <a:rPr lang="fi-FI" sz="2000" b="0" i="0" dirty="0" err="1">
                <a:effectLst/>
                <a:latin typeface="arial" panose="020B0604020202020204" pitchFamily="34" charset="0"/>
              </a:rPr>
              <a:t>hälläväliä</a:t>
            </a:r>
            <a:r>
              <a:rPr lang="fi-FI" sz="2000" b="0" i="0" dirty="0">
                <a:effectLst/>
                <a:latin typeface="arial" panose="020B0604020202020204" pitchFamily="34" charset="0"/>
              </a:rPr>
              <a:t>”-tyyppi, repivä kriitikko, huomion tavoittelija ja vetäytyjä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69187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75AA18-9A30-4CEB-98F0-BB9565E38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Rooliristiriidat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A03F0D-8455-490D-A89B-1A1C2D2C6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5" y="1957387"/>
            <a:ext cx="11101136" cy="3779837"/>
          </a:xfrm>
        </p:spPr>
        <p:txBody>
          <a:bodyPr/>
          <a:lstStyle/>
          <a:p>
            <a:r>
              <a:rPr lang="fi-FI" b="0" i="0" dirty="0">
                <a:effectLst/>
                <a:latin typeface="arial" panose="020B0604020202020204" pitchFamily="34" charset="0"/>
              </a:rPr>
              <a:t> Voivat johtua muun muassa siitä, että </a:t>
            </a:r>
          </a:p>
          <a:p>
            <a:pPr lvl="1"/>
            <a:r>
              <a:rPr lang="fi-FI" b="0" i="0" dirty="0">
                <a:effectLst/>
                <a:latin typeface="arial" panose="020B0604020202020204" pitchFamily="34" charset="0"/>
              </a:rPr>
              <a:t>kaksi tai useampi henkilö odottaa kolmannelta henkilöltä eri asioita </a:t>
            </a:r>
          </a:p>
          <a:p>
            <a:pPr lvl="1"/>
            <a:r>
              <a:rPr lang="fi-FI" b="0" i="0" dirty="0">
                <a:effectLst/>
                <a:latin typeface="arial" panose="020B0604020202020204" pitchFamily="34" charset="0"/>
              </a:rPr>
              <a:t>jokin ryhmän jäsen viestii eri rooliodotuksia eri aikoina tietylle toiselle ryhmän jäsenelle. </a:t>
            </a:r>
          </a:p>
          <a:p>
            <a:pPr lvl="1"/>
            <a:r>
              <a:rPr lang="fi-FI" b="0" i="0" dirty="0">
                <a:effectLst/>
                <a:latin typeface="arial" panose="020B0604020202020204" pitchFamily="34" charset="0"/>
              </a:rPr>
              <a:t>ryhmän jäsen kuuluu useisiin ryhmiin</a:t>
            </a:r>
          </a:p>
          <a:p>
            <a:pPr lvl="1"/>
            <a:r>
              <a:rPr lang="fi-FI" b="0" i="0" dirty="0">
                <a:effectLst/>
                <a:latin typeface="arial" panose="020B0604020202020204" pitchFamily="34" charset="0"/>
              </a:rPr>
              <a:t> tai tekee useita tehtäviä yhtä aikaa</a:t>
            </a:r>
          </a:p>
          <a:p>
            <a:pPr lvl="1"/>
            <a:endParaRPr lang="fi-FI" dirty="0">
              <a:latin typeface="arial" panose="020B0604020202020204" pitchFamily="34" charset="0"/>
            </a:endParaRPr>
          </a:p>
          <a:p>
            <a:pPr marL="450000" lvl="1" indent="0">
              <a:buNone/>
            </a:pPr>
            <a:r>
              <a:rPr lang="fi-FI" sz="2000" b="0" i="0" dirty="0">
                <a:effectLst/>
                <a:latin typeface="arial" panose="020B0604020202020204" pitchFamily="34" charset="0"/>
              </a:rPr>
              <a:t> Rooliristiriidat aiheuttavat stressiä, tyytymättömyyttä ja motivaation katoamista ryhmässä</a:t>
            </a:r>
            <a:endParaRPr lang="fi-FI" sz="2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B782A9C-949F-43F4-B3A4-F2179815A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520" y="400672"/>
            <a:ext cx="3135312" cy="208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0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9CD3E6-968F-41B1-B6FA-C6FD9B728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37BA560-D467-4B19-8053-741C0AE7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1953501"/>
          </a:xfrm>
        </p:spPr>
        <p:txBody>
          <a:bodyPr anchor="t">
            <a:normAutofit/>
          </a:bodyPr>
          <a:lstStyle/>
          <a:p>
            <a:r>
              <a:rPr lang="fi-FI" dirty="0"/>
              <a:t>Normit ja ryhmäpaine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FE5E28-E6C7-4061-8B72-8198A72BC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8" cy="5768725"/>
          </a:xfrm>
        </p:spPr>
        <p:txBody>
          <a:bodyPr anchor="t">
            <a:normAutofit/>
          </a:bodyPr>
          <a:lstStyle/>
          <a:p>
            <a:r>
              <a:rPr lang="fi-FI" dirty="0"/>
              <a:t>Ryhmäpaine eli ryhmäläisen taipumus mukauttaa mielipiteensä ryhmän normien mukaiseksi.</a:t>
            </a:r>
          </a:p>
          <a:p>
            <a:r>
              <a:rPr lang="fi-FI" dirty="0"/>
              <a:t>Normit ovat kaikkia ryhmäläisiä koskevia odotuksia, eräänlaisia sääntöjä siitä, miten ryhmässä pitää olla ja käyttäytyä.</a:t>
            </a:r>
          </a:p>
          <a:p>
            <a:r>
              <a:rPr lang="fi-FI" dirty="0"/>
              <a:t>Jokin käyttäytymissääntö ei sinänsä vielä ole normi. Normin yksi kriteeri on tietynlaisen paineen olemassaolo.</a:t>
            </a:r>
          </a:p>
          <a:p>
            <a:r>
              <a:rPr lang="fi-FI" dirty="0"/>
              <a:t>Normit eivät aina ole tiedostettuja saati ääneen lausuttuja.</a:t>
            </a:r>
          </a:p>
          <a:p>
            <a:endParaRPr lang="fi-FI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76036C-C247-4F63-AE7F-2ADB1D496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671579"/>
            <a:ext cx="4946649" cy="4792115"/>
            <a:chOff x="0" y="1671579"/>
            <a:chExt cx="4946649" cy="479211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6E007C2-3152-4316-9102-D76C4E77F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4534" y="1671579"/>
              <a:ext cx="4792115" cy="4792115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97CD397-C9CD-43FA-ABEF-9C3530B00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115933"/>
              <a:ext cx="4320000" cy="4320000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Kuva 3">
            <a:extLst>
              <a:ext uri="{FF2B5EF4-FFF2-40B4-BE49-F238E27FC236}">
                <a16:creationId xmlns:a16="http://schemas.microsoft.com/office/drawing/2014/main" id="{04C840C5-EDE7-426B-9BB0-0EAC9F251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3" r="22247"/>
          <a:stretch/>
        </p:blipFill>
        <p:spPr>
          <a:xfrm>
            <a:off x="579025" y="2169113"/>
            <a:ext cx="4320000" cy="4320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3607813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F7D6C09-AF17-4C15-A993-B4CFDD4C2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7619" y="-51129"/>
            <a:ext cx="11806819" cy="6959600"/>
          </a:xfrm>
          <a:prstGeom prst="rect">
            <a:avLst/>
          </a:prstGeom>
        </p:spPr>
      </p:pic>
      <p:sp>
        <p:nvSpPr>
          <p:cNvPr id="4" name="Ellipsi 3">
            <a:extLst>
              <a:ext uri="{FF2B5EF4-FFF2-40B4-BE49-F238E27FC236}">
                <a16:creationId xmlns:a16="http://schemas.microsoft.com/office/drawing/2014/main" id="{8AF5A465-6C3D-42EC-82E4-72221C68CEB2}"/>
              </a:ext>
            </a:extLst>
          </p:cNvPr>
          <p:cNvSpPr/>
          <p:nvPr/>
        </p:nvSpPr>
        <p:spPr>
          <a:xfrm>
            <a:off x="2600960" y="2072422"/>
            <a:ext cx="3387067" cy="2123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6658F06-8DD3-4A27-BBE6-DE001BA74F6A}"/>
              </a:ext>
            </a:extLst>
          </p:cNvPr>
          <p:cNvSpPr txBox="1"/>
          <p:nvPr/>
        </p:nvSpPr>
        <p:spPr>
          <a:xfrm>
            <a:off x="3087304" y="2366843"/>
            <a:ext cx="238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/>
              <a:t>Oletko kokenut ryhmäpainetta???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4ABD5240-58EB-446C-8A3C-911E6350AAE0}"/>
              </a:ext>
            </a:extLst>
          </p:cNvPr>
          <p:cNvSpPr/>
          <p:nvPr/>
        </p:nvSpPr>
        <p:spPr>
          <a:xfrm rot="19241120">
            <a:off x="8178800" y="1921605"/>
            <a:ext cx="3860800" cy="30141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5DB2F54-BE4F-4C5E-A4B0-1A42D2DC20C7}"/>
              </a:ext>
            </a:extLst>
          </p:cNvPr>
          <p:cNvSpPr txBox="1"/>
          <p:nvPr/>
        </p:nvSpPr>
        <p:spPr>
          <a:xfrm>
            <a:off x="8505613" y="2715844"/>
            <a:ext cx="30310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/>
              <a:t>Millaisiin normeihin olet törmännyt tai olet huomannut??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1125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905C7-9363-4CC3-A25E-E536E523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3400"/>
            <a:ext cx="11101135" cy="2615546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MILLAINEN MINÄ OLEN JA MILLAISENA MUUT NÄKEVÄT MINUT??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B73E0460-7887-4653-A931-0F55410DB8F2}"/>
                  </a:ext>
                </a:extLst>
              </p14:cNvPr>
              <p14:cNvContentPartPr/>
              <p14:nvPr/>
            </p14:nvContentPartPr>
            <p14:xfrm>
              <a:off x="4681800" y="3149307"/>
              <a:ext cx="360" cy="36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B73E0460-7887-4653-A931-0F55410DB8F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3160" y="314066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CE9747E0-6EF6-4B88-91C3-50C7CAD796B3}"/>
                  </a:ext>
                </a:extLst>
              </p14:cNvPr>
              <p14:cNvContentPartPr/>
              <p14:nvPr/>
            </p14:nvContentPartPr>
            <p14:xfrm>
              <a:off x="5325120" y="2437947"/>
              <a:ext cx="360" cy="360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CE9747E0-6EF6-4B88-91C3-50C7CAD796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6480" y="242930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Kuva 5">
            <a:extLst>
              <a:ext uri="{FF2B5EF4-FFF2-40B4-BE49-F238E27FC236}">
                <a16:creationId xmlns:a16="http://schemas.microsoft.com/office/drawing/2014/main" id="{33ED5EC5-295D-4183-97AD-1F2C28641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613" y="3174305"/>
            <a:ext cx="4573566" cy="30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9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BF29B8-24E8-42F5-9ED8-AC5EC0C63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187200"/>
          </a:xfrm>
        </p:spPr>
        <p:txBody>
          <a:bodyPr/>
          <a:lstStyle/>
          <a:p>
            <a:r>
              <a:rPr lang="fi-FI" dirty="0" err="1"/>
              <a:t>Joharin</a:t>
            </a:r>
            <a:r>
              <a:rPr lang="fi-FI" dirty="0"/>
              <a:t> ikkuna</a:t>
            </a:r>
          </a:p>
        </p:txBody>
      </p:sp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F270ABFB-B12C-458C-99B4-A65F6B589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86501"/>
              </p:ext>
            </p:extLst>
          </p:nvPr>
        </p:nvGraphicFramePr>
        <p:xfrm>
          <a:off x="1786467" y="1938866"/>
          <a:ext cx="9222190" cy="390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7333">
                  <a:extLst>
                    <a:ext uri="{9D8B030D-6E8A-4147-A177-3AD203B41FA5}">
                      <a16:colId xmlns:a16="http://schemas.microsoft.com/office/drawing/2014/main" val="2893703377"/>
                    </a:ext>
                  </a:extLst>
                </a:gridCol>
                <a:gridCol w="4734857">
                  <a:extLst>
                    <a:ext uri="{9D8B030D-6E8A-4147-A177-3AD203B41FA5}">
                      <a16:colId xmlns:a16="http://schemas.microsoft.com/office/drawing/2014/main" val="106075336"/>
                    </a:ext>
                  </a:extLst>
                </a:gridCol>
              </a:tblGrid>
              <a:tr h="1951567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fi-FI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fi-FI" dirty="0"/>
                        <a:t>Avoin alue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fi-FI" dirty="0"/>
                    </a:p>
                    <a:p>
                      <a:pPr marL="0" indent="0">
                        <a:buNone/>
                      </a:pPr>
                      <a:r>
                        <a:rPr lang="fi-FI" dirty="0"/>
                        <a:t>Minä ja muut tiedämme, </a:t>
                      </a:r>
                    </a:p>
                    <a:p>
                      <a:pPr marL="0" indent="0">
                        <a:buNone/>
                      </a:pPr>
                      <a:r>
                        <a:rPr lang="fi-FI" dirty="0"/>
                        <a:t>millainen minä olen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2. Sokea alue</a:t>
                      </a:r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Itse en tiedä, mutta toiset tietävät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697826"/>
                  </a:ext>
                </a:extLst>
              </a:tr>
              <a:tr h="1951567">
                <a:tc>
                  <a:txBody>
                    <a:bodyPr/>
                    <a:lstStyle/>
                    <a:p>
                      <a:endParaRPr lang="fi-FI" b="1" dirty="0"/>
                    </a:p>
                    <a:p>
                      <a:r>
                        <a:rPr lang="fi-FI" b="1" dirty="0"/>
                        <a:t>3. Salattu alue</a:t>
                      </a:r>
                    </a:p>
                    <a:p>
                      <a:endParaRPr lang="fi-FI" b="1" dirty="0"/>
                    </a:p>
                    <a:p>
                      <a:r>
                        <a:rPr lang="fi-FI" b="1" dirty="0"/>
                        <a:t>Minä tiedän, mutta muut eivät tiedä.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b="1" dirty="0"/>
                        <a:t>4. Tiedostamaton alue</a:t>
                      </a:r>
                    </a:p>
                    <a:p>
                      <a:endParaRPr lang="fi-FI" b="1" dirty="0"/>
                    </a:p>
                    <a:p>
                      <a:r>
                        <a:rPr lang="fi-FI" b="1" dirty="0"/>
                        <a:t>Minä en tiedä, eivätkä tiedä toisetkaan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260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50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D83E189F-D90F-4238-8AE1-16F260AADDB4}"/>
                  </a:ext>
                </a:extLst>
              </p14:cNvPr>
              <p14:cNvContentPartPr/>
              <p14:nvPr/>
            </p14:nvContentPartPr>
            <p14:xfrm>
              <a:off x="1911600" y="497547"/>
              <a:ext cx="8935560" cy="578556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D83E189F-D90F-4238-8AE1-16F260AADD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960" y="488907"/>
                <a:ext cx="8953200" cy="58032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kstiruutu 5">
            <a:extLst>
              <a:ext uri="{FF2B5EF4-FFF2-40B4-BE49-F238E27FC236}">
                <a16:creationId xmlns:a16="http://schemas.microsoft.com/office/drawing/2014/main" id="{4A2268D7-1889-4CE7-9220-02F4EC4AEA40}"/>
              </a:ext>
            </a:extLst>
          </p:cNvPr>
          <p:cNvSpPr txBox="1"/>
          <p:nvPr/>
        </p:nvSpPr>
        <p:spPr>
          <a:xfrm>
            <a:off x="982133" y="3234267"/>
            <a:ext cx="1109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---------------------------------------------------------------------------------------------------------------------------------------------------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C6DEBC2E-0711-4957-939C-11EF5005F632}"/>
                  </a:ext>
                </a:extLst>
              </p14:cNvPr>
              <p14:cNvContentPartPr/>
              <p14:nvPr/>
            </p14:nvContentPartPr>
            <p14:xfrm>
              <a:off x="9810000" y="1657107"/>
              <a:ext cx="2033640" cy="97740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C6DEBC2E-0711-4957-939C-11EF5005F63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1000" y="1648107"/>
                <a:ext cx="2051280" cy="9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C64D53A0-28A3-496E-A84F-2A55D621B19A}"/>
                  </a:ext>
                </a:extLst>
              </p14:cNvPr>
              <p14:cNvContentPartPr/>
              <p14:nvPr/>
            </p14:nvContentPartPr>
            <p14:xfrm>
              <a:off x="10058760" y="2112507"/>
              <a:ext cx="43200" cy="6372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C64D53A0-28A3-496E-A84F-2A55D621B1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50120" y="2103867"/>
                <a:ext cx="6084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0558D768-FE6A-428A-8930-DD54DF7FDF26}"/>
                  </a:ext>
                </a:extLst>
              </p14:cNvPr>
              <p14:cNvContentPartPr/>
              <p14:nvPr/>
            </p14:nvContentPartPr>
            <p14:xfrm>
              <a:off x="1778040" y="1912707"/>
              <a:ext cx="360" cy="36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0558D768-FE6A-428A-8930-DD54DF7FDF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69040" y="190406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3678F067-7858-4FF3-9394-778C982765BE}"/>
                  </a:ext>
                </a:extLst>
              </p14:cNvPr>
              <p14:cNvContentPartPr/>
              <p14:nvPr/>
            </p14:nvContentPartPr>
            <p14:xfrm>
              <a:off x="913680" y="1460907"/>
              <a:ext cx="11329560" cy="530640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3678F067-7858-4FF3-9394-778C982765B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5040" y="1451907"/>
                <a:ext cx="11347200" cy="54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085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87A62DB-71D7-497D-BE1C-933ECB515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DAC2767-A7E3-4697-90F6-443A58314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23E396-A746-411A-8709-32ABC4DDE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135C986-CB82-4211-A910-D232B9BCA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837F2C8F-CC11-4A18-AA7E-AE8C022CD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42B3793-3410-4EBE-A91F-300FF79C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14880"/>
            <a:ext cx="4500561" cy="2181946"/>
          </a:xfrm>
        </p:spPr>
        <p:txBody>
          <a:bodyPr anchor="t">
            <a:normAutofit/>
          </a:bodyPr>
          <a:lstStyle/>
          <a:p>
            <a:r>
              <a:rPr lang="fi-FI" dirty="0"/>
              <a:t>Ryhmästä…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B648EF-8D3C-49E2-8916-60AAD89FB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22400"/>
            <a:ext cx="5677106" cy="4886325"/>
          </a:xfrm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</a:pPr>
            <a:r>
              <a:rPr lang="fi-FI" dirty="0"/>
              <a:t>Mikään ryhmä ei automaattisesti ole turvallinen tai yhteisöllinen</a:t>
            </a:r>
          </a:p>
          <a:p>
            <a:pPr>
              <a:lnSpc>
                <a:spcPct val="115000"/>
              </a:lnSpc>
            </a:pPr>
            <a:r>
              <a:rPr lang="fi-FI" dirty="0"/>
              <a:t>Turvallisuuden ja yhteisöllisyyden syntyminen vaatii aikaa</a:t>
            </a:r>
          </a:p>
          <a:p>
            <a:pPr>
              <a:lnSpc>
                <a:spcPct val="115000"/>
              </a:lnSpc>
            </a:pPr>
            <a:r>
              <a:rPr lang="fi-FI" dirty="0"/>
              <a:t>RYHMÄN KEHITYSVAIHEET!!! </a:t>
            </a:r>
          </a:p>
          <a:p>
            <a:pPr lvl="1">
              <a:lnSpc>
                <a:spcPct val="115000"/>
              </a:lnSpc>
            </a:pPr>
            <a:r>
              <a:rPr lang="fi-FI" dirty="0"/>
              <a:t>Aloitus- / muodostumisvaihe</a:t>
            </a:r>
          </a:p>
          <a:p>
            <a:pPr lvl="1">
              <a:lnSpc>
                <a:spcPct val="115000"/>
              </a:lnSpc>
            </a:pPr>
            <a:r>
              <a:rPr lang="fi-FI" dirty="0"/>
              <a:t>Kuohuntavaihe</a:t>
            </a:r>
          </a:p>
          <a:p>
            <a:pPr lvl="1">
              <a:lnSpc>
                <a:spcPct val="115000"/>
              </a:lnSpc>
            </a:pPr>
            <a:r>
              <a:rPr lang="fi-FI" dirty="0"/>
              <a:t>Vakiintumisvaihe</a:t>
            </a:r>
          </a:p>
          <a:p>
            <a:pPr lvl="1">
              <a:lnSpc>
                <a:spcPct val="115000"/>
              </a:lnSpc>
            </a:pPr>
            <a:r>
              <a:rPr lang="fi-FI" dirty="0"/>
              <a:t>Toimintavaihe</a:t>
            </a:r>
          </a:p>
          <a:p>
            <a:pPr lvl="1">
              <a:lnSpc>
                <a:spcPct val="115000"/>
              </a:lnSpc>
            </a:pPr>
            <a:r>
              <a:rPr lang="fi-FI" dirty="0"/>
              <a:t>irrottautumisvaihe</a:t>
            </a:r>
          </a:p>
          <a:p>
            <a:pPr>
              <a:lnSpc>
                <a:spcPct val="115000"/>
              </a:lnSpc>
            </a:pPr>
            <a:r>
              <a:rPr lang="fi-FI" dirty="0"/>
              <a:t>Ohjaajan on aina huomioitava ja havainnoitava missä ryhmä menee, jotta pystyy puuttumaan tarvittaessa ja tekemään korjausliikkeitä!</a:t>
            </a:r>
          </a:p>
        </p:txBody>
      </p:sp>
      <p:pic>
        <p:nvPicPr>
          <p:cNvPr id="5" name="Picture 4" descr="Handsfree-wrists ja interlinked voit piirtää ympyrän">
            <a:extLst>
              <a:ext uri="{FF2B5EF4-FFF2-40B4-BE49-F238E27FC236}">
                <a16:creationId xmlns:a16="http://schemas.microsoft.com/office/drawing/2014/main" id="{8BDD5B9A-EF68-42D7-9D84-CAADAD1EF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2" r="14807" b="-2"/>
          <a:stretch/>
        </p:blipFill>
        <p:spPr>
          <a:xfrm>
            <a:off x="6525008" y="1629000"/>
            <a:ext cx="359998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6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1C9BF8-D316-4002-8DAB-B83FF40F9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Turvallisuus ryhmässä on tunne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F97E505-D199-4EA8-A326-2503033D6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Turvallisessa yhteisössä ihminen kokee itsensä turvatuksi, mikä puolestaan lujittaa yhteisön turvallisuutta</a:t>
            </a:r>
          </a:p>
          <a:p>
            <a:r>
              <a:rPr lang="fi-FI" dirty="0"/>
              <a:t>Fyysisen turvallisuuden lisäksi sosiaalinen ja henkinen turvallisuus</a:t>
            </a:r>
          </a:p>
          <a:p>
            <a:r>
              <a:rPr lang="fi-FI" dirty="0"/>
              <a:t>Turvallisuuden osatekijät:</a:t>
            </a:r>
          </a:p>
          <a:p>
            <a:pPr marL="792900" lvl="1" indent="-342900">
              <a:buFont typeface="+mj-lt"/>
              <a:buAutoNum type="arabicPeriod"/>
            </a:pPr>
            <a:r>
              <a:rPr lang="fi-FI" dirty="0"/>
              <a:t>Hyväksyntä ja välittäminen</a:t>
            </a:r>
          </a:p>
          <a:p>
            <a:pPr marL="792900" lvl="1" indent="-342900">
              <a:buFont typeface="+mj-lt"/>
              <a:buAutoNum type="arabicPeriod"/>
            </a:pPr>
            <a:r>
              <a:rPr lang="fi-FI" dirty="0"/>
              <a:t>Luottamus</a:t>
            </a:r>
          </a:p>
          <a:p>
            <a:pPr marL="792900" lvl="1" indent="-342900">
              <a:buFont typeface="+mj-lt"/>
              <a:buAutoNum type="arabicPeriod"/>
            </a:pPr>
            <a:r>
              <a:rPr lang="fi-FI" dirty="0"/>
              <a:t>Haavoittuvaksi alistuminen</a:t>
            </a:r>
          </a:p>
          <a:p>
            <a:pPr marL="792900" lvl="1" indent="-342900">
              <a:buFont typeface="+mj-lt"/>
              <a:buAutoNum type="arabicPeriod"/>
            </a:pPr>
            <a:r>
              <a:rPr lang="fi-FI" dirty="0"/>
              <a:t>Tuen antaminen</a:t>
            </a:r>
          </a:p>
          <a:p>
            <a:pPr marL="792900" lvl="1" indent="-342900">
              <a:buFont typeface="+mj-lt"/>
              <a:buAutoNum type="arabicPeriod"/>
            </a:pPr>
            <a:r>
              <a:rPr lang="fi-FI" dirty="0"/>
              <a:t>Sitoutuminen</a:t>
            </a:r>
          </a:p>
        </p:txBody>
      </p:sp>
    </p:spTree>
    <p:extLst>
      <p:ext uri="{BB962C8B-B14F-4D97-AF65-F5344CB8AC3E}">
        <p14:creationId xmlns:p14="http://schemas.microsoft.com/office/powerpoint/2010/main" val="2844281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F8BB0A-CCEE-4BFD-ABAB-84909B9B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Ryhmään osallistuvien…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F7A3DE-4DD3-40E5-805A-7C04FAA53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57681"/>
            <a:ext cx="11101136" cy="4551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…tulee saada kokea käytännössä heistä VÄLITETÄÄN, heihin LUOTETAAN ja  heidät HYVÄKSYTÄÄN SELLAISINA KUIN HE OVAT,  vaikka kaikkia heidän tekojaan ei hyväksytäkään</a:t>
            </a:r>
          </a:p>
          <a:p>
            <a:pPr marL="0" indent="0">
              <a:buNone/>
            </a:pPr>
            <a:r>
              <a:rPr lang="fi-FI" sz="2400" dirty="0"/>
              <a:t>Turvallinen ryhmä… </a:t>
            </a:r>
          </a:p>
          <a:p>
            <a:r>
              <a:rPr lang="fi-FI" sz="2400" dirty="0"/>
              <a:t>mahdollistaa vastuun ottamisen omasta toiminnastaan ja käyttäytymisestään</a:t>
            </a:r>
          </a:p>
          <a:p>
            <a:r>
              <a:rPr lang="fi-FI" sz="2400" dirty="0"/>
              <a:t>Ryhmäläiset luottavat enemmän itseensä</a:t>
            </a:r>
          </a:p>
          <a:p>
            <a:r>
              <a:rPr lang="fi-FI" sz="2400" dirty="0"/>
              <a:t>Luovuus, yhteistyökykyisyys ja toisten auttaminen lisääntyy</a:t>
            </a:r>
          </a:p>
          <a:p>
            <a:pPr marL="0" indent="0">
              <a:buNone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5913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A10581-08F2-4D9E-8CB4-07ECFEE95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E2092A-4250-4BDD-AC6C-CA57E30D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266875" cy="6858000"/>
            <a:chOff x="0" y="0"/>
            <a:chExt cx="7266875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1EE7D2-EB27-4C6C-8E54-CBCDDCA17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600"/>
              <a:ext cx="7266875" cy="6854400"/>
            </a:xfrm>
            <a:custGeom>
              <a:avLst/>
              <a:gdLst>
                <a:gd name="connsiteX0" fmla="*/ 3839675 w 7266875"/>
                <a:gd name="connsiteY0" fmla="*/ 0 h 6854400"/>
                <a:gd name="connsiteX1" fmla="*/ 7266875 w 7266875"/>
                <a:gd name="connsiteY1" fmla="*/ 3427200 h 6854400"/>
                <a:gd name="connsiteX2" fmla="*/ 3839675 w 7266875"/>
                <a:gd name="connsiteY2" fmla="*/ 6854400 h 6854400"/>
                <a:gd name="connsiteX3" fmla="*/ 3489264 w 7266875"/>
                <a:gd name="connsiteY3" fmla="*/ 6836706 h 6854400"/>
                <a:gd name="connsiteX4" fmla="*/ 3327588 w 7266875"/>
                <a:gd name="connsiteY4" fmla="*/ 6816161 h 6854400"/>
                <a:gd name="connsiteX5" fmla="*/ 3174464 w 7266875"/>
                <a:gd name="connsiteY5" fmla="*/ 6839531 h 6854400"/>
                <a:gd name="connsiteX6" fmla="*/ 2880000 w 7266875"/>
                <a:gd name="connsiteY6" fmla="*/ 6854400 h 6854400"/>
                <a:gd name="connsiteX7" fmla="*/ 0 w 7266875"/>
                <a:gd name="connsiteY7" fmla="*/ 3974400 h 6854400"/>
                <a:gd name="connsiteX8" fmla="*/ 226325 w 7266875"/>
                <a:gd name="connsiteY8" fmla="*/ 2853374 h 6854400"/>
                <a:gd name="connsiteX9" fmla="*/ 258015 w 7266875"/>
                <a:gd name="connsiteY9" fmla="*/ 2787590 h 6854400"/>
                <a:gd name="connsiteX10" fmla="*/ 224445 w 7266875"/>
                <a:gd name="connsiteY10" fmla="*/ 2657030 h 6854400"/>
                <a:gd name="connsiteX11" fmla="*/ 180561 w 7266875"/>
                <a:gd name="connsiteY11" fmla="*/ 2221714 h 6854400"/>
                <a:gd name="connsiteX12" fmla="*/ 2340561 w 7266875"/>
                <a:gd name="connsiteY12" fmla="*/ 61714 h 6854400"/>
                <a:gd name="connsiteX13" fmla="*/ 2828370 w 7266875"/>
                <a:gd name="connsiteY13" fmla="*/ 117025 h 6854400"/>
                <a:gd name="connsiteX14" fmla="*/ 2891183 w 7266875"/>
                <a:gd name="connsiteY14" fmla="*/ 134017 h 6854400"/>
                <a:gd name="connsiteX15" fmla="*/ 2983165 w 7266875"/>
                <a:gd name="connsiteY15" fmla="*/ 107897 h 6854400"/>
                <a:gd name="connsiteX16" fmla="*/ 3839675 w 7266875"/>
                <a:gd name="connsiteY16" fmla="*/ 0 h 68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66875" h="6854400">
                  <a:moveTo>
                    <a:pt x="3839675" y="0"/>
                  </a:moveTo>
                  <a:cubicBezTo>
                    <a:pt x="5732465" y="0"/>
                    <a:pt x="7266875" y="1534410"/>
                    <a:pt x="7266875" y="3427200"/>
                  </a:cubicBezTo>
                  <a:cubicBezTo>
                    <a:pt x="7266875" y="5319990"/>
                    <a:pt x="5732465" y="6854400"/>
                    <a:pt x="3839675" y="6854400"/>
                  </a:cubicBezTo>
                  <a:cubicBezTo>
                    <a:pt x="3721376" y="6854400"/>
                    <a:pt x="3604476" y="6848406"/>
                    <a:pt x="3489264" y="6836706"/>
                  </a:cubicBezTo>
                  <a:lnTo>
                    <a:pt x="3327588" y="6816161"/>
                  </a:lnTo>
                  <a:lnTo>
                    <a:pt x="3174464" y="6839531"/>
                  </a:lnTo>
                  <a:cubicBezTo>
                    <a:pt x="3077646" y="6849363"/>
                    <a:pt x="2979412" y="6854400"/>
                    <a:pt x="2880000" y="6854400"/>
                  </a:cubicBezTo>
                  <a:cubicBezTo>
                    <a:pt x="1289420" y="6854400"/>
                    <a:pt x="0" y="5564980"/>
                    <a:pt x="0" y="3974400"/>
                  </a:cubicBezTo>
                  <a:cubicBezTo>
                    <a:pt x="0" y="3576755"/>
                    <a:pt x="80589" y="3197933"/>
                    <a:pt x="226325" y="2853374"/>
                  </a:cubicBezTo>
                  <a:lnTo>
                    <a:pt x="258015" y="2787590"/>
                  </a:lnTo>
                  <a:lnTo>
                    <a:pt x="224445" y="2657030"/>
                  </a:lnTo>
                  <a:cubicBezTo>
                    <a:pt x="195672" y="2516419"/>
                    <a:pt x="180561" y="2370831"/>
                    <a:pt x="180561" y="2221714"/>
                  </a:cubicBezTo>
                  <a:cubicBezTo>
                    <a:pt x="180561" y="1028779"/>
                    <a:pt x="1147626" y="61714"/>
                    <a:pt x="2340561" y="61714"/>
                  </a:cubicBezTo>
                  <a:cubicBezTo>
                    <a:pt x="2508318" y="61714"/>
                    <a:pt x="2671608" y="80838"/>
                    <a:pt x="2828370" y="117025"/>
                  </a:cubicBezTo>
                  <a:lnTo>
                    <a:pt x="2891183" y="134017"/>
                  </a:lnTo>
                  <a:lnTo>
                    <a:pt x="2983165" y="107897"/>
                  </a:lnTo>
                  <a:cubicBezTo>
                    <a:pt x="3256928" y="37461"/>
                    <a:pt x="3543927" y="0"/>
                    <a:pt x="3839675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3CF8FD-0917-4279-B6E7-120EE392F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94400"/>
              <a:ext cx="5760000" cy="5760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A3FA15-CF3D-4F2B-BB5C-18E5DB305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0561" y="61714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76AED5-83E6-4A3D-B609-7CCABAD4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2475" y="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7157438-B4ED-4CE6-8BF9-B5038E03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833015"/>
            <a:ext cx="5958000" cy="5202026"/>
          </a:xfrm>
        </p:spPr>
        <p:txBody>
          <a:bodyPr anchor="ctr">
            <a:normAutofit/>
          </a:bodyPr>
          <a:lstStyle/>
          <a:p>
            <a:pPr algn="ctr"/>
            <a:r>
              <a:rPr lang="fi-FI" sz="8800"/>
              <a:t>Ohjaajan merkitys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98E15A-23E4-4D4A-BCB0-3B10983F4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2" y="540347"/>
            <a:ext cx="4537075" cy="5760000"/>
          </a:xfrm>
        </p:spPr>
        <p:txBody>
          <a:bodyPr anchor="ctr">
            <a:normAutofit/>
          </a:bodyPr>
          <a:lstStyle/>
          <a:p>
            <a:r>
              <a:rPr lang="fi-FI" dirty="0"/>
              <a:t>Ryhmä tarvitsee toimiakseen jonkun, joka vastaa sen olemassaololle välttämättömistä tehtävistä</a:t>
            </a:r>
          </a:p>
          <a:p>
            <a:r>
              <a:rPr lang="fi-FI" dirty="0"/>
              <a:t>Aiheen materiaali, suunnittelu, puitteet ja turvallisuuden tunteesta huolehtiminen </a:t>
            </a:r>
          </a:p>
          <a:p>
            <a:r>
              <a:rPr lang="fi-FI" dirty="0"/>
              <a:t>Ohjaaja on ammatillinen aikuinen;</a:t>
            </a:r>
          </a:p>
          <a:p>
            <a:pPr lvl="1"/>
            <a:r>
              <a:rPr lang="fi-FI" dirty="0"/>
              <a:t>Tasa-arvoisuus ja –puolisuus</a:t>
            </a:r>
          </a:p>
          <a:p>
            <a:pPr lvl="1"/>
            <a:r>
              <a:rPr lang="fi-FI" dirty="0"/>
              <a:t>Ihmisarvoisuus</a:t>
            </a:r>
          </a:p>
          <a:p>
            <a:pPr lvl="1"/>
            <a:r>
              <a:rPr lang="fi-FI" dirty="0"/>
              <a:t>Monimuotoisuus</a:t>
            </a:r>
          </a:p>
          <a:p>
            <a:pPr marL="450000" lvl="1" indent="0">
              <a:buNone/>
            </a:pPr>
            <a:r>
              <a:rPr lang="fi-FI" dirty="0"/>
              <a:t>	</a:t>
            </a:r>
          </a:p>
          <a:p>
            <a:pPr marL="450000" lvl="1" indent="0">
              <a:buNone/>
            </a:pPr>
            <a:r>
              <a:rPr lang="fi-FI" dirty="0"/>
              <a:t>Ohjaajan kypsä aikuisuus ei ole ylemmyyttä, mutta se ei ole myöskään kaveruutta!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8244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A10581-08F2-4D9E-8CB4-07ECFEE95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E2092A-4250-4BDD-AC6C-CA57E30D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266875" cy="6858000"/>
            <a:chOff x="0" y="0"/>
            <a:chExt cx="7266875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1EE7D2-EB27-4C6C-8E54-CBCDDCA17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600"/>
              <a:ext cx="7266875" cy="6854400"/>
            </a:xfrm>
            <a:custGeom>
              <a:avLst/>
              <a:gdLst>
                <a:gd name="connsiteX0" fmla="*/ 3839675 w 7266875"/>
                <a:gd name="connsiteY0" fmla="*/ 0 h 6854400"/>
                <a:gd name="connsiteX1" fmla="*/ 7266875 w 7266875"/>
                <a:gd name="connsiteY1" fmla="*/ 3427200 h 6854400"/>
                <a:gd name="connsiteX2" fmla="*/ 3839675 w 7266875"/>
                <a:gd name="connsiteY2" fmla="*/ 6854400 h 6854400"/>
                <a:gd name="connsiteX3" fmla="*/ 3489264 w 7266875"/>
                <a:gd name="connsiteY3" fmla="*/ 6836706 h 6854400"/>
                <a:gd name="connsiteX4" fmla="*/ 3327588 w 7266875"/>
                <a:gd name="connsiteY4" fmla="*/ 6816161 h 6854400"/>
                <a:gd name="connsiteX5" fmla="*/ 3174464 w 7266875"/>
                <a:gd name="connsiteY5" fmla="*/ 6839531 h 6854400"/>
                <a:gd name="connsiteX6" fmla="*/ 2880000 w 7266875"/>
                <a:gd name="connsiteY6" fmla="*/ 6854400 h 6854400"/>
                <a:gd name="connsiteX7" fmla="*/ 0 w 7266875"/>
                <a:gd name="connsiteY7" fmla="*/ 3974400 h 6854400"/>
                <a:gd name="connsiteX8" fmla="*/ 226325 w 7266875"/>
                <a:gd name="connsiteY8" fmla="*/ 2853374 h 6854400"/>
                <a:gd name="connsiteX9" fmla="*/ 258015 w 7266875"/>
                <a:gd name="connsiteY9" fmla="*/ 2787590 h 6854400"/>
                <a:gd name="connsiteX10" fmla="*/ 224445 w 7266875"/>
                <a:gd name="connsiteY10" fmla="*/ 2657030 h 6854400"/>
                <a:gd name="connsiteX11" fmla="*/ 180561 w 7266875"/>
                <a:gd name="connsiteY11" fmla="*/ 2221714 h 6854400"/>
                <a:gd name="connsiteX12" fmla="*/ 2340561 w 7266875"/>
                <a:gd name="connsiteY12" fmla="*/ 61714 h 6854400"/>
                <a:gd name="connsiteX13" fmla="*/ 2828370 w 7266875"/>
                <a:gd name="connsiteY13" fmla="*/ 117025 h 6854400"/>
                <a:gd name="connsiteX14" fmla="*/ 2891183 w 7266875"/>
                <a:gd name="connsiteY14" fmla="*/ 134017 h 6854400"/>
                <a:gd name="connsiteX15" fmla="*/ 2983165 w 7266875"/>
                <a:gd name="connsiteY15" fmla="*/ 107897 h 6854400"/>
                <a:gd name="connsiteX16" fmla="*/ 3839675 w 7266875"/>
                <a:gd name="connsiteY16" fmla="*/ 0 h 68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66875" h="6854400">
                  <a:moveTo>
                    <a:pt x="3839675" y="0"/>
                  </a:moveTo>
                  <a:cubicBezTo>
                    <a:pt x="5732465" y="0"/>
                    <a:pt x="7266875" y="1534410"/>
                    <a:pt x="7266875" y="3427200"/>
                  </a:cubicBezTo>
                  <a:cubicBezTo>
                    <a:pt x="7266875" y="5319990"/>
                    <a:pt x="5732465" y="6854400"/>
                    <a:pt x="3839675" y="6854400"/>
                  </a:cubicBezTo>
                  <a:cubicBezTo>
                    <a:pt x="3721376" y="6854400"/>
                    <a:pt x="3604476" y="6848406"/>
                    <a:pt x="3489264" y="6836706"/>
                  </a:cubicBezTo>
                  <a:lnTo>
                    <a:pt x="3327588" y="6816161"/>
                  </a:lnTo>
                  <a:lnTo>
                    <a:pt x="3174464" y="6839531"/>
                  </a:lnTo>
                  <a:cubicBezTo>
                    <a:pt x="3077646" y="6849363"/>
                    <a:pt x="2979412" y="6854400"/>
                    <a:pt x="2880000" y="6854400"/>
                  </a:cubicBezTo>
                  <a:cubicBezTo>
                    <a:pt x="1289420" y="6854400"/>
                    <a:pt x="0" y="5564980"/>
                    <a:pt x="0" y="3974400"/>
                  </a:cubicBezTo>
                  <a:cubicBezTo>
                    <a:pt x="0" y="3576755"/>
                    <a:pt x="80589" y="3197933"/>
                    <a:pt x="226325" y="2853374"/>
                  </a:cubicBezTo>
                  <a:lnTo>
                    <a:pt x="258015" y="2787590"/>
                  </a:lnTo>
                  <a:lnTo>
                    <a:pt x="224445" y="2657030"/>
                  </a:lnTo>
                  <a:cubicBezTo>
                    <a:pt x="195672" y="2516419"/>
                    <a:pt x="180561" y="2370831"/>
                    <a:pt x="180561" y="2221714"/>
                  </a:cubicBezTo>
                  <a:cubicBezTo>
                    <a:pt x="180561" y="1028779"/>
                    <a:pt x="1147626" y="61714"/>
                    <a:pt x="2340561" y="61714"/>
                  </a:cubicBezTo>
                  <a:cubicBezTo>
                    <a:pt x="2508318" y="61714"/>
                    <a:pt x="2671608" y="80838"/>
                    <a:pt x="2828370" y="117025"/>
                  </a:cubicBezTo>
                  <a:lnTo>
                    <a:pt x="2891183" y="134017"/>
                  </a:lnTo>
                  <a:lnTo>
                    <a:pt x="2983165" y="107897"/>
                  </a:lnTo>
                  <a:cubicBezTo>
                    <a:pt x="3256928" y="37461"/>
                    <a:pt x="3543927" y="0"/>
                    <a:pt x="3839675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3CF8FD-0917-4279-B6E7-120EE392F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94400"/>
              <a:ext cx="5760000" cy="5760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A3FA15-CF3D-4F2B-BB5C-18E5DB305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0561" y="61714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76AED5-83E6-4A3D-B609-7CCABAD4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2475" y="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E345C7D1-D29B-4A84-B012-BD9F5E3E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833015"/>
            <a:ext cx="5958000" cy="5202026"/>
          </a:xfrm>
        </p:spPr>
        <p:txBody>
          <a:bodyPr anchor="ctr">
            <a:normAutofit/>
          </a:bodyPr>
          <a:lstStyle/>
          <a:p>
            <a:pPr algn="ctr"/>
            <a:r>
              <a:rPr lang="fi-FI" sz="8800"/>
              <a:t>Ohjaajana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CD3A6F-65EE-407F-8ECC-76BA1BCE2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2" y="540347"/>
            <a:ext cx="4537075" cy="5760000"/>
          </a:xfrm>
        </p:spPr>
        <p:txBody>
          <a:bodyPr anchor="ctr">
            <a:normAutofit/>
          </a:bodyPr>
          <a:lstStyle/>
          <a:p>
            <a:r>
              <a:rPr lang="fi-FI" dirty="0"/>
              <a:t>Ammattitaito – tietää mitä tekee ja miksi</a:t>
            </a:r>
          </a:p>
          <a:p>
            <a:r>
              <a:rPr lang="fi-FI" dirty="0"/>
              <a:t>Luotettava </a:t>
            </a:r>
          </a:p>
          <a:p>
            <a:r>
              <a:rPr lang="fi-FI" dirty="0"/>
              <a:t>Arvostava</a:t>
            </a:r>
          </a:p>
          <a:p>
            <a:r>
              <a:rPr lang="fi-FI" dirty="0"/>
              <a:t>Auktoriteetti – rajojen asettaminen</a:t>
            </a:r>
          </a:p>
          <a:p>
            <a:r>
              <a:rPr lang="fi-FI" dirty="0"/>
              <a:t>Tietoisia tekoja turvallisuuden tunteen synnyttämiseksi ja ylläpitämiseksi</a:t>
            </a:r>
          </a:p>
          <a:p>
            <a:r>
              <a:rPr lang="fi-FI" dirty="0"/>
              <a:t>Herkkyys aistia ryhmäläisten tunnetiloja – tehdä havaintoja ja muuttaa toimintaa tarvittaessa</a:t>
            </a:r>
          </a:p>
        </p:txBody>
      </p:sp>
    </p:spTree>
    <p:extLst>
      <p:ext uri="{BB962C8B-B14F-4D97-AF65-F5344CB8AC3E}">
        <p14:creationId xmlns:p14="http://schemas.microsoft.com/office/powerpoint/2010/main" val="1922913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i 3">
            <a:extLst>
              <a:ext uri="{FF2B5EF4-FFF2-40B4-BE49-F238E27FC236}">
                <a16:creationId xmlns:a16="http://schemas.microsoft.com/office/drawing/2014/main" id="{A2D52BAC-F3A5-4E07-8589-5A43E5FC678D}"/>
              </a:ext>
            </a:extLst>
          </p:cNvPr>
          <p:cNvSpPr/>
          <p:nvPr/>
        </p:nvSpPr>
        <p:spPr>
          <a:xfrm>
            <a:off x="864235" y="431165"/>
            <a:ext cx="3860800" cy="2895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D57F8274-BDE7-4470-934C-5A4268C06E7D}"/>
              </a:ext>
            </a:extLst>
          </p:cNvPr>
          <p:cNvSpPr/>
          <p:nvPr/>
        </p:nvSpPr>
        <p:spPr>
          <a:xfrm>
            <a:off x="6376035" y="1981200"/>
            <a:ext cx="3860800" cy="2895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14E3A0B-DB1B-451F-B3B3-306E3CE0D217}"/>
              </a:ext>
            </a:extLst>
          </p:cNvPr>
          <p:cNvSpPr txBox="1"/>
          <p:nvPr/>
        </p:nvSpPr>
        <p:spPr>
          <a:xfrm>
            <a:off x="1470660" y="910242"/>
            <a:ext cx="264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/>
              <a:t>Miten osoitat ja rakennat luottamusta ryhmässä?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86C6D58-AEBF-4AB9-B45E-9251318D1026}"/>
              </a:ext>
            </a:extLst>
          </p:cNvPr>
          <p:cNvSpPr txBox="1"/>
          <p:nvPr/>
        </p:nvSpPr>
        <p:spPr>
          <a:xfrm>
            <a:off x="6934835" y="2726124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/>
              <a:t>Miten osoitat arvostusta ohjattavillesi?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B02CD4C8-C11F-4803-B7AD-94A79168D633}"/>
              </a:ext>
            </a:extLst>
          </p:cNvPr>
          <p:cNvSpPr/>
          <p:nvPr/>
        </p:nvSpPr>
        <p:spPr>
          <a:xfrm>
            <a:off x="2794635" y="3807460"/>
            <a:ext cx="3860800" cy="2895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4DB3D6F-12D3-46AE-8880-DFAB559FACAC}"/>
              </a:ext>
            </a:extLst>
          </p:cNvPr>
          <p:cNvSpPr txBox="1"/>
          <p:nvPr/>
        </p:nvSpPr>
        <p:spPr>
          <a:xfrm>
            <a:off x="3566160" y="4368800"/>
            <a:ext cx="2428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Miten rakennat moninaisuutta ja suvaitsevuutta ryhmässä?</a:t>
            </a:r>
          </a:p>
        </p:txBody>
      </p:sp>
    </p:spTree>
    <p:extLst>
      <p:ext uri="{BB962C8B-B14F-4D97-AF65-F5344CB8AC3E}">
        <p14:creationId xmlns:p14="http://schemas.microsoft.com/office/powerpoint/2010/main" val="195851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8A79B3-663C-4C67-99B5-C52C156D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Ryhmäyttäminen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DEADAD-3A69-4FA0-A726-988CB1253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83361"/>
            <a:ext cx="11101136" cy="4825364"/>
          </a:xfrm>
        </p:spPr>
        <p:txBody>
          <a:bodyPr>
            <a:normAutofit/>
          </a:bodyPr>
          <a:lstStyle/>
          <a:p>
            <a:r>
              <a:rPr lang="fi-FI" dirty="0"/>
              <a:t>Ei ole vain yhden päivän leikit, vaan se jatkuu huomattavasti pidempään</a:t>
            </a:r>
          </a:p>
          <a:p>
            <a:r>
              <a:rPr lang="fi-FI" dirty="0"/>
              <a:t>Ryhmä rakentuu erilaisista yksilöistä, jotka on saatava toimimaan yhdessä</a:t>
            </a:r>
          </a:p>
          <a:p>
            <a:r>
              <a:rPr lang="fi-FI" dirty="0"/>
              <a:t>Uudessa ryhmässä on usein alkuun isoja tunteita;  Odotusta, Jännitystä, Kuplintaa, Pelkoa…</a:t>
            </a:r>
          </a:p>
          <a:p>
            <a:r>
              <a:rPr lang="fi-FI" dirty="0"/>
              <a:t>Aloittava ryhmä on vastaanottavainen niin informaatiolle kuin tunteita ja tekoja ohjaavalle toiminnalle</a:t>
            </a:r>
          </a:p>
          <a:p>
            <a:r>
              <a:rPr lang="fi-FI" dirty="0"/>
              <a:t>Ohjaaja voi tietoisilla valinnoilla vaikuttaa </a:t>
            </a:r>
          </a:p>
          <a:p>
            <a:pPr lvl="1"/>
            <a:r>
              <a:rPr lang="fi-FI" dirty="0"/>
              <a:t>Ryhmän vuorovaikutukseen</a:t>
            </a:r>
          </a:p>
          <a:p>
            <a:pPr lvl="1"/>
            <a:r>
              <a:rPr lang="fi-FI" dirty="0"/>
              <a:t>Tunteisiin</a:t>
            </a:r>
          </a:p>
          <a:p>
            <a:pPr lvl="1"/>
            <a:r>
              <a:rPr lang="fi-FI" dirty="0"/>
              <a:t>Kiinnostuksen ja motivaation herättämiseen eli pinnan alla tapahtuviin ryhmädynamiikan liikkeisiin</a:t>
            </a:r>
          </a:p>
        </p:txBody>
      </p:sp>
    </p:spTree>
    <p:extLst>
      <p:ext uri="{BB962C8B-B14F-4D97-AF65-F5344CB8AC3E}">
        <p14:creationId xmlns:p14="http://schemas.microsoft.com/office/powerpoint/2010/main" val="115110955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DarkSeedLeftStep">
      <a:dk1>
        <a:srgbClr val="000000"/>
      </a:dk1>
      <a:lt1>
        <a:srgbClr val="FFFFFF"/>
      </a:lt1>
      <a:dk2>
        <a:srgbClr val="1B1D2F"/>
      </a:dk2>
      <a:lt2>
        <a:srgbClr val="F0F3F1"/>
      </a:lt2>
      <a:accent1>
        <a:srgbClr val="E729B5"/>
      </a:accent1>
      <a:accent2>
        <a:srgbClr val="B717D5"/>
      </a:accent2>
      <a:accent3>
        <a:srgbClr val="7A29E7"/>
      </a:accent3>
      <a:accent4>
        <a:srgbClr val="3230D9"/>
      </a:accent4>
      <a:accent5>
        <a:srgbClr val="2976E7"/>
      </a:accent5>
      <a:accent6>
        <a:srgbClr val="17B3D5"/>
      </a:accent6>
      <a:hlink>
        <a:srgbClr val="3F5EBF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1136</Words>
  <Application>Microsoft Office PowerPoint</Application>
  <PresentationFormat>Laajakuva</PresentationFormat>
  <Paragraphs>180</Paragraphs>
  <Slides>28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3" baseType="lpstr">
      <vt:lpstr>arial</vt:lpstr>
      <vt:lpstr>arial</vt:lpstr>
      <vt:lpstr>Avenir Next LT Pro</vt:lpstr>
      <vt:lpstr>Bell MT</vt:lpstr>
      <vt:lpstr>GlowVTI</vt:lpstr>
      <vt:lpstr>RYHMÄYTTÄMINEN, RYHMÄDYNAMIIKKA, ROOLIT</vt:lpstr>
      <vt:lpstr> MILLAISIA KOKEMUKSIA RYHMÄYTTÄMISESTÄ?  </vt:lpstr>
      <vt:lpstr>Ryhmästä…</vt:lpstr>
      <vt:lpstr>Turvallisuus ryhmässä on tunne</vt:lpstr>
      <vt:lpstr>Ryhmään osallistuvien…</vt:lpstr>
      <vt:lpstr>Ohjaajan merkitys</vt:lpstr>
      <vt:lpstr>Ohjaajana</vt:lpstr>
      <vt:lpstr>PowerPoint-esitys</vt:lpstr>
      <vt:lpstr>Ryhmäyttäminen</vt:lpstr>
      <vt:lpstr>Ryhmäyttäminen</vt:lpstr>
      <vt:lpstr>Kiusaaminen tuhoaa turvallisuutta ja voi ilmetä…</vt:lpstr>
      <vt:lpstr>PowerPoint-esitys</vt:lpstr>
      <vt:lpstr>Väittämä harjoitus:</vt:lpstr>
      <vt:lpstr>PowerPoint-esitys</vt:lpstr>
      <vt:lpstr>Yhteisöllisyys</vt:lpstr>
      <vt:lpstr>Yhteisöllisyys</vt:lpstr>
      <vt:lpstr>Ryhmädynamiikka</vt:lpstr>
      <vt:lpstr>Ryhmä on aina enemmän kuin jäsentensä summa!</vt:lpstr>
      <vt:lpstr>PowerPoint-esitys</vt:lpstr>
      <vt:lpstr>ROOLIT</vt:lpstr>
      <vt:lpstr>ROOLIT RYHMÄSSÄ</vt:lpstr>
      <vt:lpstr>Roolit voidaan jakaa</vt:lpstr>
      <vt:lpstr>Rooliristiriidat</vt:lpstr>
      <vt:lpstr>Normit ja ryhmäpaine</vt:lpstr>
      <vt:lpstr>PowerPoint-esitys</vt:lpstr>
      <vt:lpstr>MILLAINEN MINÄ OLEN JA MILLAISENA MUUT NÄKEVÄT MINUT??</vt:lpstr>
      <vt:lpstr>Joharin ikkuna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RYHMÄYTTÄMINEN, RYHMÄDYNAMIIKKA, ROOLIT</dc:title>
  <dc:creator>Sirke Väkevä</dc:creator>
  <cp:lastModifiedBy>Sirke Väkevä</cp:lastModifiedBy>
  <cp:revision>2</cp:revision>
  <dcterms:created xsi:type="dcterms:W3CDTF">2022-03-07T14:42:30Z</dcterms:created>
  <dcterms:modified xsi:type="dcterms:W3CDTF">2022-03-10T13:32:28Z</dcterms:modified>
</cp:coreProperties>
</file>