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2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 indent="-228600"/>
            <a:r>
              <a:rPr lang="en-US" altLang="zh-CN"/>
              <a:t>Second level</a:t>
            </a:r>
            <a:endParaRPr lang="en-US" altLang="zh-CN"/>
          </a:p>
          <a:p>
            <a:pPr lvl="2" indent="-228600"/>
            <a:r>
              <a:rPr lang="en-US" altLang="zh-CN"/>
              <a:t>Third level</a:t>
            </a:r>
            <a:endParaRPr lang="en-US" altLang="zh-CN"/>
          </a:p>
          <a:p>
            <a:pPr lvl="3" indent="-228600"/>
            <a:r>
              <a:rPr lang="en-US" altLang="zh-CN"/>
              <a:t>Fourth level</a:t>
            </a:r>
            <a:endParaRPr lang="en-US" altLang="zh-CN"/>
          </a:p>
          <a:p>
            <a:pPr lvl="4" indent="-22860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63A1C593-65D0-4073-BCC9-577B9352EA97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9B618960-8005-486C-9A75-10CB2AAC16F9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9" name="Title 1"/>
          <p:cNvSpPr>
            <a:spLocks noGrp="1"/>
          </p:cNvSpPr>
          <p:nvPr>
            <p:ph type="ctrTitle"/>
          </p:nvPr>
        </p:nvSpPr>
        <p:spPr>
          <a:ln/>
        </p:spPr>
        <p:txBody>
          <a:bodyPr vert="horz" lIns="91440" tIns="45720" rIns="91440" bIns="45720" anchor="b"/>
          <a:p>
            <a:pPr defTabSz="914400">
              <a:buClrTx/>
              <a:buSzTx/>
              <a:buFontTx/>
            </a:pPr>
            <a:r>
              <a:rPr lang="fi-FI" altLang="en-US" kern="1200" dirty="0">
                <a:latin typeface="+mj-lt"/>
                <a:ea typeface="+mj-ea"/>
                <a:cs typeface="+mj-cs"/>
              </a:rPr>
              <a:t>HI06 Islam osa 2</a:t>
            </a:r>
            <a:endParaRPr lang="fi-FI" alt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2050" name="Subtitle 2"/>
          <p:cNvSpPr>
            <a:spLocks noGrp="1"/>
          </p:cNvSpPr>
          <p:nvPr>
            <p:ph type="subTitle" idx="1"/>
          </p:nvPr>
        </p:nvSpPr>
        <p:spPr>
          <a:ln/>
        </p:spPr>
        <p:txBody>
          <a:bodyPr vert="horz" lIns="91440" tIns="45720" rIns="91440" bIns="45720" anchor="t"/>
          <a:p>
            <a:pPr defTabSz="914400">
              <a:buClrTx/>
              <a:buSzTx/>
            </a:pPr>
            <a:endParaRPr lang="en-US" altLang="zh-CN" kern="120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lIns="91440" tIns="45720" rIns="91440" bIns="45720" anchor="ctr"/>
          <a:p>
            <a:pPr algn="ctr"/>
            <a:r>
              <a:rPr lang="fi-FI" altLang="en-US"/>
              <a:t>Islamilaisen maailman heikentyminen</a:t>
            </a:r>
            <a:endParaRPr lang="fi-FI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i-FI" altLang="en-US" sz="24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Löytöretket ja merireitti Intiaan ja Aasiaan heikentävät muslimien kaupankäyntiä</a:t>
            </a:r>
            <a:endParaRPr kumimoji="0" lang="fi-FI" altLang="en-US" sz="24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i-FI" altLang="en-US" sz="24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Espanjan valloitus 1400-luvun lopulla ja mongolien valloitukset</a:t>
            </a:r>
            <a:endParaRPr kumimoji="0" lang="fi-FI" altLang="en-US" sz="24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i-FI" altLang="en-US" sz="24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Länsimaiden teollistuminen aiheutti islamilaisten käsityöläisten häviön kilpailussa eurooppalaisille</a:t>
            </a:r>
            <a:endParaRPr kumimoji="0" lang="fi-FI" altLang="en-US" sz="24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i-FI" altLang="en-US" sz="24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Imperialismin aikakaudelle tultaessa Eurooppa oli mennyt kehityksessä ohi islamilaisesta maailmasta</a:t>
            </a:r>
            <a:endParaRPr kumimoji="0" lang="fi-FI" altLang="en-US" sz="24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i-FI" altLang="en-US" sz="171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Suurin osa islamilaisesta maailmasta joutui eurooppalaisten kolonialismin kohteeksi</a:t>
            </a:r>
            <a:endParaRPr kumimoji="0" lang="fi-FI" altLang="en-US" sz="171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i-FI" altLang="en-US" sz="171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yhteiskunnan älymystö pyrittiin kouluttamaan länsimaille uskollisiksi</a:t>
            </a:r>
            <a:endParaRPr kumimoji="0" lang="fi-FI" altLang="en-US" sz="171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i-FI" altLang="en-US" sz="24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Osmanien imperiumin kansat alkoivat itsenäistyä</a:t>
            </a:r>
            <a:endParaRPr kumimoji="0" lang="fi-FI" altLang="en-US" sz="24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7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lIns="91440" tIns="45720" rIns="91440" bIns="45720" anchor="ctr"/>
          <a:p>
            <a:pPr algn="ctr"/>
            <a:r>
              <a:rPr lang="fi-FI" altLang="en-US"/>
              <a:t>Islamilainen fundamentalismi</a:t>
            </a:r>
            <a:endParaRPr lang="fi-FI" altLang="en-US"/>
          </a:p>
        </p:txBody>
      </p:sp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lIns="91440" tIns="45720" rIns="91440" bIns="45720" anchor="t"/>
          <a:p>
            <a:r>
              <a:rPr lang="fi-FI" altLang="en-US"/>
              <a:t>Syntyi länsimaisuutta ihailevan islamilaisen modernismin vastapainoksi 1900-luvun alussa</a:t>
            </a:r>
            <a:endParaRPr lang="fi-FI" altLang="en-US"/>
          </a:p>
          <a:p>
            <a:pPr lvl="2"/>
            <a:r>
              <a:rPr lang="fi-FI" altLang="en-US"/>
              <a:t>Edelleen: modernismi vs fundamentalismi, sunnalaisuus vs shiialaisuus</a:t>
            </a:r>
            <a:endParaRPr lang="fi-FI" altLang="en-US"/>
          </a:p>
          <a:p>
            <a:r>
              <a:rPr lang="fi-FI" altLang="en-US"/>
              <a:t>Yhteiskunnan tulee rakentua mahdollisimman puhtaasti Koraanin opetusten varaan</a:t>
            </a:r>
            <a:endParaRPr lang="fi-FI" altLang="en-US"/>
          </a:p>
          <a:p>
            <a:pPr lvl="2"/>
            <a:r>
              <a:rPr lang="fi-FI" altLang="en-US"/>
              <a:t>fundamentalistien vallankumous Iranissa 1979</a:t>
            </a:r>
            <a:endParaRPr lang="fi-FI" altLang="en-US"/>
          </a:p>
          <a:p>
            <a:r>
              <a:rPr lang="fi-FI" altLang="en-US"/>
              <a:t>Negatiivinen kuva länsimaista</a:t>
            </a:r>
            <a:endParaRPr lang="fi-FI" altLang="en-US"/>
          </a:p>
          <a:p>
            <a:r>
              <a:rPr lang="fi-FI" altLang="en-US"/>
              <a:t>Väkivaltainen islamin tulkinta</a:t>
            </a:r>
            <a:endParaRPr lang="fi-FI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lIns="91440" tIns="45720" rIns="91440" bIns="45720" anchor="ctr"/>
          <a:p>
            <a:r>
              <a:rPr lang="fi-FI" altLang="en-US"/>
              <a:t>Islamilaisen kulttuurin peruspiirteitä</a:t>
            </a:r>
            <a:endParaRPr lang="fi-FI" altLang="en-US"/>
          </a:p>
        </p:txBody>
      </p:sp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lIns="91440" tIns="45720" rIns="91440" bIns="45720" anchor="t"/>
          <a:p>
            <a:r>
              <a:rPr lang="fi-FI" altLang="en-US"/>
              <a:t>Yksijumalaisuus, </a:t>
            </a:r>
            <a:r>
              <a:rPr lang="fi-FI" altLang="en-US" b="1"/>
              <a:t>lineaarinen aikakäsite</a:t>
            </a:r>
            <a:endParaRPr lang="fi-FI" altLang="en-US" b="1"/>
          </a:p>
          <a:p>
            <a:r>
              <a:rPr lang="fi-FI" altLang="en-US"/>
              <a:t>Islamin viisi peruspilaria: mitä ne ovat?</a:t>
            </a:r>
            <a:endParaRPr lang="fi-FI" altLang="en-US"/>
          </a:p>
          <a:p>
            <a:r>
              <a:rPr lang="fi-FI" altLang="en-US"/>
              <a:t>Sharia on Jumalan pyhä laki, usein käytössä perhelainsäädännössä</a:t>
            </a:r>
            <a:endParaRPr lang="fi-FI" altLang="en-US"/>
          </a:p>
          <a:p>
            <a:r>
              <a:rPr lang="fi-FI" altLang="en-US"/>
              <a:t>Yhteisöllisyys ja perhekeskeisyys</a:t>
            </a:r>
            <a:endParaRPr lang="fi-FI" altLang="en-US"/>
          </a:p>
          <a:p>
            <a:pPr lvl="2"/>
            <a:r>
              <a:rPr lang="fi-FI" altLang="en-US"/>
              <a:t>naisen paikka useimmiten kotona lapsia kasvattamassa</a:t>
            </a:r>
            <a:endParaRPr lang="fi-FI" altLang="en-US"/>
          </a:p>
          <a:p>
            <a:pPr lvl="2"/>
            <a:r>
              <a:rPr lang="fi-FI" altLang="en-US"/>
              <a:t>musliminaiset toisaalta etenevässä määrin työelämässä</a:t>
            </a:r>
            <a:endParaRPr lang="fi-FI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lIns="91440" tIns="45720" rIns="91440" bIns="45720" anchor="ctr"/>
          <a:p>
            <a:pPr algn="ctr"/>
            <a:r>
              <a:rPr lang="fi-FI" altLang="en-US"/>
              <a:t>Ovatko väitteet totta vai tarua?</a:t>
            </a:r>
            <a:endParaRPr lang="fi-FI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Islamia ja kristinuskoa yhdistää usko taivaasta ja helvetistä.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Muslimien syklinen aikakäsitys alkaa länsimaiden vuodesta 622.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Muslimien henkilökohtainen suhde jumalaan tekee islamista hyvin yksilökeskeisen uskonnon.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Islamilainen laki sharia yhdistää muuten hajanaista islamilaista maailmaa. 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Arabit eivät levittäneet islamia väkisin, koska tärkeintä oli saada verot valloitetuilta alueilta.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Ristiretket jättivät islamilaiseen maailmaan syvän vihan länsimaita kohtaan.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i-FI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</a:t>
            </a: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Arabit olivat eurooppalaisille linkki antiikin ja renessanssin välillä.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fi-FI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 </a:t>
            </a: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Arabit olivat eurooppalaisille linkki Euroopan ja Aasian välillä.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9. Islamilaisen maailman valtakausi alkoi hiipua uuden ajan alussa.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10.1800-luvulla syntynyt eurooppalainen modernismi ihannoi arabikulttuuria.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11. Imperialismi levitti arabimaihin nationalismia.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12.Kunniamurha on muslimeille yleinen tapa, koska siitä säädetään Koraanissa.</a:t>
            </a: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kumimoji="0" lang="en-US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lIns="91440" tIns="45720" rIns="91440" bIns="45720" anchor="ctr"/>
          <a:p>
            <a:pPr algn="ctr"/>
            <a:r>
              <a:rPr lang="fi-FI" altLang="en-US"/>
              <a:t>Käytösopas suomalaiselle</a:t>
            </a:r>
            <a:endParaRPr lang="fi-FI" altLang="en-US"/>
          </a:p>
        </p:txBody>
      </p:sp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lIns="91440" tIns="45720" rIns="91440" bIns="45720" anchor="t"/>
          <a:p>
            <a:r>
              <a:rPr lang="fi-FI" altLang="en-US"/>
              <a:t>Käytä nettilähteitä (kriittisesti) ja kirjoita lyhyt käytösopas islamilaisiin maihin matkaavalle suomalaiselle</a:t>
            </a:r>
            <a:endParaRPr lang="fi-FI" altLang="en-US"/>
          </a:p>
          <a:p>
            <a:endParaRPr lang="fi-FI" altLang="en-US"/>
          </a:p>
          <a:p>
            <a:r>
              <a:rPr lang="fi-FI" altLang="en-US"/>
              <a:t>Palauta oppaasi pedanettiin palautuskansioon</a:t>
            </a:r>
            <a:endParaRPr lang="fi-FI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2380</Words>
  <Application>WPS Presentation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Liberation Mono</vt:lpstr>
      <vt:lpstr/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HI06 Islam osa 2</dc:title>
  <dc:creator/>
  <cp:lastModifiedBy>Ahmala</cp:lastModifiedBy>
  <cp:revision>2</cp:revision>
  <dcterms:created xsi:type="dcterms:W3CDTF">2020-11-05T12:24:13Z</dcterms:created>
  <dcterms:modified xsi:type="dcterms:W3CDTF">2020-11-10T12:00:38Z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1033-11.2.0.9669</vt:lpwstr>
  </property>
</Properties>
</file>