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80" r:id="rId6"/>
    <p:sldId id="281" r:id="rId7"/>
    <p:sldId id="282" r:id="rId8"/>
    <p:sldId id="283" r:id="rId9"/>
    <p:sldId id="284" r:id="rId10"/>
    <p:sldId id="277" r:id="rId11"/>
    <p:sldId id="278" r:id="rId12"/>
    <p:sldId id="279" r:id="rId13"/>
    <p:sldId id="285" r:id="rId14"/>
    <p:sldId id="272" r:id="rId15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80" autoAdjust="0"/>
  </p:normalViewPr>
  <p:slideViewPr>
    <p:cSldViewPr>
      <p:cViewPr varScale="1">
        <p:scale>
          <a:sx n="96" d="100"/>
          <a:sy n="96" d="100"/>
        </p:scale>
        <p:origin x="86" y="12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50400C6-5371-4845-9B89-73D23B6EED17}" type="datetime1">
              <a:rPr lang="fi-FI" smtClean="0"/>
              <a:t>6.1.2022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B12E7AB-330C-4A37-ADA4-7C8A0DF8EFA1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5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85CE8CA-F102-42C8-B545-83907DB4D98D}" type="datetime1">
              <a:rPr lang="fi-FI" noProof="0" smtClean="0"/>
              <a:pPr/>
              <a:t>6.1.2022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78436F1-68FE-4062-B9BD-CC40223845C4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9A30B1-3632-4376-8C84-76747C93A914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395048A-A2D9-4889-9C14-46A2CC509392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31BD376-C570-4190-94CC-14BB8EFAE9CF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A3585C4-4994-4453-A591-D1E7522DD3C9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8662DB4-BBD6-458C-9C65-9797B7ED0E97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6620DB9-1830-494A-A3E1-80913C4F5AA8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2039D7D-A6F4-49B7-85B0-78477BBD61E0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2278934-DEBB-4725-9847-7FC15F17D470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62D7EB1-C13B-4ABC-BB89-4E0F51582F42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Ohjauksen toteuttaminen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/>
              <a:t>Yrho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6B025-0F38-47E9-B720-66C9AC0D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Ryhmätoiminnan lopetus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41ADE-0AFD-42CD-ABF8-96E28187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Toiminnan lopetuksen tulee olla selkeä</a:t>
            </a:r>
          </a:p>
          <a:p>
            <a:r>
              <a:rPr lang="fi-FI" dirty="0"/>
              <a:t>Ryhmän toiminta/harjoitteet/tehtävät voi olla hyvä purkaa ryhmätuokion lopuksi </a:t>
            </a:r>
            <a:r>
              <a:rPr lang="fi-FI" dirty="0">
                <a:sym typeface="Wingdings" panose="05000000000000000000" pitchFamily="2" charset="2"/>
              </a:rPr>
              <a:t>keskustellaan tehtävien herättämistä ajatuksista</a:t>
            </a:r>
          </a:p>
          <a:p>
            <a:r>
              <a:rPr lang="fi-FI" dirty="0">
                <a:sym typeface="Wingdings" panose="05000000000000000000" pitchFamily="2" charset="2"/>
              </a:rPr>
              <a:t>Lopuksi on hyvä kiittää osallistujia ja kertoa mahdollisesti, koska tavataan seuraavan kerran</a:t>
            </a:r>
          </a:p>
          <a:p>
            <a:r>
              <a:rPr lang="fi-FI" dirty="0">
                <a:sym typeface="Wingdings" panose="05000000000000000000" pitchFamily="2" charset="2"/>
              </a:rPr>
              <a:t>Toistuvissa ryhmissä joka kerta toistuva samanlainen lopetus (esim. loppulaulu) tuo selkeyttä ja rakennetta ohjaukseen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6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Suunniteltujen tuokioiden pitäminen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" dirty="0"/>
              <a:t>Pidetään edellisillä tunneilla suunnitellut tuokiot muulle ryhmälle</a:t>
            </a:r>
          </a:p>
          <a:p>
            <a:pPr rtl="0"/>
            <a:r>
              <a:rPr lang="fi" dirty="0"/>
              <a:t>Arvioidaan ohjaustuokion suunnittelua ja toteutusta niin ohjaajan kuin ohjattavienkin näkökulmista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7C2435-DAB2-4FA3-BB17-8A7B7039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rooli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0A2193-4084-467E-A6CA-676D843E4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Jokaisella ohjaajalla on oma persoonallinen tapa ohjata ryhmää</a:t>
            </a:r>
          </a:p>
          <a:p>
            <a:r>
              <a:rPr lang="fi-FI" dirty="0"/>
              <a:t>Tiettyä kaavaa ohjaamiseen ei voida antaa</a:t>
            </a:r>
          </a:p>
          <a:p>
            <a:r>
              <a:rPr lang="fi-FI" dirty="0"/>
              <a:t>Ohjaajan rooli muodostuu sekä ohjaajan persoonasta että ammatillisesta kasvusta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2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2AB54C-4E54-459F-8A19-81DB8C7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C8204F-3E73-4F66-9C4C-6D5239DD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Ohjaajan kannattaa aluksi esittäytyä ja/tai kertoa taustastaan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  Hälventää epäluuloja ja pelkoja, ja lisää luottoa ohjaajan      	taitoihin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Myös ohjattavien on hyvä esittäytyä ohjauksen alussa</a:t>
            </a:r>
          </a:p>
          <a:p>
            <a:pPr marL="0" indent="0">
              <a:buNone/>
            </a:pPr>
            <a:r>
              <a:rPr lang="fi-FI" dirty="0"/>
              <a:t>  </a:t>
            </a:r>
            <a:r>
              <a:rPr lang="fi-FI" dirty="0">
                <a:sym typeface="Wingdings" panose="05000000000000000000" pitchFamily="2" charset="2"/>
              </a:rPr>
              <a:t>  Ohjattaville tulee tunne nähdyksi ja kuulluksi tulemisesta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  Kaikki saa käsityksen ryhmäläisistä ja tutustuminen   	helpottuu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Ryhmän tavoitteet ja aikataulut on hyvä käydä alussa läpi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4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C85C5E-FC85-4CD5-BF67-907055B6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ohjaaminen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3CEF9A-9ADD-458D-B226-740473A0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ryhmän jäsenet ovat vieraita keskenään, alkuun on hyvä tehdä </a:t>
            </a:r>
            <a:r>
              <a:rPr lang="fi-FI" dirty="0" err="1"/>
              <a:t>ryhmäytys</a:t>
            </a:r>
            <a:r>
              <a:rPr lang="fi-FI" dirty="0"/>
              <a:t>-/ tutustumisharjoitteita</a:t>
            </a:r>
          </a:p>
          <a:p>
            <a:r>
              <a:rPr lang="fi-FI" dirty="0"/>
              <a:t>Ohjaajan tehtävänä on kannustaa ja rohkaista ryhmäläisiä toimimaan keskenään</a:t>
            </a:r>
          </a:p>
          <a:p>
            <a:r>
              <a:rPr lang="fi-FI" dirty="0"/>
              <a:t>Ohjaajan on hyvä antaa ohjattavien esittää ideoitaan, mutta ohjaajan on pidettävä langat käsissään</a:t>
            </a:r>
          </a:p>
          <a:p>
            <a:r>
              <a:rPr lang="fi-FI" dirty="0"/>
              <a:t>Ohjaaja antaa ohjattaville tasapuolisesti kannustusta ja/tai palautetta </a:t>
            </a:r>
            <a:r>
              <a:rPr lang="fi-FI" dirty="0">
                <a:sym typeface="Wingdings" panose="05000000000000000000" pitchFamily="2" charset="2"/>
              </a:rPr>
              <a:t> mahdollinen kritiikki annetaan kehittävässä muodossa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F1CE80-67C4-4743-BB37-76E8C2E8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ohjaaminen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40DB8D-18F0-4242-B74A-898BB4434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Ohjaajan tehtävä on arvioida ryhmän toimintaa ja ryhmähenkeä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  puuttuu tarvittaessa erimielisyyksiin ja auttaa kiistojen  	ratkaisussa</a:t>
            </a:r>
            <a:endParaRPr lang="fi-FI" dirty="0"/>
          </a:p>
          <a:p>
            <a:r>
              <a:rPr lang="fi-FI" dirty="0"/>
              <a:t>Luo avointa ja positiivista ilmapiiriä</a:t>
            </a:r>
          </a:p>
          <a:p>
            <a:r>
              <a:rPr lang="fi-FI" dirty="0"/>
              <a:t>Ohjaajan on syytä olla oma itsensä, eikä näytellä mitään roolia</a:t>
            </a:r>
          </a:p>
        </p:txBody>
      </p:sp>
    </p:spTree>
    <p:extLst>
      <p:ext uri="{BB962C8B-B14F-4D97-AF65-F5344CB8AC3E}">
        <p14:creationId xmlns:p14="http://schemas.microsoft.com/office/powerpoint/2010/main" val="27032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7CD8C-025E-4893-A830-526ACE8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Vastarinta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A9276-E177-4325-A737-ACEF9657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Toisinaan ryhmissä esiintyy erityyppistä vastarintaa ja hidastusta</a:t>
            </a:r>
          </a:p>
          <a:p>
            <a:r>
              <a:rPr lang="fi-FI" dirty="0"/>
              <a:t>Voi esiintyä tekemisen väheksymisenä, toiminnasta vetäytymisenä, vitsailuna, sairaaksi tekeytymisenä tai kieltäytymisenä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45EAD-58F1-4F73-AD18-EC1E7D35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joku ei halua osallistua…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EDB4B3-21FE-4916-A841-A8226A0B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Keskustelkaan, miten toimisitte, jos joku ryhmän jäsen ei halua osallistua toimintaan </a:t>
            </a:r>
          </a:p>
        </p:txBody>
      </p:sp>
    </p:spTree>
    <p:extLst>
      <p:ext uri="{BB962C8B-B14F-4D97-AF65-F5344CB8AC3E}">
        <p14:creationId xmlns:p14="http://schemas.microsoft.com/office/powerpoint/2010/main" val="12463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5410F1-5EB0-4F3C-B174-A994D08D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joku ei halua osallistua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5A67F-D184-4FFE-9A90-EC800063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Voit motivoida henkilöä mukaan kysymällä esim.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Millä edellytyksillä voisit osallistua toimintaan?</a:t>
            </a:r>
          </a:p>
          <a:p>
            <a:pPr lvl="1"/>
            <a:r>
              <a:rPr lang="fi-FI" dirty="0"/>
              <a:t>Jos olisit osallisena, miten toimisit?</a:t>
            </a:r>
          </a:p>
          <a:p>
            <a:pPr lvl="1"/>
            <a:r>
              <a:rPr lang="fi-FI" dirty="0"/>
              <a:t>Milloin uskot tulevasi mukaan toimintaan, esim. seuraavassa toiminnassa/ seuraavalla keralla?</a:t>
            </a:r>
          </a:p>
          <a:p>
            <a:pPr lvl="1"/>
            <a:r>
              <a:rPr lang="fi-FI" dirty="0"/>
              <a:t>Onko tehtävä liian vaikea?</a:t>
            </a:r>
          </a:p>
          <a:p>
            <a:pPr lvl="1"/>
            <a:r>
              <a:rPr lang="fi-FI" dirty="0"/>
              <a:t>Kuka voisi auttaa sinua?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5583C-F76A-4AAF-ADE4-60DA507A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joku ei halua osallistua toimintaan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C0E9DC-C2EA-477D-814D-F8EF9A4F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joku ei motivoinnista huolimatta lähde mukaan toimintaan, hänelle voi kertoa</a:t>
            </a:r>
          </a:p>
          <a:p>
            <a:endParaRPr lang="fi-FI" dirty="0"/>
          </a:p>
          <a:p>
            <a:pPr lvl="1"/>
            <a:r>
              <a:rPr lang="fi-FI" dirty="0"/>
              <a:t>Että henkilö voi olla sivusta seuraajana, jos se sopii muulle ryhmälle</a:t>
            </a:r>
          </a:p>
          <a:p>
            <a:pPr lvl="1"/>
            <a:r>
              <a:rPr lang="fi-FI" dirty="0"/>
              <a:t>Että vetäytyjä ei voi puuttua itse toimintaan</a:t>
            </a:r>
          </a:p>
          <a:p>
            <a:pPr marL="274320" lvl="1" indent="0">
              <a:buNone/>
            </a:pPr>
            <a:endParaRPr lang="fi-FI" dirty="0"/>
          </a:p>
          <a:p>
            <a:pPr marL="274320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Älä käytä liian paljon aikaa vetäytyjiin, vaan toimi ryhmän edun mukaisesti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Jos koko ryhmä osoittaa voimakasta vastarintaa, on asiasta syytä keskustella mm. miten ryhmä näkee tilanteen ja miten tilanteesta olisi hyvä mennä eteenpäin</a:t>
            </a:r>
          </a:p>
        </p:txBody>
      </p:sp>
    </p:spTree>
    <p:extLst>
      <p:ext uri="{BB962C8B-B14F-4D97-AF65-F5344CB8AC3E}">
        <p14:creationId xmlns:p14="http://schemas.microsoft.com/office/powerpoint/2010/main" val="5560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yyni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6_TF02801109" id="{8A3EA507-3127-42C2-A625-E079415D1869}" vid="{B0B33B85-DD82-4172-8BF0-C71C5836D569}"/>
    </a:ext>
  </a:extLst>
</a:theme>
</file>

<file path=ppt/theme/theme2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www.w3.org/XML/1998/namespace"/>
    <ds:schemaRef ds:uri="4873beb7-5857-4685-be1f-d57550cc96cc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Seesteinen luontoaiheinen esitys (laajakuva)</Template>
  <TotalTime>122</TotalTime>
  <Words>415</Words>
  <Application>Microsoft Office PowerPoint</Application>
  <PresentationFormat>Mukautettu</PresentationFormat>
  <Paragraphs>58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Euphemia</vt:lpstr>
      <vt:lpstr>Tyyni 16x9</vt:lpstr>
      <vt:lpstr>Ohjauksen toteuttaminen</vt:lpstr>
      <vt:lpstr>Ohjaajan rooli </vt:lpstr>
      <vt:lpstr>Aloittaminen</vt:lpstr>
      <vt:lpstr>Ryhmän ohjaaminen</vt:lpstr>
      <vt:lpstr>Ryhmän ohjaaminen</vt:lpstr>
      <vt:lpstr>Vastarinta </vt:lpstr>
      <vt:lpstr>Jos joku ei halua osallistua…</vt:lpstr>
      <vt:lpstr>Jos joku ei halua osallistua</vt:lpstr>
      <vt:lpstr>Jos joku ei halua osallistua toimintaan</vt:lpstr>
      <vt:lpstr>Ryhmätoiminnan lopetus</vt:lpstr>
      <vt:lpstr>Suunniteltujen tuokioiden pitäminen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Ohjauksen toteuttaminen</dc:title>
  <dc:creator>Pekkanen Tiina</dc:creator>
  <cp:lastModifiedBy>Pekkanen Tiina</cp:lastModifiedBy>
  <cp:revision>6</cp:revision>
  <dcterms:created xsi:type="dcterms:W3CDTF">2021-12-16T08:47:54Z</dcterms:created>
  <dcterms:modified xsi:type="dcterms:W3CDTF">2022-01-06T14:07:16Z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