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1" r:id="rId4"/>
  </p:sldMasterIdLst>
  <p:sldIdLst>
    <p:sldId id="256" r:id="rId5"/>
    <p:sldId id="258" r:id="rId6"/>
    <p:sldId id="260" r:id="rId7"/>
    <p:sldId id="264" r:id="rId8"/>
    <p:sldId id="265" r:id="rId9"/>
    <p:sldId id="266" r:id="rId10"/>
    <p:sldId id="268" r:id="rId11"/>
    <p:sldId id="270" r:id="rId12"/>
    <p:sldId id="267" r:id="rId13"/>
    <p:sldId id="257" r:id="rId14"/>
    <p:sldId id="259" r:id="rId15"/>
    <p:sldId id="271" r:id="rId16"/>
    <p:sldId id="272" r:id="rId17"/>
    <p:sldId id="261" r:id="rId18"/>
    <p:sldId id="262" r:id="rId19"/>
    <p:sldId id="273" r:id="rId20"/>
    <p:sldId id="274" r:id="rId21"/>
    <p:sldId id="275" r:id="rId22"/>
    <p:sldId id="276" r:id="rId23"/>
    <p:sldId id="263" r:id="rId24"/>
    <p:sldId id="26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0" d="100"/>
          <a:sy n="80" d="100"/>
        </p:scale>
        <p:origin x="782" y="4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i-FI"/>
              <a:t>Muokkaa ots. perustyyl. napsautt.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66974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48A87A34-81AB-432B-8DAE-1953F412C126}" type="datetimeFigureOut">
              <a:rPr lang="en-US" smtClean="0"/>
              <a:pPr/>
              <a:t>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75325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48A87A34-81AB-432B-8DAE-1953F412C126}" type="datetimeFigureOut">
              <a:rPr lang="en-US" smtClean="0"/>
              <a:pPr/>
              <a:t>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83267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48A87A34-81AB-432B-8DAE-1953F412C126}" type="datetimeFigureOut">
              <a:rPr lang="en-US" smtClean="0"/>
              <a:pPr/>
              <a:t>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202209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48A87A34-81AB-432B-8DAE-1953F412C126}" type="datetimeFigureOut">
              <a:rPr lang="en-US" smtClean="0"/>
              <a:pPr/>
              <a:t>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580997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48A87A34-81AB-432B-8DAE-1953F412C126}" type="datetimeFigureOut">
              <a:rPr lang="en-US" smtClean="0"/>
              <a:pPr/>
              <a:t>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503082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116683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i-FI"/>
              <a:t>Muokkaa ots. perustyyl. napsautt.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25672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21959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48A87A34-81AB-432B-8DAE-1953F412C126}" type="datetimeFigureOut">
              <a:rPr lang="en-US" smtClean="0"/>
              <a:t>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8163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66122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81752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63322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22918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i-FI"/>
              <a:t>Muokkaa ots. perustyyl. napsautt.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48A87A34-81AB-432B-8DAE-1953F412C126}" type="datetimeFigureOut">
              <a:rPr lang="en-US" smtClean="0"/>
              <a:t>1/28/2022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07154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48A87A34-81AB-432B-8DAE-1953F412C126}" type="datetimeFigureOut">
              <a:rPr lang="en-US" smtClean="0"/>
              <a:t>1/28/2022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25117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1/28/2022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84468857"/>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 id="2147483774" r:id="rId13"/>
    <p:sldLayoutId id="2147483775" r:id="rId14"/>
    <p:sldLayoutId id="2147483776" r:id="rId15"/>
    <p:sldLayoutId id="214748377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ihmisoikeudet.net/ihmisoikeudet/" TargetMode="External"/><Relationship Id="rId2" Type="http://schemas.openxmlformats.org/officeDocument/2006/relationships/hyperlink" Target="https://www.ihmisoikeuskeskus.fi/julkaisut2/ihmisoikeussanast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ihmisoikeudet.net/ihmisoikeude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D27C945-4466-4D61-B3A5-758C28A73229}"/>
              </a:ext>
            </a:extLst>
          </p:cNvPr>
          <p:cNvSpPr>
            <a:spLocks noGrp="1"/>
          </p:cNvSpPr>
          <p:nvPr>
            <p:ph type="ctrTitle"/>
          </p:nvPr>
        </p:nvSpPr>
        <p:spPr/>
        <p:txBody>
          <a:bodyPr/>
          <a:lstStyle/>
          <a:p>
            <a:r>
              <a:rPr lang="fi-FI" dirty="0"/>
              <a:t>Lainsäädäntö</a:t>
            </a:r>
          </a:p>
        </p:txBody>
      </p:sp>
      <p:sp>
        <p:nvSpPr>
          <p:cNvPr id="3" name="Alaotsikko 2">
            <a:extLst>
              <a:ext uri="{FF2B5EF4-FFF2-40B4-BE49-F238E27FC236}">
                <a16:creationId xmlns:a16="http://schemas.microsoft.com/office/drawing/2014/main" id="{42F61646-E3AB-4B26-AA01-B425E855D6CE}"/>
              </a:ext>
            </a:extLst>
          </p:cNvPr>
          <p:cNvSpPr>
            <a:spLocks noGrp="1"/>
          </p:cNvSpPr>
          <p:nvPr>
            <p:ph type="subTitle" idx="1"/>
          </p:nvPr>
        </p:nvSpPr>
        <p:spPr/>
        <p:txBody>
          <a:bodyPr/>
          <a:lstStyle/>
          <a:p>
            <a:r>
              <a:rPr lang="fi-FI" dirty="0"/>
              <a:t>YRHO</a:t>
            </a:r>
          </a:p>
        </p:txBody>
      </p:sp>
    </p:spTree>
    <p:extLst>
      <p:ext uri="{BB962C8B-B14F-4D97-AF65-F5344CB8AC3E}">
        <p14:creationId xmlns:p14="http://schemas.microsoft.com/office/powerpoint/2010/main" val="978839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8000"/>
                <a:hueMod val="94000"/>
                <a:satMod val="148000"/>
                <a:lumMod val="150000"/>
              </a:schemeClr>
            </a:gs>
            <a:gs pos="100000">
              <a:schemeClr val="bg2">
                <a:shade val="92000"/>
                <a:hueMod val="104000"/>
                <a:satMod val="140000"/>
                <a:lumMod val="68000"/>
              </a:schemeClr>
            </a:gs>
          </a:gsLst>
          <a:lin ang="5040000" scaled="0"/>
        </a:gra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DF360AC-C2F9-47C1-A543-590FDCDA2E94}"/>
              </a:ext>
            </a:extLst>
          </p:cNvPr>
          <p:cNvSpPr>
            <a:spLocks noGrp="1"/>
          </p:cNvSpPr>
          <p:nvPr>
            <p:ph type="title"/>
          </p:nvPr>
        </p:nvSpPr>
        <p:spPr>
          <a:xfrm>
            <a:off x="1141413" y="1082673"/>
            <a:ext cx="2869416" cy="4708528"/>
          </a:xfrm>
        </p:spPr>
        <p:txBody>
          <a:bodyPr>
            <a:normAutofit/>
          </a:bodyPr>
          <a:lstStyle/>
          <a:p>
            <a:pPr algn="r"/>
            <a:r>
              <a:rPr lang="fi-FI" sz="4800" dirty="0"/>
              <a:t>Työtä ohjaavat lait</a:t>
            </a:r>
          </a:p>
        </p:txBody>
      </p:sp>
      <p:sp>
        <p:nvSpPr>
          <p:cNvPr id="3" name="Sisällön paikkamerkki 2">
            <a:extLst>
              <a:ext uri="{FF2B5EF4-FFF2-40B4-BE49-F238E27FC236}">
                <a16:creationId xmlns:a16="http://schemas.microsoft.com/office/drawing/2014/main" id="{B49059F2-3A6C-4487-A27E-E4D4F4F8D32F}"/>
              </a:ext>
            </a:extLst>
          </p:cNvPr>
          <p:cNvSpPr>
            <a:spLocks noGrp="1"/>
          </p:cNvSpPr>
          <p:nvPr>
            <p:ph idx="1"/>
          </p:nvPr>
        </p:nvSpPr>
        <p:spPr>
          <a:xfrm>
            <a:off x="5167587" y="377824"/>
            <a:ext cx="6316385" cy="5953125"/>
          </a:xfrm>
        </p:spPr>
        <p:txBody>
          <a:bodyPr anchor="ctr">
            <a:normAutofit fontScale="92500" lnSpcReduction="10000"/>
          </a:bodyPr>
          <a:lstStyle/>
          <a:p>
            <a:r>
              <a:rPr lang="fi-FI" sz="2400" b="1" dirty="0"/>
              <a:t>Kuntalaki</a:t>
            </a:r>
          </a:p>
          <a:p>
            <a:r>
              <a:rPr lang="fi-FI" sz="2400" b="1" dirty="0"/>
              <a:t>Tasa-arvolaki</a:t>
            </a:r>
          </a:p>
          <a:p>
            <a:r>
              <a:rPr lang="fi-FI" sz="2400" b="1" dirty="0"/>
              <a:t>Nuorisolaki</a:t>
            </a:r>
          </a:p>
          <a:p>
            <a:r>
              <a:rPr lang="fi-FI" sz="2400" b="1" dirty="0"/>
              <a:t>Sosiaalihuoltolaki</a:t>
            </a:r>
          </a:p>
          <a:p>
            <a:r>
              <a:rPr lang="fi-FI" sz="2400" dirty="0"/>
              <a:t>Nuorisotyön ammattieettiset ohjeet</a:t>
            </a:r>
          </a:p>
          <a:p>
            <a:r>
              <a:rPr lang="fi-FI" sz="2400" b="1" dirty="0"/>
              <a:t>Yhdenvertaisuuslaki</a:t>
            </a:r>
          </a:p>
          <a:p>
            <a:r>
              <a:rPr lang="fi-FI" sz="2400" b="1" dirty="0"/>
              <a:t>Laki vammaisuuden perusteella järjestettävistä palveluista ja tukitoimista</a:t>
            </a:r>
          </a:p>
          <a:p>
            <a:r>
              <a:rPr lang="fi-FI" sz="2400" dirty="0"/>
              <a:t>Laki ikääntyneen väestön toimintakyvyn tukemisesta sekä iäkkäiden sosiaali- ja terveyspalveluista</a:t>
            </a:r>
          </a:p>
          <a:p>
            <a:r>
              <a:rPr lang="fi-FI" sz="2400" b="1" dirty="0"/>
              <a:t>Lapsen oikeuksien sopimus</a:t>
            </a:r>
          </a:p>
          <a:p>
            <a:r>
              <a:rPr lang="fi-FI" sz="2400" b="1" dirty="0"/>
              <a:t>Lastensuojelulaki</a:t>
            </a:r>
          </a:p>
          <a:p>
            <a:r>
              <a:rPr lang="fi-FI" sz="2400" b="1" dirty="0"/>
              <a:t>Perusopetuslaki</a:t>
            </a:r>
          </a:p>
        </p:txBody>
      </p:sp>
    </p:spTree>
    <p:extLst>
      <p:ext uri="{BB962C8B-B14F-4D97-AF65-F5344CB8AC3E}">
        <p14:creationId xmlns:p14="http://schemas.microsoft.com/office/powerpoint/2010/main" val="81067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16B8F1ED-62AA-4B3F-8964-8A689613FF56}"/>
              </a:ext>
            </a:extLst>
          </p:cNvPr>
          <p:cNvSpPr>
            <a:spLocks noGrp="1"/>
          </p:cNvSpPr>
          <p:nvPr>
            <p:ph type="title"/>
          </p:nvPr>
        </p:nvSpPr>
        <p:spPr>
          <a:xfrm>
            <a:off x="1333502" y="609600"/>
            <a:ext cx="8596668" cy="1320800"/>
          </a:xfrm>
        </p:spPr>
        <p:txBody>
          <a:bodyPr>
            <a:normAutofit/>
          </a:bodyPr>
          <a:lstStyle/>
          <a:p>
            <a:r>
              <a:rPr lang="fi-FI" dirty="0"/>
              <a:t>Tehtävä</a:t>
            </a:r>
          </a:p>
        </p:txBody>
      </p:sp>
      <p:sp>
        <p:nvSpPr>
          <p:cNvPr id="35" name="Isosceles Triangle 34">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 name="Sisällön paikkamerkki 2">
            <a:extLst>
              <a:ext uri="{FF2B5EF4-FFF2-40B4-BE49-F238E27FC236}">
                <a16:creationId xmlns:a16="http://schemas.microsoft.com/office/drawing/2014/main" id="{9B17A5EA-68DD-4AAE-8F68-068A7B388F89}"/>
              </a:ext>
            </a:extLst>
          </p:cNvPr>
          <p:cNvSpPr>
            <a:spLocks noGrp="1"/>
          </p:cNvSpPr>
          <p:nvPr>
            <p:ph idx="1"/>
          </p:nvPr>
        </p:nvSpPr>
        <p:spPr>
          <a:xfrm>
            <a:off x="733138" y="2232254"/>
            <a:ext cx="9500992" cy="4625746"/>
          </a:xfrm>
        </p:spPr>
        <p:txBody>
          <a:bodyPr vert="horz" lIns="91440" tIns="45720" rIns="91440" bIns="45720" rtlCol="0" anchor="t">
            <a:normAutofit/>
          </a:bodyPr>
          <a:lstStyle/>
          <a:p>
            <a:pPr>
              <a:lnSpc>
                <a:spcPct val="90000"/>
              </a:lnSpc>
            </a:pPr>
            <a:r>
              <a:rPr lang="fi-FI" sz="2400" dirty="0"/>
              <a:t>Valitaan pareittain tai kolmen hengen ryhmissä yksi laki, johon tutustutaan</a:t>
            </a:r>
          </a:p>
          <a:p>
            <a:pPr>
              <a:lnSpc>
                <a:spcPct val="90000"/>
              </a:lnSpc>
            </a:pPr>
            <a:r>
              <a:rPr lang="fi-FI" sz="2400" dirty="0"/>
              <a:t>Poimitaan laista nuoriso- ja yhteisöohjaajan työtehtävien kannalta keskeisimmät lain kohdat</a:t>
            </a:r>
          </a:p>
          <a:p>
            <a:pPr>
              <a:lnSpc>
                <a:spcPct val="90000"/>
              </a:lnSpc>
            </a:pPr>
            <a:r>
              <a:rPr lang="fi-FI" sz="2400" dirty="0">
                <a:latin typeface="Trebuchet MS" panose="020B0603020202020204"/>
              </a:rPr>
              <a:t>Valmistaudutaan kertomaan muulle ryhmälle, mitä kyseisestä laista pitää tietää/ ymmärtää kun ohjaa yksilöä, ryhmää tai yhteisöä</a:t>
            </a:r>
            <a:endParaRPr lang="fi-FI" sz="2400" b="0" dirty="0">
              <a:effectLst/>
              <a:latin typeface="Trebuchet MS" panose="020B0603020202020204"/>
            </a:endParaRPr>
          </a:p>
          <a:p>
            <a:pPr marL="0" indent="0" fontAlgn="base">
              <a:lnSpc>
                <a:spcPct val="90000"/>
              </a:lnSpc>
              <a:buNone/>
            </a:pPr>
            <a:endParaRPr lang="fi-FI" i="1" dirty="0">
              <a:latin typeface="IntervalSansProRegular"/>
            </a:endParaRPr>
          </a:p>
          <a:p>
            <a:pPr>
              <a:lnSpc>
                <a:spcPct val="90000"/>
              </a:lnSpc>
            </a:pPr>
            <a:endParaRPr lang="fi-FI" sz="1400" dirty="0"/>
          </a:p>
        </p:txBody>
      </p:sp>
      <p:sp>
        <p:nvSpPr>
          <p:cNvPr id="37" name="Isosceles Triangle 36">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11979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8BC00F7-8667-476D-9DC8-42B84C8A64FA}"/>
              </a:ext>
            </a:extLst>
          </p:cNvPr>
          <p:cNvSpPr>
            <a:spLocks noGrp="1"/>
          </p:cNvSpPr>
          <p:nvPr>
            <p:ph type="title"/>
          </p:nvPr>
        </p:nvSpPr>
        <p:spPr/>
        <p:txBody>
          <a:bodyPr/>
          <a:lstStyle/>
          <a:p>
            <a:r>
              <a:rPr lang="fi-FI" dirty="0"/>
              <a:t>Kuntalaki </a:t>
            </a:r>
          </a:p>
        </p:txBody>
      </p:sp>
      <p:sp>
        <p:nvSpPr>
          <p:cNvPr id="3" name="Sisällön paikkamerkki 2">
            <a:extLst>
              <a:ext uri="{FF2B5EF4-FFF2-40B4-BE49-F238E27FC236}">
                <a16:creationId xmlns:a16="http://schemas.microsoft.com/office/drawing/2014/main" id="{62EA3C60-CFE6-49EE-9A87-18FF23DFEC9B}"/>
              </a:ext>
            </a:extLst>
          </p:cNvPr>
          <p:cNvSpPr>
            <a:spLocks noGrp="1"/>
          </p:cNvSpPr>
          <p:nvPr>
            <p:ph idx="1"/>
          </p:nvPr>
        </p:nvSpPr>
        <p:spPr/>
        <p:txBody>
          <a:bodyPr vert="horz" lIns="91440" tIns="45720" rIns="91440" bIns="45720" rtlCol="0" anchor="t">
            <a:normAutofit/>
          </a:bodyPr>
          <a:lstStyle/>
          <a:p>
            <a:r>
              <a:rPr lang="fi-FI" sz="2400" dirty="0"/>
              <a:t>Keskeisiä pykäliä:</a:t>
            </a:r>
          </a:p>
          <a:p>
            <a:pPr lvl="1"/>
            <a:r>
              <a:rPr lang="fi-FI" sz="2400" dirty="0"/>
              <a:t>8§: Kunnan järjestämisvastuu</a:t>
            </a:r>
          </a:p>
          <a:p>
            <a:pPr lvl="1"/>
            <a:r>
              <a:rPr lang="fi-FI" sz="2400" dirty="0"/>
              <a:t>9§: Palvelujen tuottaminen</a:t>
            </a:r>
          </a:p>
          <a:p>
            <a:pPr lvl="1"/>
            <a:r>
              <a:rPr lang="fi-FI" sz="2400" dirty="0"/>
              <a:t>22§: Osallistumis- ja vaikuttamismahdollisuudet</a:t>
            </a:r>
          </a:p>
          <a:p>
            <a:pPr lvl="1"/>
            <a:r>
              <a:rPr lang="fi-FI" sz="2400" dirty="0"/>
              <a:t>23§: Aloiteoikeus</a:t>
            </a:r>
          </a:p>
        </p:txBody>
      </p:sp>
    </p:spTree>
    <p:extLst>
      <p:ext uri="{BB962C8B-B14F-4D97-AF65-F5344CB8AC3E}">
        <p14:creationId xmlns:p14="http://schemas.microsoft.com/office/powerpoint/2010/main" val="24408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6283270-B84C-4646-B8BB-212388064B45}"/>
              </a:ext>
            </a:extLst>
          </p:cNvPr>
          <p:cNvSpPr>
            <a:spLocks noGrp="1"/>
          </p:cNvSpPr>
          <p:nvPr>
            <p:ph type="title"/>
          </p:nvPr>
        </p:nvSpPr>
        <p:spPr/>
        <p:txBody>
          <a:bodyPr/>
          <a:lstStyle/>
          <a:p>
            <a:r>
              <a:rPr lang="fi-FI" dirty="0"/>
              <a:t>Tasa-arvolaki</a:t>
            </a:r>
          </a:p>
        </p:txBody>
      </p:sp>
      <p:sp>
        <p:nvSpPr>
          <p:cNvPr id="3" name="Sisällön paikkamerkki 2">
            <a:extLst>
              <a:ext uri="{FF2B5EF4-FFF2-40B4-BE49-F238E27FC236}">
                <a16:creationId xmlns:a16="http://schemas.microsoft.com/office/drawing/2014/main" id="{1AF74E58-F3B0-4990-BB8A-445956ADA740}"/>
              </a:ext>
            </a:extLst>
          </p:cNvPr>
          <p:cNvSpPr>
            <a:spLocks noGrp="1"/>
          </p:cNvSpPr>
          <p:nvPr>
            <p:ph idx="1"/>
          </p:nvPr>
        </p:nvSpPr>
        <p:spPr>
          <a:xfrm>
            <a:off x="677334" y="1514044"/>
            <a:ext cx="10744122" cy="5069954"/>
          </a:xfrm>
        </p:spPr>
        <p:txBody>
          <a:bodyPr vert="horz" lIns="91440" tIns="45720" rIns="91440" bIns="45720" rtlCol="0" anchor="t">
            <a:noAutofit/>
          </a:bodyPr>
          <a:lstStyle/>
          <a:p>
            <a:r>
              <a:rPr lang="fi-FI" sz="2200" dirty="0"/>
              <a:t>Keskeiset pykälät: </a:t>
            </a:r>
          </a:p>
          <a:p>
            <a:pPr lvl="1"/>
            <a:r>
              <a:rPr lang="fi-FI" sz="2200" dirty="0"/>
              <a:t>4§: Viranomaisen velvollisuus edistää tasa-arvoa</a:t>
            </a:r>
          </a:p>
          <a:p>
            <a:pPr lvl="1"/>
            <a:r>
              <a:rPr lang="fi-FI" sz="2200" dirty="0"/>
              <a:t>5§: Tasa-arvon toteutuminen koulutuksessa ja opetuksessa</a:t>
            </a:r>
          </a:p>
          <a:p>
            <a:pPr lvl="1"/>
            <a:r>
              <a:rPr lang="fi-FI" sz="2200" dirty="0"/>
              <a:t>5 a§: Toimenpiteet tasa-arvon edistämiseksi oppilaitoksissa</a:t>
            </a:r>
          </a:p>
          <a:p>
            <a:pPr lvl="1"/>
            <a:r>
              <a:rPr lang="fi-FI" sz="2200" dirty="0"/>
              <a:t>6§: Sukupuoli-identiteettiin tai sukupuolen ilmaisuun perustuvan syrjinnän ehkäisy</a:t>
            </a:r>
          </a:p>
          <a:p>
            <a:pPr lvl="1"/>
            <a:r>
              <a:rPr lang="fi-FI" sz="2200" dirty="0"/>
              <a:t>7§: Syrjinnän kielto</a:t>
            </a:r>
          </a:p>
          <a:p>
            <a:pPr lvl="1"/>
            <a:r>
              <a:rPr lang="fi-FI" sz="2200" dirty="0"/>
              <a:t>8b§: Syrjintä oppilaitoksissa</a:t>
            </a:r>
          </a:p>
          <a:p>
            <a:pPr lvl="1"/>
            <a:r>
              <a:rPr lang="fi-FI" sz="2200" dirty="0"/>
              <a:t>8 e§: Syrjintä tavaroiden tai palveluiden saatavuudessa ja tarjonnassa</a:t>
            </a:r>
          </a:p>
          <a:p>
            <a:pPr lvl="1"/>
            <a:endParaRPr lang="fi-FI" dirty="0"/>
          </a:p>
        </p:txBody>
      </p:sp>
    </p:spTree>
    <p:extLst>
      <p:ext uri="{BB962C8B-B14F-4D97-AF65-F5344CB8AC3E}">
        <p14:creationId xmlns:p14="http://schemas.microsoft.com/office/powerpoint/2010/main" val="1411931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3E4CEDB-BC7B-453C-9E45-CF40D37E96B3}"/>
              </a:ext>
            </a:extLst>
          </p:cNvPr>
          <p:cNvSpPr>
            <a:spLocks noGrp="1"/>
          </p:cNvSpPr>
          <p:nvPr>
            <p:ph type="title"/>
          </p:nvPr>
        </p:nvSpPr>
        <p:spPr/>
        <p:txBody>
          <a:bodyPr/>
          <a:lstStyle/>
          <a:p>
            <a:r>
              <a:rPr lang="fi-FI" dirty="0"/>
              <a:t>NUORISOLAKI</a:t>
            </a:r>
          </a:p>
        </p:txBody>
      </p:sp>
      <p:sp>
        <p:nvSpPr>
          <p:cNvPr id="3" name="Sisällön paikkamerkki 2">
            <a:extLst>
              <a:ext uri="{FF2B5EF4-FFF2-40B4-BE49-F238E27FC236}">
                <a16:creationId xmlns:a16="http://schemas.microsoft.com/office/drawing/2014/main" id="{D396B085-4D3B-42C9-9DD7-D9BF84731514}"/>
              </a:ext>
            </a:extLst>
          </p:cNvPr>
          <p:cNvSpPr>
            <a:spLocks noGrp="1"/>
          </p:cNvSpPr>
          <p:nvPr>
            <p:ph idx="1"/>
          </p:nvPr>
        </p:nvSpPr>
        <p:spPr>
          <a:xfrm>
            <a:off x="677334" y="1456317"/>
            <a:ext cx="10293849" cy="4977590"/>
          </a:xfrm>
        </p:spPr>
        <p:txBody>
          <a:bodyPr vert="horz" lIns="91440" tIns="45720" rIns="91440" bIns="45720" rtlCol="0" anchor="t">
            <a:noAutofit/>
          </a:bodyPr>
          <a:lstStyle/>
          <a:p>
            <a:endParaRPr lang="fi-FI" sz="2600" dirty="0"/>
          </a:p>
          <a:p>
            <a:r>
              <a:rPr lang="fi-FI" sz="2200" dirty="0"/>
              <a:t>Keskeisiä kohti</a:t>
            </a:r>
          </a:p>
          <a:p>
            <a:pPr lvl="1"/>
            <a:r>
              <a:rPr lang="fi-FI" sz="2000" dirty="0"/>
              <a:t>Luku 3: Kuntien nuorisotyö ja politiikka sekä monialainen yhteistyö</a:t>
            </a:r>
          </a:p>
          <a:p>
            <a:pPr lvl="1"/>
            <a:r>
              <a:rPr lang="fi-FI" sz="2000" dirty="0"/>
              <a:t>Luku 4: Nuorten työpajatoiminta</a:t>
            </a:r>
          </a:p>
          <a:p>
            <a:endParaRPr lang="fi-FI" sz="2200" dirty="0"/>
          </a:p>
          <a:p>
            <a:endParaRPr lang="fi-FI" dirty="0"/>
          </a:p>
        </p:txBody>
      </p:sp>
    </p:spTree>
    <p:extLst>
      <p:ext uri="{BB962C8B-B14F-4D97-AF65-F5344CB8AC3E}">
        <p14:creationId xmlns:p14="http://schemas.microsoft.com/office/powerpoint/2010/main" val="2625035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7521966-4A86-46B7-B1CE-EDF6243B5CDF}"/>
              </a:ext>
            </a:extLst>
          </p:cNvPr>
          <p:cNvSpPr>
            <a:spLocks noGrp="1"/>
          </p:cNvSpPr>
          <p:nvPr>
            <p:ph type="title"/>
          </p:nvPr>
        </p:nvSpPr>
        <p:spPr/>
        <p:txBody>
          <a:bodyPr/>
          <a:lstStyle/>
          <a:p>
            <a:r>
              <a:rPr lang="fi-FI" dirty="0"/>
              <a:t>NUORISOLAKI</a:t>
            </a:r>
          </a:p>
        </p:txBody>
      </p:sp>
      <p:sp>
        <p:nvSpPr>
          <p:cNvPr id="3" name="Sisällön paikkamerkki 2">
            <a:extLst>
              <a:ext uri="{FF2B5EF4-FFF2-40B4-BE49-F238E27FC236}">
                <a16:creationId xmlns:a16="http://schemas.microsoft.com/office/drawing/2014/main" id="{08E58B32-239D-4EFD-95E7-555854F776BE}"/>
              </a:ext>
            </a:extLst>
          </p:cNvPr>
          <p:cNvSpPr>
            <a:spLocks noGrp="1"/>
          </p:cNvSpPr>
          <p:nvPr>
            <p:ph idx="1"/>
          </p:nvPr>
        </p:nvSpPr>
        <p:spPr/>
        <p:txBody>
          <a:bodyPr vert="horz" lIns="91440" tIns="45720" rIns="91440" bIns="45720" rtlCol="0" anchor="t">
            <a:normAutofit/>
          </a:bodyPr>
          <a:lstStyle/>
          <a:p>
            <a:r>
              <a:rPr lang="fi-FI" sz="2200" dirty="0"/>
              <a:t>Tavoitteen toteuttamisessa lähtökohtina ovat:</a:t>
            </a:r>
            <a:endParaRPr lang="fi-FI" sz="2200">
              <a:ea typeface="+mn-lt"/>
              <a:cs typeface="+mn-lt"/>
            </a:endParaRPr>
          </a:p>
          <a:p>
            <a:pPr marL="0" indent="0">
              <a:buNone/>
            </a:pPr>
            <a:r>
              <a:rPr lang="fi-FI" sz="2200" dirty="0"/>
              <a:t>1) yhteisvastuu, kulttuurien moninaisuus ja kansainvälisyys;</a:t>
            </a:r>
            <a:endParaRPr lang="fi-FI" sz="2200">
              <a:ea typeface="+mn-lt"/>
              <a:cs typeface="+mn-lt"/>
            </a:endParaRPr>
          </a:p>
          <a:p>
            <a:pPr marL="0" indent="0">
              <a:buNone/>
            </a:pPr>
            <a:r>
              <a:rPr lang="fi-FI" sz="2200" dirty="0"/>
              <a:t>2) kestävä kehitys, terveet elämäntavat sekä ympäristön ja elämän kunnioittaminen;</a:t>
            </a:r>
            <a:endParaRPr lang="fi-FI" sz="2200">
              <a:ea typeface="+mn-lt"/>
              <a:cs typeface="+mn-lt"/>
            </a:endParaRPr>
          </a:p>
          <a:p>
            <a:pPr marL="0" indent="0">
              <a:buNone/>
            </a:pPr>
            <a:r>
              <a:rPr lang="fi-FI" sz="2200" dirty="0"/>
              <a:t>3) monialainen yhteistyö.</a:t>
            </a:r>
            <a:endParaRPr lang="fi-FI" sz="2200">
              <a:ea typeface="+mn-lt"/>
              <a:cs typeface="+mn-lt"/>
            </a:endParaRPr>
          </a:p>
          <a:p>
            <a:pPr marL="0" indent="0">
              <a:buNone/>
            </a:pPr>
            <a:endParaRPr lang="fi-FI" sz="2200" dirty="0"/>
          </a:p>
        </p:txBody>
      </p:sp>
    </p:spTree>
    <p:extLst>
      <p:ext uri="{BB962C8B-B14F-4D97-AF65-F5344CB8AC3E}">
        <p14:creationId xmlns:p14="http://schemas.microsoft.com/office/powerpoint/2010/main" val="2963603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06DA4CF-6AB3-47FC-8A5D-AAAF87FB0047}"/>
              </a:ext>
            </a:extLst>
          </p:cNvPr>
          <p:cNvSpPr>
            <a:spLocks noGrp="1"/>
          </p:cNvSpPr>
          <p:nvPr>
            <p:ph type="title"/>
          </p:nvPr>
        </p:nvSpPr>
        <p:spPr/>
        <p:txBody>
          <a:bodyPr/>
          <a:lstStyle/>
          <a:p>
            <a:r>
              <a:rPr lang="fi-FI" dirty="0"/>
              <a:t>Yhdenvertaisuuslaki</a:t>
            </a:r>
          </a:p>
        </p:txBody>
      </p:sp>
      <p:sp>
        <p:nvSpPr>
          <p:cNvPr id="3" name="Sisällön paikkamerkki 2">
            <a:extLst>
              <a:ext uri="{FF2B5EF4-FFF2-40B4-BE49-F238E27FC236}">
                <a16:creationId xmlns:a16="http://schemas.microsoft.com/office/drawing/2014/main" id="{811F8A80-3680-4C8C-985B-06CACD11E899}"/>
              </a:ext>
            </a:extLst>
          </p:cNvPr>
          <p:cNvSpPr>
            <a:spLocks noGrp="1"/>
          </p:cNvSpPr>
          <p:nvPr>
            <p:ph idx="1"/>
          </p:nvPr>
        </p:nvSpPr>
        <p:spPr/>
        <p:txBody>
          <a:bodyPr vert="horz" lIns="91440" tIns="45720" rIns="91440" bIns="45720" rtlCol="0" anchor="t">
            <a:normAutofit/>
          </a:bodyPr>
          <a:lstStyle/>
          <a:p>
            <a:r>
              <a:rPr lang="fi-FI" sz="2400" dirty="0"/>
              <a:t>Keskeiset pykälät: </a:t>
            </a:r>
          </a:p>
          <a:p>
            <a:pPr lvl="1"/>
            <a:r>
              <a:rPr lang="fi-FI" sz="2400" dirty="0"/>
              <a:t>5§: Viranomaisen velvollisuus edistää yhdenvertaisuutta</a:t>
            </a:r>
          </a:p>
          <a:p>
            <a:pPr lvl="1"/>
            <a:r>
              <a:rPr lang="fi-FI" sz="2400" dirty="0"/>
              <a:t>6§: Koulutuksen järjestäjän velvollisuus edistää yhdenvertaisuutta</a:t>
            </a:r>
          </a:p>
          <a:p>
            <a:pPr lvl="1"/>
            <a:r>
              <a:rPr lang="fi-FI" sz="2400" dirty="0"/>
              <a:t>8§: Syrjinnän kielto</a:t>
            </a:r>
          </a:p>
          <a:p>
            <a:pPr lvl="1"/>
            <a:r>
              <a:rPr lang="fi-FI" sz="2400" dirty="0"/>
              <a:t>9§: Positiivinen erityiskohtelu</a:t>
            </a:r>
          </a:p>
        </p:txBody>
      </p:sp>
    </p:spTree>
    <p:extLst>
      <p:ext uri="{BB962C8B-B14F-4D97-AF65-F5344CB8AC3E}">
        <p14:creationId xmlns:p14="http://schemas.microsoft.com/office/powerpoint/2010/main" val="25232448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BB5AC28-17EF-4F2E-9706-A2BFDB141D2D}"/>
              </a:ext>
            </a:extLst>
          </p:cNvPr>
          <p:cNvSpPr>
            <a:spLocks noGrp="1"/>
          </p:cNvSpPr>
          <p:nvPr>
            <p:ph type="title"/>
          </p:nvPr>
        </p:nvSpPr>
        <p:spPr/>
        <p:txBody>
          <a:bodyPr/>
          <a:lstStyle/>
          <a:p>
            <a:r>
              <a:rPr lang="fi-FI" dirty="0"/>
              <a:t>Vammaispalvelulaki</a:t>
            </a:r>
          </a:p>
        </p:txBody>
      </p:sp>
      <p:sp>
        <p:nvSpPr>
          <p:cNvPr id="3" name="Sisällön paikkamerkki 2">
            <a:extLst>
              <a:ext uri="{FF2B5EF4-FFF2-40B4-BE49-F238E27FC236}">
                <a16:creationId xmlns:a16="http://schemas.microsoft.com/office/drawing/2014/main" id="{A527C6B8-9A9E-4CB2-A847-2A282917E879}"/>
              </a:ext>
            </a:extLst>
          </p:cNvPr>
          <p:cNvSpPr>
            <a:spLocks noGrp="1"/>
          </p:cNvSpPr>
          <p:nvPr>
            <p:ph idx="1"/>
          </p:nvPr>
        </p:nvSpPr>
        <p:spPr/>
        <p:txBody>
          <a:bodyPr vert="horz" lIns="91440" tIns="45720" rIns="91440" bIns="45720" rtlCol="0" anchor="t">
            <a:normAutofit/>
          </a:bodyPr>
          <a:lstStyle/>
          <a:p>
            <a:r>
              <a:rPr lang="fi-FI" sz="2400" dirty="0"/>
              <a:t>Keskeisiä pykäliä: </a:t>
            </a:r>
          </a:p>
          <a:p>
            <a:pPr lvl="1"/>
            <a:r>
              <a:rPr lang="fi-FI" sz="2400" dirty="0"/>
              <a:t>6§: Elinolojen kehittäminen</a:t>
            </a:r>
          </a:p>
          <a:p>
            <a:pPr lvl="1"/>
            <a:r>
              <a:rPr lang="fi-FI" sz="2400" dirty="0"/>
              <a:t>7§: Palvelujen kehittäminen</a:t>
            </a:r>
          </a:p>
          <a:p>
            <a:pPr lvl="1"/>
            <a:r>
              <a:rPr lang="fi-FI" sz="2400" dirty="0"/>
              <a:t>8§: Vammaisille tarkoitetut palvelut</a:t>
            </a:r>
          </a:p>
          <a:p>
            <a:pPr lvl="1"/>
            <a:r>
              <a:rPr lang="fi-FI" sz="2400" dirty="0"/>
              <a:t>12§: Yhteistyö</a:t>
            </a:r>
          </a:p>
          <a:p>
            <a:pPr marL="457200" lvl="1" indent="0">
              <a:buNone/>
            </a:pPr>
            <a:endParaRPr lang="fi-FI" dirty="0"/>
          </a:p>
          <a:p>
            <a:pPr lvl="1"/>
            <a:endParaRPr lang="fi-FI" dirty="0"/>
          </a:p>
        </p:txBody>
      </p:sp>
    </p:spTree>
    <p:extLst>
      <p:ext uri="{BB962C8B-B14F-4D97-AF65-F5344CB8AC3E}">
        <p14:creationId xmlns:p14="http://schemas.microsoft.com/office/powerpoint/2010/main" val="21196792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77D90FE-9175-48DB-9897-3718929AAEBA}"/>
              </a:ext>
            </a:extLst>
          </p:cNvPr>
          <p:cNvSpPr>
            <a:spLocks noGrp="1"/>
          </p:cNvSpPr>
          <p:nvPr>
            <p:ph type="title"/>
          </p:nvPr>
        </p:nvSpPr>
        <p:spPr/>
        <p:txBody>
          <a:bodyPr/>
          <a:lstStyle/>
          <a:p>
            <a:r>
              <a:rPr lang="fi-FI" dirty="0"/>
              <a:t>Lastensuojelulaki</a:t>
            </a:r>
          </a:p>
        </p:txBody>
      </p:sp>
      <p:sp>
        <p:nvSpPr>
          <p:cNvPr id="3" name="Sisällön paikkamerkki 2">
            <a:extLst>
              <a:ext uri="{FF2B5EF4-FFF2-40B4-BE49-F238E27FC236}">
                <a16:creationId xmlns:a16="http://schemas.microsoft.com/office/drawing/2014/main" id="{696F3EBD-1376-47C5-872B-80DC4F35DD79}"/>
              </a:ext>
            </a:extLst>
          </p:cNvPr>
          <p:cNvSpPr>
            <a:spLocks noGrp="1"/>
          </p:cNvSpPr>
          <p:nvPr>
            <p:ph idx="1"/>
          </p:nvPr>
        </p:nvSpPr>
        <p:spPr/>
        <p:txBody>
          <a:bodyPr vert="horz" lIns="91440" tIns="45720" rIns="91440" bIns="45720" rtlCol="0" anchor="t">
            <a:normAutofit/>
          </a:bodyPr>
          <a:lstStyle/>
          <a:p>
            <a:r>
              <a:rPr lang="fi-FI" sz="2400" dirty="0"/>
              <a:t>3§: Lastensuojelu</a:t>
            </a:r>
          </a:p>
          <a:p>
            <a:r>
              <a:rPr lang="fi-FI" sz="2400" dirty="0"/>
              <a:t>3 a§: Ehkäisevä lastensuojelu</a:t>
            </a:r>
          </a:p>
          <a:p>
            <a:r>
              <a:rPr lang="fi-FI" sz="2400" dirty="0"/>
              <a:t>4§: Lastensuojelun keskeiset periaatteet</a:t>
            </a:r>
          </a:p>
          <a:p>
            <a:r>
              <a:rPr lang="fi-FI" sz="2400" dirty="0"/>
              <a:t>5§: Lasten ja nuorten mielipide ja toivomukset</a:t>
            </a:r>
          </a:p>
          <a:p>
            <a:r>
              <a:rPr lang="fi-FI" sz="2400" dirty="0"/>
              <a:t>25§: Ilmoitusvelvollisuus</a:t>
            </a:r>
          </a:p>
          <a:p>
            <a:r>
              <a:rPr lang="fi-FI" sz="2400" dirty="0"/>
              <a:t>26§: Yhteydenotto sosiaalihuoltoon tuen tarpeen arvioimiseksi</a:t>
            </a:r>
          </a:p>
        </p:txBody>
      </p:sp>
    </p:spTree>
    <p:extLst>
      <p:ext uri="{BB962C8B-B14F-4D97-AF65-F5344CB8AC3E}">
        <p14:creationId xmlns:p14="http://schemas.microsoft.com/office/powerpoint/2010/main" val="18923485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DAE741A-968F-41C8-889F-45CB563977FB}"/>
              </a:ext>
            </a:extLst>
          </p:cNvPr>
          <p:cNvSpPr>
            <a:spLocks noGrp="1"/>
          </p:cNvSpPr>
          <p:nvPr>
            <p:ph type="title"/>
          </p:nvPr>
        </p:nvSpPr>
        <p:spPr/>
        <p:txBody>
          <a:bodyPr/>
          <a:lstStyle/>
          <a:p>
            <a:r>
              <a:rPr lang="fi-FI" dirty="0"/>
              <a:t>Perusopetuslaki</a:t>
            </a:r>
          </a:p>
        </p:txBody>
      </p:sp>
      <p:sp>
        <p:nvSpPr>
          <p:cNvPr id="3" name="Sisällön paikkamerkki 2">
            <a:extLst>
              <a:ext uri="{FF2B5EF4-FFF2-40B4-BE49-F238E27FC236}">
                <a16:creationId xmlns:a16="http://schemas.microsoft.com/office/drawing/2014/main" id="{C868CAF9-8CEF-43F3-8387-A991943260B1}"/>
              </a:ext>
            </a:extLst>
          </p:cNvPr>
          <p:cNvSpPr>
            <a:spLocks noGrp="1"/>
          </p:cNvSpPr>
          <p:nvPr>
            <p:ph idx="1"/>
          </p:nvPr>
        </p:nvSpPr>
        <p:spPr/>
        <p:txBody>
          <a:bodyPr vert="horz" lIns="91440" tIns="45720" rIns="91440" bIns="45720" rtlCol="0" anchor="t">
            <a:normAutofit/>
          </a:bodyPr>
          <a:lstStyle/>
          <a:p>
            <a:r>
              <a:rPr lang="fi-FI" sz="2400" dirty="0"/>
              <a:t>16§: Tukiopetus ja osa-aikainen erityisopetus</a:t>
            </a:r>
          </a:p>
          <a:p>
            <a:r>
              <a:rPr lang="fi-FI" sz="2400" dirty="0"/>
              <a:t>17§: Erityinen tuki</a:t>
            </a:r>
          </a:p>
          <a:p>
            <a:r>
              <a:rPr lang="fi-FI" sz="2400" dirty="0"/>
              <a:t>29§: Oikeus turvalliseen opiskeluympäristöön</a:t>
            </a:r>
          </a:p>
          <a:p>
            <a:r>
              <a:rPr lang="fi-FI" sz="2400" dirty="0"/>
              <a:t>35§: Oppilaan velvollisuudet</a:t>
            </a:r>
          </a:p>
          <a:p>
            <a:r>
              <a:rPr lang="fi-FI" sz="2400" dirty="0"/>
              <a:t>35 a§: Kasvatuskeskustelu</a:t>
            </a:r>
          </a:p>
          <a:p>
            <a:r>
              <a:rPr lang="fi-FI" sz="2400" dirty="0"/>
              <a:t>36§: Kurinpito</a:t>
            </a:r>
          </a:p>
          <a:p>
            <a:r>
              <a:rPr lang="fi-FI" sz="2400" dirty="0"/>
              <a:t>Luku 8a: Aamu- ja iltapäivätoiminta</a:t>
            </a:r>
          </a:p>
          <a:p>
            <a:endParaRPr lang="fi-FI" dirty="0"/>
          </a:p>
        </p:txBody>
      </p:sp>
    </p:spTree>
    <p:extLst>
      <p:ext uri="{BB962C8B-B14F-4D97-AF65-F5344CB8AC3E}">
        <p14:creationId xmlns:p14="http://schemas.microsoft.com/office/powerpoint/2010/main" val="2771898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D252381-6CA7-4441-B5CF-4078EA48FC91}"/>
              </a:ext>
            </a:extLst>
          </p:cNvPr>
          <p:cNvSpPr>
            <a:spLocks noGrp="1"/>
          </p:cNvSpPr>
          <p:nvPr>
            <p:ph type="title"/>
          </p:nvPr>
        </p:nvSpPr>
        <p:spPr/>
        <p:txBody>
          <a:bodyPr>
            <a:normAutofit/>
          </a:bodyPr>
          <a:lstStyle/>
          <a:p>
            <a:r>
              <a:rPr lang="fi-FI" dirty="0"/>
              <a:t>NUORISO- JA YHTEISÖOHJAAJA</a:t>
            </a:r>
          </a:p>
        </p:txBody>
      </p:sp>
      <p:sp>
        <p:nvSpPr>
          <p:cNvPr id="3" name="Sisällön paikkamerkki 2">
            <a:extLst>
              <a:ext uri="{FF2B5EF4-FFF2-40B4-BE49-F238E27FC236}">
                <a16:creationId xmlns:a16="http://schemas.microsoft.com/office/drawing/2014/main" id="{6AEA3DE3-3ED4-4EE5-B3D5-B3E822ECC661}"/>
              </a:ext>
            </a:extLst>
          </p:cNvPr>
          <p:cNvSpPr>
            <a:spLocks noGrp="1"/>
          </p:cNvSpPr>
          <p:nvPr>
            <p:ph idx="1"/>
          </p:nvPr>
        </p:nvSpPr>
        <p:spPr>
          <a:xfrm>
            <a:off x="828110" y="1345012"/>
            <a:ext cx="9293352" cy="5319023"/>
          </a:xfrm>
        </p:spPr>
        <p:txBody>
          <a:bodyPr vert="horz" lIns="91440" tIns="45720" rIns="91440" bIns="45720" rtlCol="0" anchor="t">
            <a:noAutofit/>
          </a:bodyPr>
          <a:lstStyle/>
          <a:p>
            <a:r>
              <a:rPr lang="fi-FI" sz="2400" b="1" i="0" dirty="0">
                <a:effectLst/>
                <a:latin typeface="Calibri" panose="020F0502020204030204" pitchFamily="34" charset="0"/>
                <a:cs typeface="Calibri" panose="020F0502020204030204" pitchFamily="34" charset="0"/>
              </a:rPr>
              <a:t>Nuoriso- ja yhteisöohjaaja </a:t>
            </a:r>
            <a:r>
              <a:rPr lang="fi-FI" sz="2400" b="0" i="0" dirty="0">
                <a:effectLst/>
                <a:latin typeface="Calibri" panose="020F0502020204030204" pitchFamily="34" charset="0"/>
                <a:cs typeface="Calibri" panose="020F0502020204030204" pitchFamily="34" charset="0"/>
              </a:rPr>
              <a:t>voi toimia kunnallisessa nuorisotyössä, erilaisissa järjestöissä ja projekteissa, lastensuojeluyksiköissä, iltapäivätoiminnassa, vapaa-ajan yrityksissä työskennellen sekä ikääntyvien että erityisryhmien parissa. Alalla ohjataan yksilöitä ja ryhmiä erilaisilla luovilla ja toiminnallisilla menetelmillä. Toiminnan tavoitteena on ohjata yksilöitä ja yhteisöjä osallisuuteen ja omaan elämäänsä vaikuttamiseen. (Salpaus)</a:t>
            </a:r>
          </a:p>
          <a:p>
            <a:pPr marL="0" indent="0">
              <a:buNone/>
            </a:pPr>
            <a:endParaRPr lang="fi-FI" sz="2400" dirty="0">
              <a:latin typeface="Calibri"/>
              <a:cs typeface="Calibri"/>
            </a:endParaRPr>
          </a:p>
          <a:p>
            <a:r>
              <a:rPr lang="fi-FI" sz="2400" b="1" i="0" dirty="0">
                <a:effectLst/>
                <a:latin typeface="Calibri" panose="020F0502020204030204" pitchFamily="34" charset="0"/>
                <a:cs typeface="Calibri" panose="020F0502020204030204" pitchFamily="34" charset="0"/>
              </a:rPr>
              <a:t>Nuoriso- ja yhteisöohjaajana</a:t>
            </a:r>
            <a:r>
              <a:rPr lang="fi-FI" sz="2400" b="0" i="0" dirty="0">
                <a:effectLst/>
                <a:latin typeface="Calibri" panose="020F0502020204030204" pitchFamily="34" charset="0"/>
                <a:cs typeface="Calibri" panose="020F0502020204030204" pitchFamily="34" charset="0"/>
              </a:rPr>
              <a:t> hallitset erilaisten asiakasryhmien, kuten kouluikäisten, nuorten, erityisryhmien, aikuisten tai ikäihmisten ohjaamisen ja osallistamisen. Käytät työssäsi monipuolisia ohjausmenetelmiä, kuten liikuntaa, kädentaitoja, draamakasvatusta, leiritoimintaa ja kulttuuriohjausta. (</a:t>
            </a:r>
            <a:r>
              <a:rPr lang="fi-FI" sz="2400" b="0" i="0" dirty="0" err="1">
                <a:effectLst/>
                <a:latin typeface="Calibri" panose="020F0502020204030204" pitchFamily="34" charset="0"/>
                <a:cs typeface="Calibri" panose="020F0502020204030204" pitchFamily="34" charset="0"/>
              </a:rPr>
              <a:t>Keuda</a:t>
            </a:r>
            <a:r>
              <a:rPr lang="fi-FI" sz="2400" b="0" i="0" dirty="0">
                <a:effectLst/>
                <a:latin typeface="Calibri" panose="020F0502020204030204" pitchFamily="34" charset="0"/>
                <a:cs typeface="Calibri" panose="020F0502020204030204" pitchFamily="34" charset="0"/>
              </a:rPr>
              <a:t>)</a:t>
            </a:r>
            <a:endParaRPr lang="fi-FI"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374334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87C8E24-F864-4DF4-82C4-BC28056DDB6B}"/>
              </a:ext>
            </a:extLst>
          </p:cNvPr>
          <p:cNvSpPr>
            <a:spLocks noGrp="1"/>
          </p:cNvSpPr>
          <p:nvPr>
            <p:ph type="title"/>
          </p:nvPr>
        </p:nvSpPr>
        <p:spPr/>
        <p:txBody>
          <a:bodyPr/>
          <a:lstStyle/>
          <a:p>
            <a:r>
              <a:rPr lang="fi-FI"/>
              <a:t>SOSIAALIHUOLTOLAKI</a:t>
            </a:r>
            <a:endParaRPr lang="fi-FI" dirty="0"/>
          </a:p>
        </p:txBody>
      </p:sp>
      <p:sp>
        <p:nvSpPr>
          <p:cNvPr id="3" name="Sisällön paikkamerkki 2">
            <a:extLst>
              <a:ext uri="{FF2B5EF4-FFF2-40B4-BE49-F238E27FC236}">
                <a16:creationId xmlns:a16="http://schemas.microsoft.com/office/drawing/2014/main" id="{04B45A51-12F3-4A7A-B32A-2C796E1F8B1C}"/>
              </a:ext>
            </a:extLst>
          </p:cNvPr>
          <p:cNvSpPr>
            <a:spLocks noGrp="1"/>
          </p:cNvSpPr>
          <p:nvPr>
            <p:ph idx="1"/>
          </p:nvPr>
        </p:nvSpPr>
        <p:spPr/>
        <p:txBody>
          <a:bodyPr vert="horz" lIns="91440" tIns="45720" rIns="91440" bIns="45720" rtlCol="0" anchor="t">
            <a:normAutofit/>
          </a:bodyPr>
          <a:lstStyle/>
          <a:p>
            <a:r>
              <a:rPr lang="fi-FI" sz="2400" dirty="0"/>
              <a:t>Keskeiset pykälät:</a:t>
            </a:r>
          </a:p>
          <a:p>
            <a:pPr lvl="1"/>
            <a:r>
              <a:rPr lang="fi-FI" sz="2400" dirty="0"/>
              <a:t>4§: Asiakkaan etu</a:t>
            </a:r>
          </a:p>
          <a:p>
            <a:pPr lvl="1"/>
            <a:r>
              <a:rPr lang="fi-FI" sz="2400" dirty="0"/>
              <a:t>5§: Lapsen etu</a:t>
            </a:r>
          </a:p>
          <a:p>
            <a:pPr lvl="1"/>
            <a:r>
              <a:rPr lang="fi-FI" sz="2400" dirty="0"/>
              <a:t>Luku 2: Hyvinvoinnin edistäminen</a:t>
            </a:r>
          </a:p>
          <a:p>
            <a:pPr lvl="1"/>
            <a:r>
              <a:rPr lang="fi-FI" sz="2400" dirty="0"/>
              <a:t>Luku 3: Sosiaalipalvelut</a:t>
            </a:r>
          </a:p>
          <a:p>
            <a:pPr lvl="1"/>
            <a:r>
              <a:rPr lang="fi-FI" sz="2400" dirty="0"/>
              <a:t>Luku 4: Sosiaalihuollon toteuttaminen</a:t>
            </a:r>
          </a:p>
        </p:txBody>
      </p:sp>
    </p:spTree>
    <p:extLst>
      <p:ext uri="{BB962C8B-B14F-4D97-AF65-F5344CB8AC3E}">
        <p14:creationId xmlns:p14="http://schemas.microsoft.com/office/powerpoint/2010/main" val="3692614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E263699-5A5E-4052-AFAC-45FC83BF249B}"/>
              </a:ext>
            </a:extLst>
          </p:cNvPr>
          <p:cNvSpPr>
            <a:spLocks noGrp="1"/>
          </p:cNvSpPr>
          <p:nvPr>
            <p:ph type="title"/>
          </p:nvPr>
        </p:nvSpPr>
        <p:spPr/>
        <p:txBody>
          <a:bodyPr/>
          <a:lstStyle/>
          <a:p>
            <a:r>
              <a:rPr lang="fi-FI" dirty="0"/>
              <a:t>Lähteet</a:t>
            </a:r>
          </a:p>
        </p:txBody>
      </p:sp>
      <p:sp>
        <p:nvSpPr>
          <p:cNvPr id="3" name="Sisällön paikkamerkki 2">
            <a:extLst>
              <a:ext uri="{FF2B5EF4-FFF2-40B4-BE49-F238E27FC236}">
                <a16:creationId xmlns:a16="http://schemas.microsoft.com/office/drawing/2014/main" id="{1F45F657-8650-4775-ACE6-86BECA7D8F1E}"/>
              </a:ext>
            </a:extLst>
          </p:cNvPr>
          <p:cNvSpPr>
            <a:spLocks noGrp="1"/>
          </p:cNvSpPr>
          <p:nvPr>
            <p:ph idx="1"/>
          </p:nvPr>
        </p:nvSpPr>
        <p:spPr/>
        <p:txBody>
          <a:bodyPr/>
          <a:lstStyle/>
          <a:p>
            <a:r>
              <a:rPr lang="fi-FI" dirty="0">
                <a:hlinkClick r:id="rId2"/>
              </a:rPr>
              <a:t>https://www.ihmisoikeuskeskus.fi/julkaisut2/ihmisoikeussanasto/</a:t>
            </a:r>
            <a:r>
              <a:rPr lang="fi-FI" dirty="0"/>
              <a:t> </a:t>
            </a:r>
          </a:p>
          <a:p>
            <a:r>
              <a:rPr lang="fi-FI" dirty="0">
                <a:hlinkClick r:id="rId3"/>
              </a:rPr>
              <a:t>https://ihmisoikeudet.net/ihmisoikeudet/</a:t>
            </a:r>
            <a:r>
              <a:rPr lang="fi-FI" dirty="0"/>
              <a:t> </a:t>
            </a:r>
          </a:p>
        </p:txBody>
      </p:sp>
    </p:spTree>
    <p:extLst>
      <p:ext uri="{BB962C8B-B14F-4D97-AF65-F5344CB8AC3E}">
        <p14:creationId xmlns:p14="http://schemas.microsoft.com/office/powerpoint/2010/main" val="2781138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46F74D6-F2DC-4938-B1CD-CB5E1B3E595B}"/>
              </a:ext>
            </a:extLst>
          </p:cNvPr>
          <p:cNvSpPr>
            <a:spLocks noGrp="1"/>
          </p:cNvSpPr>
          <p:nvPr>
            <p:ph type="title"/>
          </p:nvPr>
        </p:nvSpPr>
        <p:spPr/>
        <p:txBody>
          <a:bodyPr/>
          <a:lstStyle/>
          <a:p>
            <a:r>
              <a:rPr lang="fi-FI" dirty="0"/>
              <a:t>Ammattitaitovaatimukset</a:t>
            </a:r>
          </a:p>
        </p:txBody>
      </p:sp>
      <p:sp>
        <p:nvSpPr>
          <p:cNvPr id="3" name="Sisällön paikkamerkki 2">
            <a:extLst>
              <a:ext uri="{FF2B5EF4-FFF2-40B4-BE49-F238E27FC236}">
                <a16:creationId xmlns:a16="http://schemas.microsoft.com/office/drawing/2014/main" id="{771FBEFE-BB03-4525-9008-A4E72F807C78}"/>
              </a:ext>
            </a:extLst>
          </p:cNvPr>
          <p:cNvSpPr>
            <a:spLocks noGrp="1"/>
          </p:cNvSpPr>
          <p:nvPr>
            <p:ph idx="1"/>
          </p:nvPr>
        </p:nvSpPr>
        <p:spPr/>
        <p:txBody>
          <a:bodyPr vert="horz" lIns="91440" tIns="45720" rIns="91440" bIns="45720" rtlCol="0" anchor="t">
            <a:normAutofit/>
          </a:bodyPr>
          <a:lstStyle/>
          <a:p>
            <a:r>
              <a:rPr lang="fi-FI" sz="2400" dirty="0"/>
              <a:t>K5: Opiskelija noudattaa työtään ohjaavaa lainsäädäntöä ja työympäristön toimintaohjeita perustellen toimintaansa</a:t>
            </a:r>
          </a:p>
        </p:txBody>
      </p:sp>
    </p:spTree>
    <p:extLst>
      <p:ext uri="{BB962C8B-B14F-4D97-AF65-F5344CB8AC3E}">
        <p14:creationId xmlns:p14="http://schemas.microsoft.com/office/powerpoint/2010/main" val="49537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057A1E-F39C-4D95-931F-1BCDBE21A993}"/>
              </a:ext>
            </a:extLst>
          </p:cNvPr>
          <p:cNvSpPr>
            <a:spLocks noGrp="1"/>
          </p:cNvSpPr>
          <p:nvPr>
            <p:ph type="title"/>
          </p:nvPr>
        </p:nvSpPr>
        <p:spPr/>
        <p:txBody>
          <a:bodyPr/>
          <a:lstStyle/>
          <a:p>
            <a:r>
              <a:rPr lang="fi-FI" dirty="0"/>
              <a:t>Lainsäädäntö nuoriso- ja yhteisöohjaajan työssä</a:t>
            </a:r>
          </a:p>
        </p:txBody>
      </p:sp>
      <p:sp>
        <p:nvSpPr>
          <p:cNvPr id="3" name="Sisällön paikkamerkki 2">
            <a:extLst>
              <a:ext uri="{FF2B5EF4-FFF2-40B4-BE49-F238E27FC236}">
                <a16:creationId xmlns:a16="http://schemas.microsoft.com/office/drawing/2014/main" id="{8BF46A56-1CBE-47D9-A293-2B4E58C009F7}"/>
              </a:ext>
            </a:extLst>
          </p:cNvPr>
          <p:cNvSpPr>
            <a:spLocks noGrp="1"/>
          </p:cNvSpPr>
          <p:nvPr>
            <p:ph idx="1"/>
          </p:nvPr>
        </p:nvSpPr>
        <p:spPr>
          <a:xfrm>
            <a:off x="677334" y="2160589"/>
            <a:ext cx="9266304" cy="3880773"/>
          </a:xfrm>
        </p:spPr>
        <p:txBody>
          <a:bodyPr vert="horz" lIns="91440" tIns="45720" rIns="91440" bIns="45720" rtlCol="0" anchor="t">
            <a:normAutofit/>
          </a:bodyPr>
          <a:lstStyle/>
          <a:p>
            <a:r>
              <a:rPr lang="fi-FI" sz="2400" dirty="0">
                <a:latin typeface="Trebuchet MS"/>
                <a:cs typeface="Calibri"/>
              </a:rPr>
              <a:t>Työkenttä on hyvin moninainen - myös lainsäädäntö on moninainen</a:t>
            </a:r>
          </a:p>
          <a:p>
            <a:r>
              <a:rPr lang="fi-FI" sz="2400" dirty="0">
                <a:latin typeface="Trebuchet MS"/>
                <a:cs typeface="Calibri"/>
              </a:rPr>
              <a:t>Kaikkia alaa koskevia lakeja ei voi, eikä tarvitsekaan tuntea</a:t>
            </a:r>
          </a:p>
          <a:p>
            <a:r>
              <a:rPr lang="fi-FI" sz="2400" dirty="0">
                <a:latin typeface="Trebuchet MS"/>
                <a:cs typeface="Calibri"/>
              </a:rPr>
              <a:t>On tärkeää tutustua omaa työtään ohjaavaan lainsäädäntöön</a:t>
            </a:r>
          </a:p>
          <a:p>
            <a:r>
              <a:rPr lang="fi-FI" sz="2400" dirty="0">
                <a:latin typeface="Trebuchet MS"/>
                <a:cs typeface="Calibri"/>
              </a:rPr>
              <a:t>Kaikissa työtehtävissä on keskeistä hallita/ymmärtää perus- ja ihmisoikeuksien merkitys työlle</a:t>
            </a:r>
          </a:p>
          <a:p>
            <a:endParaRPr lang="fi-FI" dirty="0"/>
          </a:p>
        </p:txBody>
      </p:sp>
    </p:spTree>
    <p:extLst>
      <p:ext uri="{BB962C8B-B14F-4D97-AF65-F5344CB8AC3E}">
        <p14:creationId xmlns:p14="http://schemas.microsoft.com/office/powerpoint/2010/main" val="3794719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0DD042-5786-459B-8367-3784280DB1DD}"/>
              </a:ext>
            </a:extLst>
          </p:cNvPr>
          <p:cNvSpPr>
            <a:spLocks noGrp="1"/>
          </p:cNvSpPr>
          <p:nvPr>
            <p:ph type="title"/>
          </p:nvPr>
        </p:nvSpPr>
        <p:spPr/>
        <p:txBody>
          <a:bodyPr/>
          <a:lstStyle/>
          <a:p>
            <a:r>
              <a:rPr lang="fi-FI"/>
              <a:t>Perusoikeudet</a:t>
            </a:r>
          </a:p>
        </p:txBody>
      </p:sp>
      <p:sp>
        <p:nvSpPr>
          <p:cNvPr id="3" name="Sisällön paikkamerkki 2">
            <a:extLst>
              <a:ext uri="{FF2B5EF4-FFF2-40B4-BE49-F238E27FC236}">
                <a16:creationId xmlns:a16="http://schemas.microsoft.com/office/drawing/2014/main" id="{AED6011E-4EC9-4659-BD31-B20F5320AF4A}"/>
              </a:ext>
            </a:extLst>
          </p:cNvPr>
          <p:cNvSpPr>
            <a:spLocks noGrp="1"/>
          </p:cNvSpPr>
          <p:nvPr>
            <p:ph idx="1"/>
          </p:nvPr>
        </p:nvSpPr>
        <p:spPr>
          <a:xfrm>
            <a:off x="677334" y="1617953"/>
            <a:ext cx="10328486" cy="4423409"/>
          </a:xfrm>
        </p:spPr>
        <p:txBody>
          <a:bodyPr vert="horz" lIns="91440" tIns="45720" rIns="91440" bIns="45720" rtlCol="0" anchor="t">
            <a:noAutofit/>
          </a:bodyPr>
          <a:lstStyle/>
          <a:p>
            <a:r>
              <a:rPr lang="fi-FI" sz="2400" dirty="0"/>
              <a:t>Perusoikeudet on kaikkia ohjaustilanteita koskeva yleislaki</a:t>
            </a:r>
          </a:p>
          <a:p>
            <a:r>
              <a:rPr lang="fi-FI" sz="2400" dirty="0"/>
              <a:t>Perusoikeudet takaa mm. että</a:t>
            </a:r>
          </a:p>
          <a:p>
            <a:pPr lvl="1"/>
            <a:r>
              <a:rPr lang="fi-FI" sz="2400" dirty="0"/>
              <a:t>Kaikilla on oikeus henkilökohtaiseen vapauteen ja koskemattomuuteen</a:t>
            </a:r>
          </a:p>
          <a:p>
            <a:pPr lvl="1"/>
            <a:r>
              <a:rPr lang="fi-FI" sz="2400" dirty="0"/>
              <a:t>Kaikilla on vapaus liikkua ja oikeus suojella yksityiselämäänsä</a:t>
            </a:r>
          </a:p>
          <a:p>
            <a:pPr lvl="1"/>
            <a:r>
              <a:rPr lang="fi-FI" sz="2400" dirty="0"/>
              <a:t>Kaikilla on sananvapaus, vapaus kokoontua ja kuulua yhdistyksiin</a:t>
            </a:r>
          </a:p>
          <a:p>
            <a:pPr lvl="1"/>
            <a:r>
              <a:rPr lang="fi-FI" sz="2400" dirty="0"/>
              <a:t>Kaikilla on omaisuuden suoja </a:t>
            </a:r>
            <a:r>
              <a:rPr lang="fi-FI" sz="2400" dirty="0">
                <a:sym typeface="Wingdings" panose="05000000000000000000" pitchFamily="2" charset="2"/>
              </a:rPr>
              <a:t> </a:t>
            </a:r>
            <a:r>
              <a:rPr lang="fi-FI" sz="2400" dirty="0"/>
              <a:t>tarkoittaa, että toisen omaisuutta ei saa viedä tai tuhota</a:t>
            </a:r>
          </a:p>
        </p:txBody>
      </p:sp>
    </p:spTree>
    <p:extLst>
      <p:ext uri="{BB962C8B-B14F-4D97-AF65-F5344CB8AC3E}">
        <p14:creationId xmlns:p14="http://schemas.microsoft.com/office/powerpoint/2010/main" val="1528607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C209EFD-3710-466E-ABDB-6135D3EE3832}"/>
              </a:ext>
            </a:extLst>
          </p:cNvPr>
          <p:cNvSpPr>
            <a:spLocks noGrp="1"/>
          </p:cNvSpPr>
          <p:nvPr>
            <p:ph type="title"/>
          </p:nvPr>
        </p:nvSpPr>
        <p:spPr/>
        <p:txBody>
          <a:bodyPr/>
          <a:lstStyle/>
          <a:p>
            <a:r>
              <a:rPr lang="fi-FI" dirty="0"/>
              <a:t>Perusoikeudet</a:t>
            </a:r>
          </a:p>
        </p:txBody>
      </p:sp>
      <p:sp>
        <p:nvSpPr>
          <p:cNvPr id="3" name="Sisällön paikkamerkki 2">
            <a:extLst>
              <a:ext uri="{FF2B5EF4-FFF2-40B4-BE49-F238E27FC236}">
                <a16:creationId xmlns:a16="http://schemas.microsoft.com/office/drawing/2014/main" id="{3DC7F7E1-E5D3-4AAD-B24E-304C3619F925}"/>
              </a:ext>
            </a:extLst>
          </p:cNvPr>
          <p:cNvSpPr>
            <a:spLocks noGrp="1"/>
          </p:cNvSpPr>
          <p:nvPr>
            <p:ph idx="1"/>
          </p:nvPr>
        </p:nvSpPr>
        <p:spPr/>
        <p:txBody>
          <a:bodyPr vert="horz" lIns="91440" tIns="45720" rIns="91440" bIns="45720" rtlCol="0" anchor="t">
            <a:normAutofit/>
          </a:bodyPr>
          <a:lstStyle/>
          <a:p>
            <a:r>
              <a:rPr lang="fi-FI" sz="2400" dirty="0"/>
              <a:t>Yhdenvertaisuus </a:t>
            </a:r>
          </a:p>
          <a:p>
            <a:r>
              <a:rPr lang="fi-FI" sz="2400" dirty="0"/>
              <a:t>Uskonnon ja omantunnon vapaus</a:t>
            </a:r>
          </a:p>
          <a:p>
            <a:r>
              <a:rPr lang="fi-FI" sz="2400" dirty="0"/>
              <a:t>Sananvapaus</a:t>
            </a:r>
          </a:p>
          <a:p>
            <a:r>
              <a:rPr lang="fi-FI" sz="2400" dirty="0"/>
              <a:t>Kokoontumis- ja yhdistymisvapaus</a:t>
            </a:r>
          </a:p>
          <a:p>
            <a:r>
              <a:rPr lang="fi-FI" sz="2400" dirty="0"/>
              <a:t>Vastuu ympäristöstä</a:t>
            </a:r>
          </a:p>
          <a:p>
            <a:pPr marL="0" indent="0">
              <a:buNone/>
            </a:pPr>
            <a:endParaRPr lang="fi-FI" dirty="0"/>
          </a:p>
        </p:txBody>
      </p:sp>
    </p:spTree>
    <p:extLst>
      <p:ext uri="{BB962C8B-B14F-4D97-AF65-F5344CB8AC3E}">
        <p14:creationId xmlns:p14="http://schemas.microsoft.com/office/powerpoint/2010/main" val="3214356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C16267A-14E0-40B9-AAC4-23FDB2A5110D}"/>
              </a:ext>
            </a:extLst>
          </p:cNvPr>
          <p:cNvSpPr>
            <a:spLocks noGrp="1"/>
          </p:cNvSpPr>
          <p:nvPr>
            <p:ph type="title"/>
          </p:nvPr>
        </p:nvSpPr>
        <p:spPr/>
        <p:txBody>
          <a:bodyPr/>
          <a:lstStyle/>
          <a:p>
            <a:r>
              <a:rPr lang="fi-FI" dirty="0"/>
              <a:t>Ihmisoikeudet</a:t>
            </a:r>
          </a:p>
        </p:txBody>
      </p:sp>
      <p:sp>
        <p:nvSpPr>
          <p:cNvPr id="3" name="Sisällön paikkamerkki 2">
            <a:extLst>
              <a:ext uri="{FF2B5EF4-FFF2-40B4-BE49-F238E27FC236}">
                <a16:creationId xmlns:a16="http://schemas.microsoft.com/office/drawing/2014/main" id="{68956CDE-1E5A-47E7-9406-7482A0BE4DB5}"/>
              </a:ext>
            </a:extLst>
          </p:cNvPr>
          <p:cNvSpPr>
            <a:spLocks noGrp="1"/>
          </p:cNvSpPr>
          <p:nvPr>
            <p:ph idx="1"/>
          </p:nvPr>
        </p:nvSpPr>
        <p:spPr>
          <a:xfrm>
            <a:off x="677334" y="2102694"/>
            <a:ext cx="8596668" cy="4423577"/>
          </a:xfrm>
        </p:spPr>
        <p:txBody>
          <a:bodyPr vert="horz" lIns="91440" tIns="45720" rIns="91440" bIns="45720" rtlCol="0" anchor="t">
            <a:normAutofit/>
          </a:bodyPr>
          <a:lstStyle/>
          <a:p>
            <a:pPr marL="731520"/>
            <a:r>
              <a:rPr lang="fi-FI" sz="2400" dirty="0"/>
              <a:t>Perusoikeudet ovat sisällöllisesti harmonisoitu kansainvälisten ihmisoikeuksien kanssa</a:t>
            </a:r>
            <a:endParaRPr lang="fi-FI" dirty="0"/>
          </a:p>
          <a:p>
            <a:pPr marL="731520"/>
            <a:r>
              <a:rPr lang="fi-FI" sz="2400" dirty="0"/>
              <a:t>Ihmisoikeudet ovat yleismaailmallisia</a:t>
            </a:r>
          </a:p>
          <a:p>
            <a:pPr marL="731520"/>
            <a:r>
              <a:rPr lang="fi-FI" sz="2400" dirty="0"/>
              <a:t>Ne kuuluvat kaikille syntyperästä, sukupuolesta, iästä, kielestä, kulttuuritaustasta, seksuaalisesta suuntautumisesta tai sukupuoli-identiteetistä riippumatta</a:t>
            </a:r>
          </a:p>
          <a:p>
            <a:endParaRPr lang="fi-FI" sz="2400" dirty="0"/>
          </a:p>
        </p:txBody>
      </p:sp>
    </p:spTree>
    <p:extLst>
      <p:ext uri="{BB962C8B-B14F-4D97-AF65-F5344CB8AC3E}">
        <p14:creationId xmlns:p14="http://schemas.microsoft.com/office/powerpoint/2010/main" val="3379091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B0FFFB7-7B69-4AAF-A236-C08118694512}"/>
              </a:ext>
            </a:extLst>
          </p:cNvPr>
          <p:cNvSpPr>
            <a:spLocks noGrp="1"/>
          </p:cNvSpPr>
          <p:nvPr>
            <p:ph type="title"/>
          </p:nvPr>
        </p:nvSpPr>
        <p:spPr/>
        <p:txBody>
          <a:bodyPr/>
          <a:lstStyle/>
          <a:p>
            <a:r>
              <a:rPr lang="fi-FI" dirty="0"/>
              <a:t>Ihmisoikeudet</a:t>
            </a:r>
          </a:p>
        </p:txBody>
      </p:sp>
      <p:sp>
        <p:nvSpPr>
          <p:cNvPr id="3" name="Sisällön paikkamerkki 2">
            <a:extLst>
              <a:ext uri="{FF2B5EF4-FFF2-40B4-BE49-F238E27FC236}">
                <a16:creationId xmlns:a16="http://schemas.microsoft.com/office/drawing/2014/main" id="{249A421A-ED86-4ED3-9DEC-8EC12FCEC2F7}"/>
              </a:ext>
            </a:extLst>
          </p:cNvPr>
          <p:cNvSpPr>
            <a:spLocks noGrp="1"/>
          </p:cNvSpPr>
          <p:nvPr>
            <p:ph idx="1"/>
          </p:nvPr>
        </p:nvSpPr>
        <p:spPr/>
        <p:txBody>
          <a:bodyPr vert="horz" lIns="91440" tIns="45720" rIns="91440" bIns="45720" rtlCol="0" anchor="t">
            <a:normAutofit/>
          </a:bodyPr>
          <a:lstStyle/>
          <a:p>
            <a:r>
              <a:rPr lang="fi-FI" sz="2400" dirty="0">
                <a:ea typeface="+mn-lt"/>
                <a:cs typeface="+mn-lt"/>
              </a:rPr>
              <a:t>Ihmisoikeuksien tunnistaminen tarkoittaa, että ollaan tietoisia ihmisoikeuksien olemassaolosta ja ymmärretään, miten ne vaikuttavat jokapäiväiseen toimintaan </a:t>
            </a:r>
            <a:endParaRPr lang="en-US" sz="2400">
              <a:ea typeface="+mn-lt"/>
              <a:cs typeface="+mn-lt"/>
            </a:endParaRPr>
          </a:p>
          <a:p>
            <a:r>
              <a:rPr lang="fi-FI" sz="2400" dirty="0">
                <a:ea typeface="+mn-lt"/>
                <a:cs typeface="+mn-lt"/>
              </a:rPr>
              <a:t>Ihmisoikeusnäkökulma tarkoittaa sitä, että perus- ja ihmisoikeudet otetaan vakavasti huomioon kaikessa niin virkamiesten, poliitikkojen kuin yksittäisten ihmistenkin toiminnassa</a:t>
            </a:r>
          </a:p>
        </p:txBody>
      </p:sp>
    </p:spTree>
    <p:extLst>
      <p:ext uri="{BB962C8B-B14F-4D97-AF65-F5344CB8AC3E}">
        <p14:creationId xmlns:p14="http://schemas.microsoft.com/office/powerpoint/2010/main" val="184755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7E64983-FFB6-4421-938E-599C4DE710DC}"/>
              </a:ext>
            </a:extLst>
          </p:cNvPr>
          <p:cNvSpPr>
            <a:spLocks noGrp="1"/>
          </p:cNvSpPr>
          <p:nvPr>
            <p:ph type="title"/>
          </p:nvPr>
        </p:nvSpPr>
        <p:spPr/>
        <p:txBody>
          <a:bodyPr/>
          <a:lstStyle/>
          <a:p>
            <a:r>
              <a:rPr lang="fi-FI" dirty="0"/>
              <a:t>Tehtävä - ihmisoikeudet</a:t>
            </a:r>
          </a:p>
        </p:txBody>
      </p:sp>
      <p:sp>
        <p:nvSpPr>
          <p:cNvPr id="3" name="Sisällön paikkamerkki 2">
            <a:extLst>
              <a:ext uri="{FF2B5EF4-FFF2-40B4-BE49-F238E27FC236}">
                <a16:creationId xmlns:a16="http://schemas.microsoft.com/office/drawing/2014/main" id="{D3085A75-CB19-49CD-BE49-90BF3C303CCF}"/>
              </a:ext>
            </a:extLst>
          </p:cNvPr>
          <p:cNvSpPr>
            <a:spLocks noGrp="1"/>
          </p:cNvSpPr>
          <p:nvPr>
            <p:ph idx="1"/>
          </p:nvPr>
        </p:nvSpPr>
        <p:spPr>
          <a:xfrm>
            <a:off x="677334" y="1479408"/>
            <a:ext cx="10143758" cy="5175747"/>
          </a:xfrm>
        </p:spPr>
        <p:txBody>
          <a:bodyPr vert="horz" lIns="91440" tIns="45720" rIns="91440" bIns="45720" rtlCol="0" anchor="t">
            <a:normAutofit fontScale="92500" lnSpcReduction="10000"/>
          </a:bodyPr>
          <a:lstStyle/>
          <a:p>
            <a:r>
              <a:rPr lang="fi-FI" sz="2400" dirty="0"/>
              <a:t>Tutustutaan 3-4 hengen ryhmissä eri ryhmien ihmisoikeuksiin sivuston </a:t>
            </a:r>
            <a:r>
              <a:rPr lang="fi-FI" sz="2400" dirty="0">
                <a:hlinkClick r:id="rId2"/>
              </a:rPr>
              <a:t>https://ihmisoikeudet.net/ihmisoikeudet/</a:t>
            </a:r>
            <a:r>
              <a:rPr lang="fi-FI" sz="2400" dirty="0"/>
              <a:t> materiaalin pohjalta</a:t>
            </a:r>
          </a:p>
          <a:p>
            <a:pPr marL="0" indent="0">
              <a:buNone/>
            </a:pPr>
            <a:endParaRPr lang="fi-FI" sz="2400" dirty="0"/>
          </a:p>
          <a:p>
            <a:pPr lvl="1"/>
            <a:r>
              <a:rPr lang="fi-FI" sz="2200" dirty="0"/>
              <a:t>Lapsen oikeudet</a:t>
            </a:r>
          </a:p>
          <a:p>
            <a:pPr lvl="1"/>
            <a:r>
              <a:rPr lang="fi-FI" sz="2200" dirty="0"/>
              <a:t>Naisten oikeudet</a:t>
            </a:r>
          </a:p>
          <a:p>
            <a:pPr lvl="1"/>
            <a:r>
              <a:rPr lang="fi-FI" sz="2200" dirty="0"/>
              <a:t>Seksuaali- ja lisääntymisterveys ja –oikeudet</a:t>
            </a:r>
          </a:p>
          <a:p>
            <a:pPr lvl="1"/>
            <a:r>
              <a:rPr lang="fi-FI" sz="2200" dirty="0"/>
              <a:t>Sukupuoli- ja seksuaalivähemmistöjen oikeudet</a:t>
            </a:r>
          </a:p>
          <a:p>
            <a:pPr lvl="1"/>
            <a:r>
              <a:rPr lang="fi-FI" sz="2200" dirty="0"/>
              <a:t>Vammaisten henkilöiden oikeudet</a:t>
            </a:r>
          </a:p>
          <a:p>
            <a:pPr lvl="1"/>
            <a:r>
              <a:rPr lang="fi-FI" sz="2200" dirty="0"/>
              <a:t>Vähemmistöjen oikeudet</a:t>
            </a:r>
          </a:p>
          <a:p>
            <a:pPr marL="457200" lvl="1" indent="0">
              <a:buNone/>
            </a:pPr>
            <a:endParaRPr lang="fi-FI" sz="2200" dirty="0"/>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lang="fi-FI" sz="2400" dirty="0">
                <a:latin typeface="Trebuchet MS" panose="020B0603020202020204"/>
              </a:rPr>
              <a:t>Tehkää lyhyt tiivistelmä yhteiselle alustalle aiheestanne</a:t>
            </a:r>
          </a:p>
          <a:p>
            <a:pPr>
              <a:buClr>
                <a:srgbClr val="90C226"/>
              </a:buClr>
              <a:defRPr/>
            </a:pPr>
            <a:r>
              <a:rPr kumimoji="0" lang="fi-FI" sz="2400" b="0" i="0" u="none" strike="noStrike" kern="1200" cap="none" spc="0" normalizeH="0" baseline="0" noProof="0" dirty="0">
                <a:ln>
                  <a:noFill/>
                </a:ln>
                <a:effectLst/>
                <a:uLnTx/>
                <a:uFillTx/>
                <a:latin typeface="Trebuchet MS" panose="020B0603020202020204"/>
                <a:ea typeface="+mn-ea"/>
                <a:cs typeface="+mn-cs"/>
              </a:rPr>
              <a:t>Kuvatkaa, miten kyseiset oikeudet vaikuttavat teidän työhön yksilön, ryhmän tai yhteisön ohjaajana</a:t>
            </a:r>
            <a:r>
              <a:rPr lang="fi-FI" sz="2400" dirty="0">
                <a:latin typeface="Trebuchet MS" panose="020B0603020202020204"/>
              </a:rPr>
              <a:t> </a:t>
            </a:r>
            <a:endParaRPr lang="fi-FI" sz="2400" b="0" i="0" u="none" strike="noStrike" kern="1200" cap="none" spc="0" normalizeH="0" baseline="0" noProof="0" dirty="0">
              <a:ln>
                <a:noFill/>
              </a:ln>
              <a:effectLst/>
              <a:uLnTx/>
              <a:uFillTx/>
              <a:latin typeface="Trebuchet MS" panose="020B0603020202020204"/>
            </a:endParaRPr>
          </a:p>
          <a:p>
            <a:pPr marL="0" indent="0">
              <a:buNone/>
            </a:pPr>
            <a:endParaRPr lang="fi-FI" dirty="0"/>
          </a:p>
        </p:txBody>
      </p:sp>
    </p:spTree>
    <p:extLst>
      <p:ext uri="{BB962C8B-B14F-4D97-AF65-F5344CB8AC3E}">
        <p14:creationId xmlns:p14="http://schemas.microsoft.com/office/powerpoint/2010/main" val="4167690119"/>
      </p:ext>
    </p:extLst>
  </p:cSld>
  <p:clrMapOvr>
    <a:masterClrMapping/>
  </p:clrMapOvr>
</p:sld>
</file>

<file path=ppt/theme/theme1.xml><?xml version="1.0" encoding="utf-8"?>
<a:theme xmlns:a="http://schemas.openxmlformats.org/drawingml/2006/main" name="Pinta">
  <a:themeElements>
    <a:clrScheme name="Pin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Pin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n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22F5A54DBBB1F941B9C46B0BF9F5C203" ma:contentTypeVersion="8" ma:contentTypeDescription="Luo uusi asiakirja." ma:contentTypeScope="" ma:versionID="feba0ec70e49577d09bce488a2796574">
  <xsd:schema xmlns:xsd="http://www.w3.org/2001/XMLSchema" xmlns:xs="http://www.w3.org/2001/XMLSchema" xmlns:p="http://schemas.microsoft.com/office/2006/metadata/properties" xmlns:ns3="bc2054b4-fe98-474b-859d-1c81c5e3d95b" targetNamespace="http://schemas.microsoft.com/office/2006/metadata/properties" ma:root="true" ma:fieldsID="0dbf93d16e88a885923d7547cbe39d29" ns3:_="">
    <xsd:import namespace="bc2054b4-fe98-474b-859d-1c81c5e3d95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2054b4-fe98-474b-859d-1c81c5e3d9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E60DB3B-ADD6-45B3-BB8A-2C633EB936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c2054b4-fe98-474b-859d-1c81c5e3d9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7E5DA1D-14AE-4325-BE99-DDFD508B7D39}">
  <ds:schemaRefs>
    <ds:schemaRef ds:uri="http://schemas.microsoft.com/sharepoint/v3/contenttype/forms"/>
  </ds:schemaRefs>
</ds:datastoreItem>
</file>

<file path=customXml/itemProps3.xml><?xml version="1.0" encoding="utf-8"?>
<ds:datastoreItem xmlns:ds="http://schemas.openxmlformats.org/officeDocument/2006/customXml" ds:itemID="{F379A9FD-CB65-478C-B83F-607329F564A7}">
  <ds:schemaRefs>
    <ds:schemaRef ds:uri="http://purl.org/dc/elements/1.1/"/>
    <ds:schemaRef ds:uri="http://purl.org/dc/dcmitype/"/>
    <ds:schemaRef ds:uri="http://schemas.microsoft.com/office/2006/metadata/properties"/>
    <ds:schemaRef ds:uri="http://schemas.microsoft.com/office/2006/documentManagement/types"/>
    <ds:schemaRef ds:uri="bc2054b4-fe98-474b-859d-1c81c5e3d95b"/>
    <ds:schemaRef ds:uri="http://www.w3.org/XML/1998/namespace"/>
    <ds:schemaRef ds:uri="http://schemas.microsoft.com/office/infopath/2007/PartnerControl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141</TotalTime>
  <Words>697</Words>
  <Application>Microsoft Office PowerPoint</Application>
  <PresentationFormat>Laajakuva</PresentationFormat>
  <Paragraphs>123</Paragraphs>
  <Slides>21</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21</vt:i4>
      </vt:variant>
    </vt:vector>
  </HeadingPairs>
  <TitlesOfParts>
    <vt:vector size="27" baseType="lpstr">
      <vt:lpstr>Arial</vt:lpstr>
      <vt:lpstr>Calibri</vt:lpstr>
      <vt:lpstr>IntervalSansProRegular</vt:lpstr>
      <vt:lpstr>Trebuchet MS</vt:lpstr>
      <vt:lpstr>Wingdings 3</vt:lpstr>
      <vt:lpstr>Pinta</vt:lpstr>
      <vt:lpstr>Lainsäädäntö</vt:lpstr>
      <vt:lpstr>NUORISO- JA YHTEISÖOHJAAJA</vt:lpstr>
      <vt:lpstr>Ammattitaitovaatimukset</vt:lpstr>
      <vt:lpstr>Lainsäädäntö nuoriso- ja yhteisöohjaajan työssä</vt:lpstr>
      <vt:lpstr>Perusoikeudet</vt:lpstr>
      <vt:lpstr>Perusoikeudet</vt:lpstr>
      <vt:lpstr>Ihmisoikeudet</vt:lpstr>
      <vt:lpstr>Ihmisoikeudet</vt:lpstr>
      <vt:lpstr>Tehtävä - ihmisoikeudet</vt:lpstr>
      <vt:lpstr>Työtä ohjaavat lait</vt:lpstr>
      <vt:lpstr>Tehtävä</vt:lpstr>
      <vt:lpstr>Kuntalaki </vt:lpstr>
      <vt:lpstr>Tasa-arvolaki</vt:lpstr>
      <vt:lpstr>NUORISOLAKI</vt:lpstr>
      <vt:lpstr>NUORISOLAKI</vt:lpstr>
      <vt:lpstr>Yhdenvertaisuuslaki</vt:lpstr>
      <vt:lpstr>Vammaispalvelulaki</vt:lpstr>
      <vt:lpstr>Lastensuojelulaki</vt:lpstr>
      <vt:lpstr>Perusopetuslaki</vt:lpstr>
      <vt:lpstr>SOSIAALIHUOLTOLAKI</vt:lpstr>
      <vt:lpstr>Lähteet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Lainsäädäntö</dc:title>
  <dc:creator>Pekkanen Tiina</dc:creator>
  <cp:lastModifiedBy>Pekkanen Tiina</cp:lastModifiedBy>
  <cp:revision>256</cp:revision>
  <dcterms:created xsi:type="dcterms:W3CDTF">2020-10-30T08:27:29Z</dcterms:created>
  <dcterms:modified xsi:type="dcterms:W3CDTF">2022-01-28T13:10:44Z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0x01010022F5A54DBBB1F941B9C46B0BF9F5C203</vt:lpwstr>
  </property>
</Properties>
</file>