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  <p:sldMasterId id="2147483648" r:id="rId2"/>
    <p:sldMasterId id="2147483660" r:id="rId3"/>
  </p:sldMasterIdLst>
  <p:sldIdLst>
    <p:sldId id="256" r:id="rId4"/>
    <p:sldId id="257" r:id="rId5"/>
    <p:sldId id="258" r:id="rId6"/>
    <p:sldId id="259" r:id="rId7"/>
    <p:sldId id="260" r:id="rId8"/>
    <p:sldId id="262" r:id="rId9"/>
    <p:sldId id="261" r:id="rId10"/>
    <p:sldId id="263" r:id="rId11"/>
    <p:sldId id="264" r:id="rId12"/>
    <p:sldId id="265" r:id="rId13"/>
    <p:sldId id="267" r:id="rId14"/>
    <p:sldId id="266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38C08E-27ED-4E1B-A72A-7F8069A6D7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A2AF992-41E6-47CA-BF97-E0FEB91CF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263F0BE-E8CF-4065-A725-BE4C9A270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8F75-B078-4220-9CC5-0DF7BA5EA733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7028F9D-215D-4EA8-99F6-76835D07E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DA61B1B-FA55-4222-8EDD-08E12DDFE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ADB55-77B2-47F3-BA9C-743A86D826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03241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DF724C-37A1-4038-936D-F40E2680A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99F6954-A09B-4735-BEC8-CADE3D6DA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CB80EAB-D69A-4586-9AD1-FDBCED00F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8F75-B078-4220-9CC5-0DF7BA5EA733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A684473-869D-433F-86AB-E4D9E44AB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8196EA-B954-4AB9-9987-B0905271C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ADB55-77B2-47F3-BA9C-743A86D826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8889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C73C46-E1EF-473D-9506-998FDC4A6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157786D-B325-4970-94C7-BC12734344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6612B68-6B04-47F5-B7AA-7DFCCE130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8F75-B078-4220-9CC5-0DF7BA5EA733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C87B001-D4CF-4618-8C97-6DF7FB0F3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DBB3E5-1048-423C-832D-A9FF90728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ADB55-77B2-47F3-BA9C-743A86D826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19438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BC0D93-98E6-497B-AA20-40BBF730D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55C02B4-FB2C-4325-89BC-355DC7C29E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CC1DD5C-94F0-4B7B-9427-1B27294B15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437BD5A-8B0B-43C2-A828-0155ED713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8F75-B078-4220-9CC5-0DF7BA5EA733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E1E49BA-9260-4F2A-A769-DEF97C428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D6BDE29-E214-47A4-9554-3DC5E0A0B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ADB55-77B2-47F3-BA9C-743A86D826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12991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69CB6F-53F5-4B5A-9999-8ABEDF2B1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2A3B209-FAD9-458D-BFFA-66535F50BE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AA2EC11-1F30-4AF2-9CA7-E3A9A56526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873ADC2-B821-4739-95D4-3BAE71E8C3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E826EA7-A342-45CF-8467-491769575E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89885B2-AD3E-4E3F-865A-29CAEFE04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8F75-B078-4220-9CC5-0DF7BA5EA733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D499F8C-06CC-4A6C-A097-DD1A48B02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F89D67D-BE88-4C4A-AEA1-E69D9CD25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ADB55-77B2-47F3-BA9C-743A86D826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6990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FC9B55-9DFF-4920-B488-A14FADC1F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B182364-B850-409B-9B16-D4F9408B0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8F75-B078-4220-9CC5-0DF7BA5EA733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2DC9808-5348-44A8-B197-387CC4909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14D49E8-30D9-44C2-9004-242D4CC87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ADB55-77B2-47F3-BA9C-743A86D826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08741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4C14AF8-C913-45ED-8177-8F6905FB4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8F75-B078-4220-9CC5-0DF7BA5EA733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665E2F2-5CE8-4576-9E6D-7CEBE2D43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8B109E5-5BB7-40BC-8B45-B70B1D1A1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ADB55-77B2-47F3-BA9C-743A86D826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11001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BA534B-719B-44A7-8C3A-E57B6558B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53CAB8D-3F2A-4832-8F80-2E5E31C2C5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0B6882A-A3A6-43CC-A45F-CCA3308A6E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CB97573-4508-4A1A-8946-0F59ABE18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8F75-B078-4220-9CC5-0DF7BA5EA733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4E4A271-C9EB-492F-95BC-7397C6DFE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85BBF74-FA0D-41C8-BD54-97C61DD37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ADB55-77B2-47F3-BA9C-743A86D826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5627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9D0224-2AAA-4090-A9C1-019495469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18BA8E4-9A2C-41DB-B7F7-F2F102C6F8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D38BA27-655B-4B40-BE57-3F6DE7DB15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61AB9FD-8B9B-4C77-A694-00AD68867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8F75-B078-4220-9CC5-0DF7BA5EA733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150B977-2A70-4610-B293-3C132C31E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27F53AC-C18F-41F8-A864-A4B58FA42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ADB55-77B2-47F3-BA9C-743A86D826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2166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FB79D4-4160-4938-A168-67DAEABEC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0D4F7B3-0C73-4E7D-AC71-264DC218A5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DCD991C-4BD0-4682-96AC-4F835741A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8F75-B078-4220-9CC5-0DF7BA5EA733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5C77E36-F9E3-48B1-B9EF-2FD695ACA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3A5EF64-04DE-4386-AD9C-88F6FB9EB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ADB55-77B2-47F3-BA9C-743A86D826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11992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AD4E7850-0854-4949-8E96-ADE1C7D21E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90668EC-A808-4AC5-BBEF-E71F7B5446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67C0658-D4B3-471E-B504-00B02D048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8F75-B078-4220-9CC5-0DF7BA5EA733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90D4D56-ADFD-4A11-B1E9-1A8A12F90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ED6CFAF-9A82-4DE1-B17C-073CAA993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ADB55-77B2-47F3-BA9C-743A86D826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81708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34901-C14D-43F6-8DB9-788D55C9259F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C2A9CB7-86C4-4D18-B906-E8763BC6B5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0698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34901-C14D-43F6-8DB9-788D55C9259F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9CB7-86C4-4D18-B906-E8763BC6B5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95069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34901-C14D-43F6-8DB9-788D55C9259F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C2A9CB7-86C4-4D18-B906-E8763BC6B5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81438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34901-C14D-43F6-8DB9-788D55C9259F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C2A9CB7-86C4-4D18-B906-E8763BC6B5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3308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34901-C14D-43F6-8DB9-788D55C9259F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C2A9CB7-86C4-4D18-B906-E8763BC6B5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348758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34901-C14D-43F6-8DB9-788D55C9259F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9CB7-86C4-4D18-B906-E8763BC6B5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960829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34901-C14D-43F6-8DB9-788D55C9259F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9CB7-86C4-4D18-B906-E8763BC6B5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2304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34901-C14D-43F6-8DB9-788D55C9259F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9CB7-86C4-4D18-B906-E8763BC6B5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057619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34901-C14D-43F6-8DB9-788D55C9259F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C2A9CB7-86C4-4D18-B906-E8763BC6B5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12728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34901-C14D-43F6-8DB9-788D55C9259F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C2A9CB7-86C4-4D18-B906-E8763BC6B5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51142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34901-C14D-43F6-8DB9-788D55C9259F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C2A9CB7-86C4-4D18-B906-E8763BC6B54F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976014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34901-C14D-43F6-8DB9-788D55C9259F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C2A9CB7-86C4-4D18-B906-E8763BC6B5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343974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34901-C14D-43F6-8DB9-788D55C9259F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C2A9CB7-86C4-4D18-B906-E8763BC6B54F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716981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34901-C14D-43F6-8DB9-788D55C9259F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C2A9CB7-86C4-4D18-B906-E8763BC6B5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615427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34901-C14D-43F6-8DB9-788D55C9259F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9CB7-86C4-4D18-B906-E8763BC6B5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0195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34901-C14D-43F6-8DB9-788D55C9259F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9CB7-86C4-4D18-B906-E8763BC6B5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9503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BD23922-2CFC-4148-ACE6-6DD7EE77D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AD143DE-613E-4BEF-910A-30EE60A31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44EB29B-0FE8-45E8-9B0C-3644CE1E22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C8F75-B078-4220-9CC5-0DF7BA5EA733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0C40E34-C319-4F61-982A-E0AE3307F0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2736383-4F9B-4B99-9497-1D559F1A91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ADB55-77B2-47F3-BA9C-743A86D826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9933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D34901-C14D-43F6-8DB9-788D55C9259F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C2A9CB7-86C4-4D18-B906-E8763BC6B5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303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3.hamk.fi/dialogi/diale/menetelmat/" TargetMode="Externa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3.hamk.fi/dialogi/diale/menetelmat/index.html" TargetMode="External"/><Relationship Id="rId2" Type="http://schemas.openxmlformats.org/officeDocument/2006/relationships/hyperlink" Target="https://www.sitra.fi/artikkelit/mika-tekee-dialogin-dialogisen-vuorovaikutuksen-tunnuspiirteet-ja-edellytykset/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qIJxBPPSITc" TargetMode="Externa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DIALOGISUUS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YRHO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3150CB-3985-4875-AA8D-5226ABD17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803325"/>
            <a:ext cx="5314536" cy="1325563"/>
          </a:xfrm>
        </p:spPr>
        <p:txBody>
          <a:bodyPr>
            <a:normAutofit/>
          </a:bodyPr>
          <a:lstStyle/>
          <a:p>
            <a:r>
              <a:rPr lang="fi-FI" dirty="0"/>
              <a:t>Harjoituksia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DB829F9-6C78-4D52-9671-616508EC8F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279018"/>
            <a:ext cx="5314543" cy="3375920"/>
          </a:xfrm>
        </p:spPr>
        <p:txBody>
          <a:bodyPr anchor="t">
            <a:normAutofit/>
          </a:bodyPr>
          <a:lstStyle/>
          <a:p>
            <a:r>
              <a:rPr lang="fi-FI" sz="1800" dirty="0"/>
              <a:t>Dialoginen asenne. 1 Symmetrisesti</a:t>
            </a:r>
          </a:p>
          <a:p>
            <a:r>
              <a:rPr lang="fi-FI" sz="1800" dirty="0"/>
              <a:t>Dialoginen toimintaote. 1. Keskusteluliput</a:t>
            </a:r>
          </a:p>
          <a:p>
            <a:r>
              <a:rPr lang="fi-FI" sz="1800" dirty="0"/>
              <a:t>Dialoginen hetki. 4 ketjuta</a:t>
            </a:r>
          </a:p>
          <a:p>
            <a:r>
              <a:rPr lang="fi-FI" sz="1800" dirty="0"/>
              <a:t>Dialoginen hetki. 2 muotoile ja puhdista</a:t>
            </a:r>
          </a:p>
          <a:p>
            <a:r>
              <a:rPr lang="fi-FI" sz="1800" dirty="0"/>
              <a:t>Dialoginen kokonaiskuva. 1. Kudotaan synteesi</a:t>
            </a:r>
          </a:p>
          <a:p>
            <a:endParaRPr lang="fi-FI" sz="1800" dirty="0"/>
          </a:p>
          <a:p>
            <a:endParaRPr lang="fi-FI" sz="1800" dirty="0"/>
          </a:p>
          <a:p>
            <a:pPr marL="0" indent="0">
              <a:buNone/>
            </a:pPr>
            <a:r>
              <a:rPr lang="fi-FI" sz="1800" dirty="0"/>
              <a:t>(</a:t>
            </a:r>
            <a:r>
              <a:rPr lang="fi-FI" sz="1800" dirty="0">
                <a:hlinkClick r:id="rId2"/>
              </a:rPr>
              <a:t>http://www3.hamk.fi/dialogi/diale/menetelmat/</a:t>
            </a:r>
            <a:r>
              <a:rPr lang="fi-FI" sz="1800" dirty="0"/>
              <a:t> )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DB88ED-9E85-46D9-856C-4569C2B91BA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587" r="17418" b="-1"/>
          <a:stretch/>
        </p:blipFill>
        <p:spPr>
          <a:xfrm>
            <a:off x="6750141" y="-2"/>
            <a:ext cx="5441859" cy="5654940"/>
          </a:xfrm>
          <a:custGeom>
            <a:avLst/>
            <a:gdLst/>
            <a:ahLst/>
            <a:cxnLst/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1711162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5D3073-D59D-497A-B5E2-21AD2394D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Ammatillisen kohtaamisen haasteita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4F0913-C1C6-4F75-8631-F03BF9F0D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Vallankäyttö</a:t>
            </a:r>
          </a:p>
          <a:p>
            <a:r>
              <a:rPr lang="fi-FI" dirty="0"/>
              <a:t>Vuorovaikutuksesta syrjäyttäminen</a:t>
            </a:r>
          </a:p>
          <a:p>
            <a:r>
              <a:rPr lang="fi-FI" dirty="0"/>
              <a:t>Ihmisen väheksyminen</a:t>
            </a:r>
          </a:p>
          <a:p>
            <a:r>
              <a:rPr lang="fi-FI" dirty="0"/>
              <a:t>Ammattilaisen henkilökohtaisen näkemyksen vahva esiin tuominen</a:t>
            </a:r>
          </a:p>
          <a:p>
            <a:r>
              <a:rPr lang="fi-FI" dirty="0"/>
              <a:t>Omille tunteille antautuminen</a:t>
            </a:r>
          </a:p>
        </p:txBody>
      </p:sp>
    </p:spTree>
    <p:extLst>
      <p:ext uri="{BB962C8B-B14F-4D97-AF65-F5344CB8AC3E}">
        <p14:creationId xmlns:p14="http://schemas.microsoft.com/office/powerpoint/2010/main" val="1815920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B3D5E4-EC31-4E18-ACDD-7CCAFAE14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Lähteet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90B37F8-E66D-48B4-88FF-2FCE71332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Holm ym. 2018. Mikä tekee dialogin: Dialogisen vuorovaikutuksen tunnuspiirteet ja edellytykset. Osoitteessa </a:t>
            </a:r>
            <a:r>
              <a:rPr lang="fi-FI" dirty="0">
                <a:hlinkClick r:id="rId2"/>
              </a:rPr>
              <a:t>https://www.sitra.fi/artikkelit/mika-tekee-dialogin-dialogisen-vuorovaikutuksen-tunnuspiirteet-ja-edellytykset/</a:t>
            </a:r>
            <a:r>
              <a:rPr lang="fi-FI" dirty="0"/>
              <a:t> </a:t>
            </a:r>
          </a:p>
          <a:p>
            <a:r>
              <a:rPr lang="fi-FI" dirty="0">
                <a:hlinkClick r:id="rId3"/>
              </a:rPr>
              <a:t>http://www3.hamk.fi/dialogi/diale/menetelmat/index.html</a:t>
            </a:r>
            <a:r>
              <a:rPr lang="fi-FI" dirty="0"/>
              <a:t>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92624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84472D-1CBC-4C94-BEB2-793D85582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6"/>
            <a:ext cx="6586491" cy="1676603"/>
          </a:xfrm>
        </p:spPr>
        <p:txBody>
          <a:bodyPr>
            <a:normAutofit/>
          </a:bodyPr>
          <a:lstStyle/>
          <a:p>
            <a:r>
              <a:rPr lang="fi-FI" sz="5400"/>
              <a:t>Alkukeskustelu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C9329C1-A1AE-40E5-A05A-155415424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>
            <a:normAutofit/>
          </a:bodyPr>
          <a:lstStyle/>
          <a:p>
            <a:r>
              <a:rPr lang="fi-FI" sz="2400" dirty="0"/>
              <a:t>Keskustelkaa pienryhmissä aiheesta dialogi</a:t>
            </a:r>
          </a:p>
          <a:p>
            <a:r>
              <a:rPr lang="fi-FI" sz="2400" dirty="0"/>
              <a:t>Onko käsite teille tuttu?</a:t>
            </a:r>
          </a:p>
          <a:p>
            <a:r>
              <a:rPr lang="fi-FI" sz="2400" dirty="0"/>
              <a:t>Missä yhteydessä olette kuulleet käsitteen?</a:t>
            </a:r>
          </a:p>
          <a:p>
            <a:r>
              <a:rPr lang="fi-FI" sz="2400" dirty="0"/>
              <a:t>Mitä dialogi tarkoittaa?</a:t>
            </a:r>
          </a:p>
          <a:p>
            <a:endParaRPr lang="fi-FI" sz="2400" dirty="0"/>
          </a:p>
          <a:p>
            <a:r>
              <a:rPr lang="fi-FI" sz="2400" dirty="0"/>
              <a:t>Kirjatkaa ajatuksia </a:t>
            </a:r>
            <a:r>
              <a:rPr lang="fi-FI" sz="2400" dirty="0" err="1"/>
              <a:t>padlettiin</a:t>
            </a:r>
            <a:endParaRPr lang="fi-FI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A81A9FF-EDC0-42E4-AC3B-48DD42E7350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4648" r="4656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4177035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DCEF32-1120-4042-822B-661B7B315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fi-FI" dirty="0"/>
              <a:t>Dialogisuus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0B88A38-3691-48FE-8988-8473AE1635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/>
          </a:bodyPr>
          <a:lstStyle/>
          <a:p>
            <a:r>
              <a:rPr lang="fi-FI" sz="2400" dirty="0"/>
              <a:t>Dialogisuudella tarkoitetaan tasavertaista keskustelua, prosessia jossa annetaan, saadaan ja tuotetaan yhdessä jotain arvokasta</a:t>
            </a:r>
          </a:p>
          <a:p>
            <a:r>
              <a:rPr lang="fi-FI" sz="2400" dirty="0"/>
              <a:t>Perustuu tasavertaiseen osallistumiseen</a:t>
            </a:r>
          </a:p>
          <a:p>
            <a:r>
              <a:rPr lang="fi-FI" sz="2400" dirty="0"/>
              <a:t>Dialogissa saavutetaan uusi yhteinen ymmärrys käsiteltävästä aiheesta</a:t>
            </a:r>
          </a:p>
        </p:txBody>
      </p:sp>
    </p:spTree>
    <p:extLst>
      <p:ext uri="{BB962C8B-B14F-4D97-AF65-F5344CB8AC3E}">
        <p14:creationId xmlns:p14="http://schemas.microsoft.com/office/powerpoint/2010/main" val="9733857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6CE384C-4201-4DFE-AAED-3857BAE3F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fi-FI" dirty="0"/>
              <a:t>Dialogi vs. debatti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C21E916-3884-41CD-A97D-DF861DD366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fi-FI" sz="2400" dirty="0"/>
              <a:t>DEBATTI</a:t>
            </a:r>
          </a:p>
          <a:p>
            <a:r>
              <a:rPr lang="fi-FI" sz="2400" dirty="0"/>
              <a:t>Debatin tavoitteena on oman näkökannan puolustaminen toista väittämää vastaan</a:t>
            </a:r>
          </a:p>
          <a:p>
            <a:r>
              <a:rPr lang="fi-FI" sz="2400" dirty="0"/>
              <a:t>Debatissa osallistujien puolustama kanta on oikea ja vastapuolen kanta on lähtökohtaisesti väärä</a:t>
            </a:r>
          </a:p>
          <a:p>
            <a:pPr marL="0" indent="0">
              <a:buNone/>
            </a:pPr>
            <a:r>
              <a:rPr lang="fi-FI" sz="2400" dirty="0"/>
              <a:t>DIALOGI</a:t>
            </a:r>
          </a:p>
          <a:p>
            <a:r>
              <a:rPr lang="fi-FI" sz="2400" dirty="0"/>
              <a:t>Dialogissa ei ole tarkoitus olla oikeassa tai väärässä</a:t>
            </a:r>
          </a:p>
          <a:p>
            <a:r>
              <a:rPr lang="fi-FI" sz="2400" dirty="0"/>
              <a:t>Dialogin pyrkimyksenä on tuottaa ymmärrystä toisten näkemyksistä ja luoda merkityksiä toiminnan kohteena oleville asioille</a:t>
            </a:r>
          </a:p>
          <a:p>
            <a:endParaRPr lang="fi-FI" sz="2400" dirty="0"/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4260632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6083447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79A4D78-CFCF-4C94-8543-F4E4CECAE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556" y="6214530"/>
            <a:ext cx="4284418" cy="32173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1800" dirty="0">
                <a:solidFill>
                  <a:schemeClr val="bg1"/>
                </a:solidFill>
              </a:rPr>
              <a:t>(Holm </a:t>
            </a:r>
            <a:r>
              <a:rPr lang="en-US" sz="1800" dirty="0" err="1">
                <a:solidFill>
                  <a:schemeClr val="bg1"/>
                </a:solidFill>
              </a:rPr>
              <a:t>ym</a:t>
            </a:r>
            <a:r>
              <a:rPr lang="en-US" sz="1800" dirty="0">
                <a:solidFill>
                  <a:schemeClr val="bg1"/>
                </a:solidFill>
              </a:rPr>
              <a:t>. 2018/ www.sitra.fi)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5990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76B1CC02-9555-4E38-88C1-A8E7851DA87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7" r="2" b="2"/>
          <a:stretch/>
        </p:blipFill>
        <p:spPr>
          <a:xfrm>
            <a:off x="1155556" y="637761"/>
            <a:ext cx="9889765" cy="5576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209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1E5D0E-FAC7-41E1-8D36-06B6D36A6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Dialoginen keskustelu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B6941CE-0FA2-4F5A-9B8F-91BAAC6F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02080"/>
            <a:ext cx="8915400" cy="44276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dirty="0">
                <a:solidFill>
                  <a:srgbClr val="000000"/>
                </a:solidFill>
                <a:latin typeface="Arial"/>
                <a:cs typeface="Arial"/>
              </a:rPr>
              <a:t>Suomenkielinen vastine dialogille on kuunteleva keskustelu</a:t>
            </a:r>
          </a:p>
          <a:p>
            <a:r>
              <a:rPr lang="fi-FI" dirty="0">
                <a:solidFill>
                  <a:srgbClr val="000000"/>
                </a:solidFill>
                <a:latin typeface="Arial"/>
                <a:cs typeface="Arial"/>
              </a:rPr>
              <a:t>Avointa ja suoraa keskustelua, missä tavoitellaan yhteistä ymmärrystä</a:t>
            </a:r>
          </a:p>
          <a:p>
            <a:r>
              <a:rPr lang="fi-FI" dirty="0">
                <a:solidFill>
                  <a:srgbClr val="000000"/>
                </a:solidFill>
                <a:latin typeface="Arial"/>
                <a:cs typeface="Arial"/>
              </a:rPr>
              <a:t>Ammatillisen kielen käyttäminen voi olla este dialogin syntymiselle</a:t>
            </a:r>
          </a:p>
          <a:p>
            <a:r>
              <a:rPr lang="fi-FI" dirty="0">
                <a:solidFill>
                  <a:srgbClr val="000000"/>
                </a:solidFill>
                <a:latin typeface="Arial"/>
                <a:cs typeface="Arial"/>
              </a:rPr>
              <a:t>Ajatus siitä, että ihmisillä on erilaisia näkemyksiä eikä kenenkään näkemys voi olla kokonainen totuus</a:t>
            </a:r>
          </a:p>
          <a:p>
            <a:r>
              <a:rPr lang="fi-FI" dirty="0">
                <a:solidFill>
                  <a:srgbClr val="000000"/>
                </a:solidFill>
                <a:latin typeface="Arial"/>
                <a:cs typeface="Arial"/>
              </a:rPr>
              <a:t>Lasta, nuorta, perhettä, vanhusta, vammaista, kaikkia tulee kuunnella</a:t>
            </a:r>
          </a:p>
          <a:p>
            <a:r>
              <a:rPr lang="fi-FI" dirty="0">
                <a:solidFill>
                  <a:srgbClr val="000000"/>
                </a:solidFill>
                <a:latin typeface="Arial"/>
                <a:cs typeface="Arial"/>
              </a:rPr>
              <a:t>Ammattilaisen tehtävä on saada asiakkaiden ääni kuuluviin</a:t>
            </a:r>
          </a:p>
          <a:p>
            <a:r>
              <a:rPr lang="fi-FI" dirty="0">
                <a:solidFill>
                  <a:srgbClr val="000000"/>
                </a:solidFill>
                <a:latin typeface="Arial"/>
                <a:cs typeface="Arial"/>
              </a:rPr>
              <a:t>Jo kuulluksi tuleminen on ihmiselle voimia antava kokemus</a:t>
            </a:r>
          </a:p>
          <a:p>
            <a:r>
              <a:rPr lang="fi-FI" dirty="0">
                <a:solidFill>
                  <a:srgbClr val="000000"/>
                </a:solidFill>
                <a:latin typeface="Arial"/>
                <a:cs typeface="Arial"/>
              </a:rPr>
              <a:t>Ammattilaisella on oltava asiakkaasta kiinnostunut ja myötätuntoinen asenne</a:t>
            </a:r>
          </a:p>
          <a:p>
            <a:r>
              <a:rPr lang="fi-FI" dirty="0">
                <a:solidFill>
                  <a:srgbClr val="000000"/>
                </a:solidFill>
                <a:latin typeface="Arial"/>
                <a:cs typeface="Arial"/>
              </a:rPr>
              <a:t>Ammattilaisen tulee ymmärtää, ettei hän pysty tietämään asiakkaan puolesta, mitä tämä tarvitsee</a:t>
            </a:r>
          </a:p>
          <a:p>
            <a:r>
              <a:rPr lang="fi-FI" dirty="0">
                <a:hlinkClick r:id="rId2"/>
              </a:rPr>
              <a:t>https://www.youtube.com/watch?v=qIJxBPPSITc</a:t>
            </a:r>
            <a:r>
              <a:rPr lang="fi-FI" dirty="0"/>
              <a:t> Dialogi</a:t>
            </a:r>
            <a:endParaRPr lang="fi-FI" sz="2000" dirty="0">
              <a:solidFill>
                <a:srgbClr val="FF0000"/>
              </a:solidFill>
              <a:latin typeface="Arial" panose="020B0604020202020204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3966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5897272-7DE6-4C48-ADCE-0B46652B5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fi-FI" dirty="0"/>
              <a:t>Dialogiset toimintatavat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4DF16E-8758-47B4-9FAD-257AA13CB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endParaRPr lang="fi-FI" sz="2400" dirty="0"/>
          </a:p>
          <a:p>
            <a:r>
              <a:rPr lang="fi-FI" sz="2400" dirty="0"/>
              <a:t>vuoron ottaminen ja antaminen</a:t>
            </a:r>
          </a:p>
          <a:p>
            <a:r>
              <a:rPr lang="fi-FI" sz="2400" dirty="0"/>
              <a:t>pysähtyminen ja keskittyminen</a:t>
            </a:r>
          </a:p>
          <a:p>
            <a:r>
              <a:rPr lang="fi-FI" sz="2400" dirty="0"/>
              <a:t>sanatarkka vastaan ottaminen</a:t>
            </a:r>
          </a:p>
          <a:p>
            <a:r>
              <a:rPr lang="fi-FI" sz="2400" dirty="0"/>
              <a:t>kuuntelu</a:t>
            </a:r>
          </a:p>
          <a:p>
            <a:r>
              <a:rPr lang="fi-FI" sz="2400" dirty="0"/>
              <a:t>omien lähtöolettamusten ja ennakkokäsitysten tiedostaminen</a:t>
            </a:r>
          </a:p>
          <a:p>
            <a:r>
              <a:rPr lang="fi-FI" sz="2400" dirty="0"/>
              <a:t>omien lähtöolettamusten ja ennakkokäsitysten syrjään vetämisen ja esiin tuomisen säätely</a:t>
            </a:r>
          </a:p>
          <a:p>
            <a:r>
              <a:rPr lang="fi-FI" sz="2400" dirty="0"/>
              <a:t>viipyminen toisen puheessa</a:t>
            </a:r>
          </a:p>
        </p:txBody>
      </p:sp>
    </p:spTree>
    <p:extLst>
      <p:ext uri="{BB962C8B-B14F-4D97-AF65-F5344CB8AC3E}">
        <p14:creationId xmlns:p14="http://schemas.microsoft.com/office/powerpoint/2010/main" val="14611423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0F1F6A5-1884-4463-A76A-6723CFDF7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fi-FI" dirty="0"/>
              <a:t>Dialogin edellytykset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420767-CF4C-4B40-955F-799B5555D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2352906"/>
            <a:ext cx="8104704" cy="4248615"/>
          </a:xfrm>
        </p:spPr>
        <p:txBody>
          <a:bodyPr anchor="t">
            <a:normAutofit/>
          </a:bodyPr>
          <a:lstStyle/>
          <a:p>
            <a:r>
              <a:rPr lang="fi-FI" sz="2400" dirty="0"/>
              <a:t>1. Osallistujat ovat dialogitilanteessa tasa-arvoisia</a:t>
            </a:r>
          </a:p>
          <a:p>
            <a:pPr lvl="1"/>
            <a:r>
              <a:rPr lang="fi-FI" b="0" i="0" dirty="0">
                <a:effectLst/>
                <a:latin typeface="minion-pro"/>
              </a:rPr>
              <a:t>Kun pidämme itseämme muita ylempinä, emme kuuntele; kun muita alempina, emme uskalla puhua</a:t>
            </a:r>
            <a:endParaRPr lang="fi-FI" dirty="0"/>
          </a:p>
          <a:p>
            <a:pPr marL="457200" lvl="1" indent="0">
              <a:buNone/>
            </a:pPr>
            <a:endParaRPr lang="fi-FI" dirty="0">
              <a:latin typeface="minion-pro"/>
            </a:endParaRPr>
          </a:p>
          <a:p>
            <a:r>
              <a:rPr lang="fi-FI" sz="2400" dirty="0"/>
              <a:t>2. Dialogi rakentuu toisten näkökulmien aktiiviselle ja myötäelävälle kuuntelulle</a:t>
            </a:r>
          </a:p>
          <a:p>
            <a:pPr lvl="1"/>
            <a:r>
              <a:rPr lang="fi-FI" b="0" i="0" dirty="0">
                <a:effectLst/>
                <a:latin typeface="minion-pro"/>
              </a:rPr>
              <a:t>Tarkan huomion kiinnittäminen siihen, mitä toinen sanoo ja tarkoittaa</a:t>
            </a:r>
            <a:endParaRPr lang="fi-FI" dirty="0"/>
          </a:p>
          <a:p>
            <a:endParaRPr lang="fi-FI" sz="1700" dirty="0"/>
          </a:p>
        </p:txBody>
      </p:sp>
    </p:spTree>
    <p:extLst>
      <p:ext uri="{BB962C8B-B14F-4D97-AF65-F5344CB8AC3E}">
        <p14:creationId xmlns:p14="http://schemas.microsoft.com/office/powerpoint/2010/main" val="9970491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CE8F80D-1A42-41F9-BDD1-C1097FF6B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fi-FI" dirty="0"/>
              <a:t>Dialogin edellytykset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A29DF5-6376-43C3-AC3A-5D2EF4F7E9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2308302"/>
            <a:ext cx="7860863" cy="3673398"/>
          </a:xfrm>
        </p:spPr>
        <p:txBody>
          <a:bodyPr anchor="t">
            <a:normAutofit/>
          </a:bodyPr>
          <a:lstStyle/>
          <a:p>
            <a:r>
              <a:rPr lang="fi-FI" sz="2400" dirty="0"/>
              <a:t>3. Dialogin osallistujien tulee olla valmiita omien taustaoletustensa tarkasteluun ja kyseenalaistamiseen</a:t>
            </a:r>
          </a:p>
          <a:p>
            <a:pPr lvl="1"/>
            <a:r>
              <a:rPr lang="fi-FI" sz="2000" dirty="0"/>
              <a:t>Keskustelu, jossa osallistujat eivät pyri aitoon yhteiseen ymmärrykseen, vaan ajavat omia kätkettyjä intressejään, ei voi muodostua aidoksi dialogiksi</a:t>
            </a:r>
          </a:p>
          <a:p>
            <a:r>
              <a:rPr lang="fi-FI" sz="2400" dirty="0"/>
              <a:t>4. Dialogi edellyttää keskinäistä luottamusta</a:t>
            </a:r>
          </a:p>
          <a:p>
            <a:pPr lvl="1"/>
            <a:r>
              <a:rPr lang="fi-FI" sz="2000" dirty="0"/>
              <a:t>Dialogi edellyttää osallistujilta luottamusta kahteen asiaan: siihen, että toisilta saatu tieto on arvokasta, sekä siihen, että osallistujiin voi ihmisinä luottaa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171375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466</Words>
  <Application>Microsoft Office PowerPoint</Application>
  <PresentationFormat>Laajakuva</PresentationFormat>
  <Paragraphs>70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minion-pro</vt:lpstr>
      <vt:lpstr>Wingdings 3</vt:lpstr>
      <vt:lpstr>Office-teema</vt:lpstr>
      <vt:lpstr>Office-teema</vt:lpstr>
      <vt:lpstr>Kuiskaus</vt:lpstr>
      <vt:lpstr>DIALOGISUUS</vt:lpstr>
      <vt:lpstr>Alkukeskustelu </vt:lpstr>
      <vt:lpstr>Dialogisuus</vt:lpstr>
      <vt:lpstr>Dialogi vs. debatti</vt:lpstr>
      <vt:lpstr>(Holm ym. 2018/ www.sitra.fi) </vt:lpstr>
      <vt:lpstr>Dialoginen keskustelu</vt:lpstr>
      <vt:lpstr>Dialogiset toimintatavat</vt:lpstr>
      <vt:lpstr>Dialogin edellytykset</vt:lpstr>
      <vt:lpstr>Dialogin edellytykset</vt:lpstr>
      <vt:lpstr>Harjoituksia</vt:lpstr>
      <vt:lpstr>Ammatillisen kohtaamisen haasteita</vt:lpstr>
      <vt:lpstr>Lähteet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Pekkanen Tiina</dc:creator>
  <cp:lastModifiedBy>Pekkanen Tiina</cp:lastModifiedBy>
  <cp:revision>17</cp:revision>
  <dcterms:created xsi:type="dcterms:W3CDTF">2022-03-31T05:57:18Z</dcterms:created>
  <dcterms:modified xsi:type="dcterms:W3CDTF">2022-03-31T06:30:20Z</dcterms:modified>
</cp:coreProperties>
</file>