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0" r:id="rId2"/>
    <p:sldId id="261" r:id="rId3"/>
    <p:sldId id="263" r:id="rId4"/>
    <p:sldId id="259" r:id="rId5"/>
    <p:sldId id="257" r:id="rId6"/>
    <p:sldId id="269" r:id="rId7"/>
    <p:sldId id="270" r:id="rId8"/>
    <p:sldId id="258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68D03F-99DF-491E-9AE8-0C785DFC4F60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BCE871D-64F8-45E0-A67E-73728B52A581}">
      <dgm:prSet/>
      <dgm:spPr/>
      <dgm:t>
        <a:bodyPr/>
        <a:lstStyle/>
        <a:p>
          <a:r>
            <a:rPr lang="fi-FI"/>
            <a:t>Keskustelua pienryhmissä 10 min</a:t>
          </a:r>
          <a:endParaRPr lang="en-US"/>
        </a:p>
      </dgm:t>
    </dgm:pt>
    <dgm:pt modelId="{173108A5-679E-478B-A68E-9FEABC6A66C5}" type="parTrans" cxnId="{8FCBC158-CB74-48A0-A34D-9978431112EE}">
      <dgm:prSet/>
      <dgm:spPr/>
      <dgm:t>
        <a:bodyPr/>
        <a:lstStyle/>
        <a:p>
          <a:endParaRPr lang="en-US"/>
        </a:p>
      </dgm:t>
    </dgm:pt>
    <dgm:pt modelId="{2DF7580C-3086-4CBB-8304-AF4DE0D0806D}" type="sibTrans" cxnId="{8FCBC158-CB74-48A0-A34D-9978431112EE}">
      <dgm:prSet/>
      <dgm:spPr/>
      <dgm:t>
        <a:bodyPr/>
        <a:lstStyle/>
        <a:p>
          <a:endParaRPr lang="en-US"/>
        </a:p>
      </dgm:t>
    </dgm:pt>
    <dgm:pt modelId="{766316B3-42F4-4351-975C-F82FB863A908}">
      <dgm:prSet/>
      <dgm:spPr/>
      <dgm:t>
        <a:bodyPr/>
        <a:lstStyle/>
        <a:p>
          <a:r>
            <a:rPr lang="fi-FI"/>
            <a:t>Mikä kolahti/mistä olet eri mieltä, mistä haluaisit tietää lisää.</a:t>
          </a:r>
          <a:endParaRPr lang="en-US"/>
        </a:p>
      </dgm:t>
    </dgm:pt>
    <dgm:pt modelId="{0B9E87F6-FDCC-48B7-84D8-BC5906224538}" type="parTrans" cxnId="{427787ED-3420-4AD5-AA6D-2A5447869A04}">
      <dgm:prSet/>
      <dgm:spPr/>
      <dgm:t>
        <a:bodyPr/>
        <a:lstStyle/>
        <a:p>
          <a:endParaRPr lang="en-US"/>
        </a:p>
      </dgm:t>
    </dgm:pt>
    <dgm:pt modelId="{DC0B0777-4868-4F3C-985A-EA77A9C51909}" type="sibTrans" cxnId="{427787ED-3420-4AD5-AA6D-2A5447869A04}">
      <dgm:prSet/>
      <dgm:spPr/>
      <dgm:t>
        <a:bodyPr/>
        <a:lstStyle/>
        <a:p>
          <a:endParaRPr lang="en-US"/>
        </a:p>
      </dgm:t>
    </dgm:pt>
    <dgm:pt modelId="{3D5C7C20-D65A-4BFE-B16B-83E4E13D81A9}" type="pres">
      <dgm:prSet presAssocID="{6168D03F-99DF-491E-9AE8-0C785DFC4F6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81556D0-C9BE-4DD3-B02A-6354ACCB5F96}" type="pres">
      <dgm:prSet presAssocID="{EBCE871D-64F8-45E0-A67E-73728B52A581}" presName="hierRoot1" presStyleCnt="0"/>
      <dgm:spPr/>
    </dgm:pt>
    <dgm:pt modelId="{D1613236-007C-4E03-9C1B-19886FD744CB}" type="pres">
      <dgm:prSet presAssocID="{EBCE871D-64F8-45E0-A67E-73728B52A581}" presName="composite" presStyleCnt="0"/>
      <dgm:spPr/>
    </dgm:pt>
    <dgm:pt modelId="{E623D1A5-8884-4BC6-B25D-214F4A42350C}" type="pres">
      <dgm:prSet presAssocID="{EBCE871D-64F8-45E0-A67E-73728B52A581}" presName="background" presStyleLbl="node0" presStyleIdx="0" presStyleCnt="2"/>
      <dgm:spPr/>
    </dgm:pt>
    <dgm:pt modelId="{86CAC138-3870-43A3-9B8A-B0EE623DB344}" type="pres">
      <dgm:prSet presAssocID="{EBCE871D-64F8-45E0-A67E-73728B52A581}" presName="text" presStyleLbl="fgAcc0" presStyleIdx="0" presStyleCnt="2">
        <dgm:presLayoutVars>
          <dgm:chPref val="3"/>
        </dgm:presLayoutVars>
      </dgm:prSet>
      <dgm:spPr/>
    </dgm:pt>
    <dgm:pt modelId="{F22F74A0-F484-4686-8A41-56AA3E53C53B}" type="pres">
      <dgm:prSet presAssocID="{EBCE871D-64F8-45E0-A67E-73728B52A581}" presName="hierChild2" presStyleCnt="0"/>
      <dgm:spPr/>
    </dgm:pt>
    <dgm:pt modelId="{BFE8ECA4-67F5-49B8-AD77-46A14DD3E830}" type="pres">
      <dgm:prSet presAssocID="{766316B3-42F4-4351-975C-F82FB863A908}" presName="hierRoot1" presStyleCnt="0"/>
      <dgm:spPr/>
    </dgm:pt>
    <dgm:pt modelId="{DA7C0906-F6B2-4E7A-9550-AA9B3B3B1038}" type="pres">
      <dgm:prSet presAssocID="{766316B3-42F4-4351-975C-F82FB863A908}" presName="composite" presStyleCnt="0"/>
      <dgm:spPr/>
    </dgm:pt>
    <dgm:pt modelId="{B5FD435E-1A17-4688-82C1-E8AC503FCE4C}" type="pres">
      <dgm:prSet presAssocID="{766316B3-42F4-4351-975C-F82FB863A908}" presName="background" presStyleLbl="node0" presStyleIdx="1" presStyleCnt="2"/>
      <dgm:spPr/>
    </dgm:pt>
    <dgm:pt modelId="{CD4DB596-BB02-4454-BDA7-3A564B45D861}" type="pres">
      <dgm:prSet presAssocID="{766316B3-42F4-4351-975C-F82FB863A908}" presName="text" presStyleLbl="fgAcc0" presStyleIdx="1" presStyleCnt="2">
        <dgm:presLayoutVars>
          <dgm:chPref val="3"/>
        </dgm:presLayoutVars>
      </dgm:prSet>
      <dgm:spPr/>
    </dgm:pt>
    <dgm:pt modelId="{68D3910B-A982-4B8C-AA49-DD6D60B44293}" type="pres">
      <dgm:prSet presAssocID="{766316B3-42F4-4351-975C-F82FB863A908}" presName="hierChild2" presStyleCnt="0"/>
      <dgm:spPr/>
    </dgm:pt>
  </dgm:ptLst>
  <dgm:cxnLst>
    <dgm:cxn modelId="{1307FA5C-D860-491A-BBC4-C2D9DF867A37}" type="presOf" srcId="{766316B3-42F4-4351-975C-F82FB863A908}" destId="{CD4DB596-BB02-4454-BDA7-3A564B45D861}" srcOrd="0" destOrd="0" presId="urn:microsoft.com/office/officeart/2005/8/layout/hierarchy1"/>
    <dgm:cxn modelId="{690B6B5F-E6FE-4E10-9930-702FF66C22C8}" type="presOf" srcId="{6168D03F-99DF-491E-9AE8-0C785DFC4F60}" destId="{3D5C7C20-D65A-4BFE-B16B-83E4E13D81A9}" srcOrd="0" destOrd="0" presId="urn:microsoft.com/office/officeart/2005/8/layout/hierarchy1"/>
    <dgm:cxn modelId="{353F6148-A40F-4458-8E96-C1FD6D90449A}" type="presOf" srcId="{EBCE871D-64F8-45E0-A67E-73728B52A581}" destId="{86CAC138-3870-43A3-9B8A-B0EE623DB344}" srcOrd="0" destOrd="0" presId="urn:microsoft.com/office/officeart/2005/8/layout/hierarchy1"/>
    <dgm:cxn modelId="{8FCBC158-CB74-48A0-A34D-9978431112EE}" srcId="{6168D03F-99DF-491E-9AE8-0C785DFC4F60}" destId="{EBCE871D-64F8-45E0-A67E-73728B52A581}" srcOrd="0" destOrd="0" parTransId="{173108A5-679E-478B-A68E-9FEABC6A66C5}" sibTransId="{2DF7580C-3086-4CBB-8304-AF4DE0D0806D}"/>
    <dgm:cxn modelId="{427787ED-3420-4AD5-AA6D-2A5447869A04}" srcId="{6168D03F-99DF-491E-9AE8-0C785DFC4F60}" destId="{766316B3-42F4-4351-975C-F82FB863A908}" srcOrd="1" destOrd="0" parTransId="{0B9E87F6-FDCC-48B7-84D8-BC5906224538}" sibTransId="{DC0B0777-4868-4F3C-985A-EA77A9C51909}"/>
    <dgm:cxn modelId="{184B79ED-37A2-4749-B083-6CE2AED00B3A}" type="presParOf" srcId="{3D5C7C20-D65A-4BFE-B16B-83E4E13D81A9}" destId="{081556D0-C9BE-4DD3-B02A-6354ACCB5F96}" srcOrd="0" destOrd="0" presId="urn:microsoft.com/office/officeart/2005/8/layout/hierarchy1"/>
    <dgm:cxn modelId="{61EA6629-4710-44DB-B8B4-1C0239D39050}" type="presParOf" srcId="{081556D0-C9BE-4DD3-B02A-6354ACCB5F96}" destId="{D1613236-007C-4E03-9C1B-19886FD744CB}" srcOrd="0" destOrd="0" presId="urn:microsoft.com/office/officeart/2005/8/layout/hierarchy1"/>
    <dgm:cxn modelId="{39651573-D21F-4E2C-A120-ED40B665E93C}" type="presParOf" srcId="{D1613236-007C-4E03-9C1B-19886FD744CB}" destId="{E623D1A5-8884-4BC6-B25D-214F4A42350C}" srcOrd="0" destOrd="0" presId="urn:microsoft.com/office/officeart/2005/8/layout/hierarchy1"/>
    <dgm:cxn modelId="{1C32CFA6-0AA6-4583-98E1-2050D6E9CACF}" type="presParOf" srcId="{D1613236-007C-4E03-9C1B-19886FD744CB}" destId="{86CAC138-3870-43A3-9B8A-B0EE623DB344}" srcOrd="1" destOrd="0" presId="urn:microsoft.com/office/officeart/2005/8/layout/hierarchy1"/>
    <dgm:cxn modelId="{7448C144-82AC-414B-8B09-23C4EE003C73}" type="presParOf" srcId="{081556D0-C9BE-4DD3-B02A-6354ACCB5F96}" destId="{F22F74A0-F484-4686-8A41-56AA3E53C53B}" srcOrd="1" destOrd="0" presId="urn:microsoft.com/office/officeart/2005/8/layout/hierarchy1"/>
    <dgm:cxn modelId="{3DCE875F-48BA-4ED7-A9FE-DAB0D4CCF1D0}" type="presParOf" srcId="{3D5C7C20-D65A-4BFE-B16B-83E4E13D81A9}" destId="{BFE8ECA4-67F5-49B8-AD77-46A14DD3E830}" srcOrd="1" destOrd="0" presId="urn:microsoft.com/office/officeart/2005/8/layout/hierarchy1"/>
    <dgm:cxn modelId="{436D9F53-FAC1-4F1D-86AA-930BF1F309BC}" type="presParOf" srcId="{BFE8ECA4-67F5-49B8-AD77-46A14DD3E830}" destId="{DA7C0906-F6B2-4E7A-9550-AA9B3B3B1038}" srcOrd="0" destOrd="0" presId="urn:microsoft.com/office/officeart/2005/8/layout/hierarchy1"/>
    <dgm:cxn modelId="{1CCA6A2C-1E94-459B-9AB9-18BFD43142C4}" type="presParOf" srcId="{DA7C0906-F6B2-4E7A-9550-AA9B3B3B1038}" destId="{B5FD435E-1A17-4688-82C1-E8AC503FCE4C}" srcOrd="0" destOrd="0" presId="urn:microsoft.com/office/officeart/2005/8/layout/hierarchy1"/>
    <dgm:cxn modelId="{B27B1055-919C-45CC-954A-DA89EF09EEA3}" type="presParOf" srcId="{DA7C0906-F6B2-4E7A-9550-AA9B3B3B1038}" destId="{CD4DB596-BB02-4454-BDA7-3A564B45D861}" srcOrd="1" destOrd="0" presId="urn:microsoft.com/office/officeart/2005/8/layout/hierarchy1"/>
    <dgm:cxn modelId="{A70C89D5-F01C-4020-B5CA-1C909478535C}" type="presParOf" srcId="{BFE8ECA4-67F5-49B8-AD77-46A14DD3E830}" destId="{68D3910B-A982-4B8C-AA49-DD6D60B4429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CD0772-E720-45D2-932C-B2159B9DEE3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D6EA38D-42C7-442D-984F-0CD2148A1539}">
      <dgm:prSet custT="1"/>
      <dgm:spPr/>
      <dgm:t>
        <a:bodyPr/>
        <a:lstStyle/>
        <a:p>
          <a:r>
            <a:rPr lang="fi-FI" sz="2000" dirty="0"/>
            <a:t>Kirjatkaa itsellenne ylös sellaisia asioita lapsuudesta, nuoruudesta, koulusta, kasvatuksesta tms., jotka ovat kiinnittäneet huomiotanne mediassa.</a:t>
          </a:r>
          <a:endParaRPr lang="en-US" sz="2000" dirty="0"/>
        </a:p>
      </dgm:t>
    </dgm:pt>
    <dgm:pt modelId="{80C0EF1C-AC68-4548-B1F9-EBF13989AD4E}" type="parTrans" cxnId="{2FC43E88-2363-415B-9F20-7AE931B5ED4E}">
      <dgm:prSet/>
      <dgm:spPr/>
      <dgm:t>
        <a:bodyPr/>
        <a:lstStyle/>
        <a:p>
          <a:endParaRPr lang="en-US"/>
        </a:p>
      </dgm:t>
    </dgm:pt>
    <dgm:pt modelId="{95E3C740-FE44-46B9-9660-61AF01933BFC}" type="sibTrans" cxnId="{2FC43E88-2363-415B-9F20-7AE931B5ED4E}">
      <dgm:prSet/>
      <dgm:spPr/>
      <dgm:t>
        <a:bodyPr/>
        <a:lstStyle/>
        <a:p>
          <a:endParaRPr lang="en-US"/>
        </a:p>
      </dgm:t>
    </dgm:pt>
    <dgm:pt modelId="{F472128F-40EB-4305-BA83-43252B97DD1C}">
      <dgm:prSet custT="1"/>
      <dgm:spPr/>
      <dgm:t>
        <a:bodyPr/>
        <a:lstStyle/>
        <a:p>
          <a:r>
            <a:rPr lang="fi-FI" sz="2000" dirty="0"/>
            <a:t>Pohtikaa pienryhmissä, kuinka näitä asioita voisi käsitellä koulussa.</a:t>
          </a:r>
          <a:endParaRPr lang="en-US" sz="2000" dirty="0"/>
        </a:p>
      </dgm:t>
    </dgm:pt>
    <dgm:pt modelId="{41B786E0-D9ED-40E7-B1B3-CFF5A277C3A2}" type="parTrans" cxnId="{AE6B100B-0EF1-4EE8-81BA-E41BA017869F}">
      <dgm:prSet/>
      <dgm:spPr/>
      <dgm:t>
        <a:bodyPr/>
        <a:lstStyle/>
        <a:p>
          <a:endParaRPr lang="en-US"/>
        </a:p>
      </dgm:t>
    </dgm:pt>
    <dgm:pt modelId="{45F34969-66C7-47EC-BFEF-331167E80CCD}" type="sibTrans" cxnId="{AE6B100B-0EF1-4EE8-81BA-E41BA017869F}">
      <dgm:prSet/>
      <dgm:spPr/>
      <dgm:t>
        <a:bodyPr/>
        <a:lstStyle/>
        <a:p>
          <a:endParaRPr lang="en-US"/>
        </a:p>
      </dgm:t>
    </dgm:pt>
    <dgm:pt modelId="{7D80E9AD-6871-40EE-A602-D40F26862D64}">
      <dgm:prSet/>
      <dgm:spPr/>
      <dgm:t>
        <a:bodyPr/>
        <a:lstStyle/>
        <a:p>
          <a:r>
            <a:rPr lang="fi-FI"/>
            <a:t>15 min </a:t>
          </a:r>
          <a:endParaRPr lang="en-US"/>
        </a:p>
      </dgm:t>
    </dgm:pt>
    <dgm:pt modelId="{EEA88604-3801-412D-A2F6-37594360D505}" type="parTrans" cxnId="{6A8D15FD-8B45-420E-AEE0-FFBF646EB0A9}">
      <dgm:prSet/>
      <dgm:spPr/>
      <dgm:t>
        <a:bodyPr/>
        <a:lstStyle/>
        <a:p>
          <a:endParaRPr lang="en-US"/>
        </a:p>
      </dgm:t>
    </dgm:pt>
    <dgm:pt modelId="{1FB48BE4-3FA7-4F1C-95B2-C16F588F1164}" type="sibTrans" cxnId="{6A8D15FD-8B45-420E-AEE0-FFBF646EB0A9}">
      <dgm:prSet/>
      <dgm:spPr/>
      <dgm:t>
        <a:bodyPr/>
        <a:lstStyle/>
        <a:p>
          <a:endParaRPr lang="en-US"/>
        </a:p>
      </dgm:t>
    </dgm:pt>
    <dgm:pt modelId="{49816FA8-A4E5-4185-8293-C2C8B83B5CFE}" type="pres">
      <dgm:prSet presAssocID="{02CD0772-E720-45D2-932C-B2159B9DEE3E}" presName="root" presStyleCnt="0">
        <dgm:presLayoutVars>
          <dgm:dir/>
          <dgm:resizeHandles val="exact"/>
        </dgm:presLayoutVars>
      </dgm:prSet>
      <dgm:spPr/>
    </dgm:pt>
    <dgm:pt modelId="{6303D4AE-8CF4-47F3-97FD-9B4D353029E4}" type="pres">
      <dgm:prSet presAssocID="{CD6EA38D-42C7-442D-984F-0CD2148A1539}" presName="compNode" presStyleCnt="0"/>
      <dgm:spPr/>
    </dgm:pt>
    <dgm:pt modelId="{B33ABA87-BC0C-425E-A5A2-398FBC0F80DB}" type="pres">
      <dgm:prSet presAssocID="{CD6EA38D-42C7-442D-984F-0CD2148A1539}" presName="bgRect" presStyleLbl="bgShp" presStyleIdx="0" presStyleCnt="3"/>
      <dgm:spPr/>
    </dgm:pt>
    <dgm:pt modelId="{8316D96E-A4C6-4B15-A540-9393A574B622}" type="pres">
      <dgm:prSet presAssocID="{CD6EA38D-42C7-442D-984F-0CD2148A153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80A96AF0-F9F7-485D-84C3-BD383FB80451}" type="pres">
      <dgm:prSet presAssocID="{CD6EA38D-42C7-442D-984F-0CD2148A1539}" presName="spaceRect" presStyleCnt="0"/>
      <dgm:spPr/>
    </dgm:pt>
    <dgm:pt modelId="{AE0DD1CF-6A04-4007-B8DA-69A99FAF5D32}" type="pres">
      <dgm:prSet presAssocID="{CD6EA38D-42C7-442D-984F-0CD2148A1539}" presName="parTx" presStyleLbl="revTx" presStyleIdx="0" presStyleCnt="3" custScaleX="117701">
        <dgm:presLayoutVars>
          <dgm:chMax val="0"/>
          <dgm:chPref val="0"/>
        </dgm:presLayoutVars>
      </dgm:prSet>
      <dgm:spPr/>
    </dgm:pt>
    <dgm:pt modelId="{23B80C55-15EC-4733-9189-E130BB7022C0}" type="pres">
      <dgm:prSet presAssocID="{95E3C740-FE44-46B9-9660-61AF01933BFC}" presName="sibTrans" presStyleCnt="0"/>
      <dgm:spPr/>
    </dgm:pt>
    <dgm:pt modelId="{EDCB6850-6A15-43CD-B04F-CF436EE5889A}" type="pres">
      <dgm:prSet presAssocID="{F472128F-40EB-4305-BA83-43252B97DD1C}" presName="compNode" presStyleCnt="0"/>
      <dgm:spPr/>
    </dgm:pt>
    <dgm:pt modelId="{D9A77866-F944-4E16-A4E9-FC68265330B3}" type="pres">
      <dgm:prSet presAssocID="{F472128F-40EB-4305-BA83-43252B97DD1C}" presName="bgRect" presStyleLbl="bgShp" presStyleIdx="1" presStyleCnt="3"/>
      <dgm:spPr/>
    </dgm:pt>
    <dgm:pt modelId="{D9C081B2-B316-484D-9100-E19737C11320}" type="pres">
      <dgm:prSet presAssocID="{F472128F-40EB-4305-BA83-43252B97DD1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58A9EC73-34C6-43B6-9715-CB5AB8C12258}" type="pres">
      <dgm:prSet presAssocID="{F472128F-40EB-4305-BA83-43252B97DD1C}" presName="spaceRect" presStyleCnt="0"/>
      <dgm:spPr/>
    </dgm:pt>
    <dgm:pt modelId="{BDDD80DA-DE1E-4E1F-BB65-85819B75978D}" type="pres">
      <dgm:prSet presAssocID="{F472128F-40EB-4305-BA83-43252B97DD1C}" presName="parTx" presStyleLbl="revTx" presStyleIdx="1" presStyleCnt="3" custScaleX="110481">
        <dgm:presLayoutVars>
          <dgm:chMax val="0"/>
          <dgm:chPref val="0"/>
        </dgm:presLayoutVars>
      </dgm:prSet>
      <dgm:spPr/>
    </dgm:pt>
    <dgm:pt modelId="{ABD2154C-CCB2-4E01-AFD6-B14BE1692DEC}" type="pres">
      <dgm:prSet presAssocID="{45F34969-66C7-47EC-BFEF-331167E80CCD}" presName="sibTrans" presStyleCnt="0"/>
      <dgm:spPr/>
    </dgm:pt>
    <dgm:pt modelId="{CB370738-6485-4FD1-A8A2-6ABD842D9B53}" type="pres">
      <dgm:prSet presAssocID="{7D80E9AD-6871-40EE-A602-D40F26862D64}" presName="compNode" presStyleCnt="0"/>
      <dgm:spPr/>
    </dgm:pt>
    <dgm:pt modelId="{0DCAE3FE-30A6-4AD8-9CC3-BA6FA8A41E2E}" type="pres">
      <dgm:prSet presAssocID="{7D80E9AD-6871-40EE-A602-D40F26862D64}" presName="bgRect" presStyleLbl="bgShp" presStyleIdx="2" presStyleCnt="3"/>
      <dgm:spPr/>
    </dgm:pt>
    <dgm:pt modelId="{3B161FB7-2ABB-492F-B75C-6D571897AC52}" type="pres">
      <dgm:prSet presAssocID="{7D80E9AD-6871-40EE-A602-D40F26862D6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9D0507D3-89F6-4996-8034-D1572C0E007A}" type="pres">
      <dgm:prSet presAssocID="{7D80E9AD-6871-40EE-A602-D40F26862D64}" presName="spaceRect" presStyleCnt="0"/>
      <dgm:spPr/>
    </dgm:pt>
    <dgm:pt modelId="{67F98DDA-A383-4044-B114-C30002FED22D}" type="pres">
      <dgm:prSet presAssocID="{7D80E9AD-6871-40EE-A602-D40F26862D6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E6B100B-0EF1-4EE8-81BA-E41BA017869F}" srcId="{02CD0772-E720-45D2-932C-B2159B9DEE3E}" destId="{F472128F-40EB-4305-BA83-43252B97DD1C}" srcOrd="1" destOrd="0" parTransId="{41B786E0-D9ED-40E7-B1B3-CFF5A277C3A2}" sibTransId="{45F34969-66C7-47EC-BFEF-331167E80CCD}"/>
    <dgm:cxn modelId="{E298D924-92A5-4666-8B04-314FE9619432}" type="presOf" srcId="{F472128F-40EB-4305-BA83-43252B97DD1C}" destId="{BDDD80DA-DE1E-4E1F-BB65-85819B75978D}" srcOrd="0" destOrd="0" presId="urn:microsoft.com/office/officeart/2018/2/layout/IconVerticalSolidList"/>
    <dgm:cxn modelId="{C202446B-4E2F-4429-81E3-C68BFAA15F5B}" type="presOf" srcId="{7D80E9AD-6871-40EE-A602-D40F26862D64}" destId="{67F98DDA-A383-4044-B114-C30002FED22D}" srcOrd="0" destOrd="0" presId="urn:microsoft.com/office/officeart/2018/2/layout/IconVerticalSolidList"/>
    <dgm:cxn modelId="{2FC43E88-2363-415B-9F20-7AE931B5ED4E}" srcId="{02CD0772-E720-45D2-932C-B2159B9DEE3E}" destId="{CD6EA38D-42C7-442D-984F-0CD2148A1539}" srcOrd="0" destOrd="0" parTransId="{80C0EF1C-AC68-4548-B1F9-EBF13989AD4E}" sibTransId="{95E3C740-FE44-46B9-9660-61AF01933BFC}"/>
    <dgm:cxn modelId="{8ECE07D6-9B33-416E-B26E-1EE2A5DC8975}" type="presOf" srcId="{02CD0772-E720-45D2-932C-B2159B9DEE3E}" destId="{49816FA8-A4E5-4185-8293-C2C8B83B5CFE}" srcOrd="0" destOrd="0" presId="urn:microsoft.com/office/officeart/2018/2/layout/IconVerticalSolidList"/>
    <dgm:cxn modelId="{F3484EDE-0970-4646-903B-4DEB077CF64F}" type="presOf" srcId="{CD6EA38D-42C7-442D-984F-0CD2148A1539}" destId="{AE0DD1CF-6A04-4007-B8DA-69A99FAF5D32}" srcOrd="0" destOrd="0" presId="urn:microsoft.com/office/officeart/2018/2/layout/IconVerticalSolidList"/>
    <dgm:cxn modelId="{6A8D15FD-8B45-420E-AEE0-FFBF646EB0A9}" srcId="{02CD0772-E720-45D2-932C-B2159B9DEE3E}" destId="{7D80E9AD-6871-40EE-A602-D40F26862D64}" srcOrd="2" destOrd="0" parTransId="{EEA88604-3801-412D-A2F6-37594360D505}" sibTransId="{1FB48BE4-3FA7-4F1C-95B2-C16F588F1164}"/>
    <dgm:cxn modelId="{2DBF9E76-48C3-4FC6-83DD-3B74D9BEEC28}" type="presParOf" srcId="{49816FA8-A4E5-4185-8293-C2C8B83B5CFE}" destId="{6303D4AE-8CF4-47F3-97FD-9B4D353029E4}" srcOrd="0" destOrd="0" presId="urn:microsoft.com/office/officeart/2018/2/layout/IconVerticalSolidList"/>
    <dgm:cxn modelId="{CC873F58-3B70-4CDC-B6DE-42FBC0891CEA}" type="presParOf" srcId="{6303D4AE-8CF4-47F3-97FD-9B4D353029E4}" destId="{B33ABA87-BC0C-425E-A5A2-398FBC0F80DB}" srcOrd="0" destOrd="0" presId="urn:microsoft.com/office/officeart/2018/2/layout/IconVerticalSolidList"/>
    <dgm:cxn modelId="{776F9506-2A72-439B-B355-B10DD22870A1}" type="presParOf" srcId="{6303D4AE-8CF4-47F3-97FD-9B4D353029E4}" destId="{8316D96E-A4C6-4B15-A540-9393A574B622}" srcOrd="1" destOrd="0" presId="urn:microsoft.com/office/officeart/2018/2/layout/IconVerticalSolidList"/>
    <dgm:cxn modelId="{33853138-912E-491A-88F2-6DA2EC3D18E7}" type="presParOf" srcId="{6303D4AE-8CF4-47F3-97FD-9B4D353029E4}" destId="{80A96AF0-F9F7-485D-84C3-BD383FB80451}" srcOrd="2" destOrd="0" presId="urn:microsoft.com/office/officeart/2018/2/layout/IconVerticalSolidList"/>
    <dgm:cxn modelId="{7A2CE7E9-A485-4ACE-BB79-A2669D0F73E5}" type="presParOf" srcId="{6303D4AE-8CF4-47F3-97FD-9B4D353029E4}" destId="{AE0DD1CF-6A04-4007-B8DA-69A99FAF5D32}" srcOrd="3" destOrd="0" presId="urn:microsoft.com/office/officeart/2018/2/layout/IconVerticalSolidList"/>
    <dgm:cxn modelId="{74730574-BDB3-4636-9998-D8DD8EFC8F5B}" type="presParOf" srcId="{49816FA8-A4E5-4185-8293-C2C8B83B5CFE}" destId="{23B80C55-15EC-4733-9189-E130BB7022C0}" srcOrd="1" destOrd="0" presId="urn:microsoft.com/office/officeart/2018/2/layout/IconVerticalSolidList"/>
    <dgm:cxn modelId="{5E485ACB-EAF5-4B82-982C-3515D1A25F27}" type="presParOf" srcId="{49816FA8-A4E5-4185-8293-C2C8B83B5CFE}" destId="{EDCB6850-6A15-43CD-B04F-CF436EE5889A}" srcOrd="2" destOrd="0" presId="urn:microsoft.com/office/officeart/2018/2/layout/IconVerticalSolidList"/>
    <dgm:cxn modelId="{7814F8AA-CE81-4A14-8E69-B7A0CAF1CBDE}" type="presParOf" srcId="{EDCB6850-6A15-43CD-B04F-CF436EE5889A}" destId="{D9A77866-F944-4E16-A4E9-FC68265330B3}" srcOrd="0" destOrd="0" presId="urn:microsoft.com/office/officeart/2018/2/layout/IconVerticalSolidList"/>
    <dgm:cxn modelId="{E8306C7F-0352-4702-9B28-F04E22C199B9}" type="presParOf" srcId="{EDCB6850-6A15-43CD-B04F-CF436EE5889A}" destId="{D9C081B2-B316-484D-9100-E19737C11320}" srcOrd="1" destOrd="0" presId="urn:microsoft.com/office/officeart/2018/2/layout/IconVerticalSolidList"/>
    <dgm:cxn modelId="{1B5FA596-21B4-4FDA-8F7D-AA5EB1909BD8}" type="presParOf" srcId="{EDCB6850-6A15-43CD-B04F-CF436EE5889A}" destId="{58A9EC73-34C6-43B6-9715-CB5AB8C12258}" srcOrd="2" destOrd="0" presId="urn:microsoft.com/office/officeart/2018/2/layout/IconVerticalSolidList"/>
    <dgm:cxn modelId="{9BA4FBC6-0F1F-4ECC-88E5-6112DD14647A}" type="presParOf" srcId="{EDCB6850-6A15-43CD-B04F-CF436EE5889A}" destId="{BDDD80DA-DE1E-4E1F-BB65-85819B75978D}" srcOrd="3" destOrd="0" presId="urn:microsoft.com/office/officeart/2018/2/layout/IconVerticalSolidList"/>
    <dgm:cxn modelId="{573BF6D9-69B5-4EDF-BCC7-5D0AC546115F}" type="presParOf" srcId="{49816FA8-A4E5-4185-8293-C2C8B83B5CFE}" destId="{ABD2154C-CCB2-4E01-AFD6-B14BE1692DEC}" srcOrd="3" destOrd="0" presId="urn:microsoft.com/office/officeart/2018/2/layout/IconVerticalSolidList"/>
    <dgm:cxn modelId="{4657914A-C498-4B03-8821-DD29FAFC8BA8}" type="presParOf" srcId="{49816FA8-A4E5-4185-8293-C2C8B83B5CFE}" destId="{CB370738-6485-4FD1-A8A2-6ABD842D9B53}" srcOrd="4" destOrd="0" presId="urn:microsoft.com/office/officeart/2018/2/layout/IconVerticalSolidList"/>
    <dgm:cxn modelId="{294DB747-10EC-4682-B5C2-E745960B10C3}" type="presParOf" srcId="{CB370738-6485-4FD1-A8A2-6ABD842D9B53}" destId="{0DCAE3FE-30A6-4AD8-9CC3-BA6FA8A41E2E}" srcOrd="0" destOrd="0" presId="urn:microsoft.com/office/officeart/2018/2/layout/IconVerticalSolidList"/>
    <dgm:cxn modelId="{066D408A-7379-4E7B-BCDA-BE6915FFB552}" type="presParOf" srcId="{CB370738-6485-4FD1-A8A2-6ABD842D9B53}" destId="{3B161FB7-2ABB-492F-B75C-6D571897AC52}" srcOrd="1" destOrd="0" presId="urn:microsoft.com/office/officeart/2018/2/layout/IconVerticalSolidList"/>
    <dgm:cxn modelId="{5BD4C832-BEBC-48F2-B7D8-6408CD5D59CB}" type="presParOf" srcId="{CB370738-6485-4FD1-A8A2-6ABD842D9B53}" destId="{9D0507D3-89F6-4996-8034-D1572C0E007A}" srcOrd="2" destOrd="0" presId="urn:microsoft.com/office/officeart/2018/2/layout/IconVerticalSolidList"/>
    <dgm:cxn modelId="{A4DED853-F54E-468A-A108-E5065F9AAE54}" type="presParOf" srcId="{CB370738-6485-4FD1-A8A2-6ABD842D9B53}" destId="{67F98DDA-A383-4044-B114-C30002FED22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3D1A5-8884-4BC6-B25D-214F4A42350C}">
      <dsp:nvSpPr>
        <dsp:cNvPr id="0" name=""/>
        <dsp:cNvSpPr/>
      </dsp:nvSpPr>
      <dsp:spPr>
        <a:xfrm>
          <a:off x="1283" y="314546"/>
          <a:ext cx="4505585" cy="28610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AC138-3870-43A3-9B8A-B0EE623DB344}">
      <dsp:nvSpPr>
        <dsp:cNvPr id="0" name=""/>
        <dsp:cNvSpPr/>
      </dsp:nvSpPr>
      <dsp:spPr>
        <a:xfrm>
          <a:off x="501904" y="790136"/>
          <a:ext cx="4505585" cy="286104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100" kern="1200"/>
            <a:t>Keskustelua pienryhmissä 10 min</a:t>
          </a:r>
          <a:endParaRPr lang="en-US" sz="4100" kern="1200"/>
        </a:p>
      </dsp:txBody>
      <dsp:txXfrm>
        <a:off x="585701" y="873933"/>
        <a:ext cx="4337991" cy="2693452"/>
      </dsp:txXfrm>
    </dsp:sp>
    <dsp:sp modelId="{B5FD435E-1A17-4688-82C1-E8AC503FCE4C}">
      <dsp:nvSpPr>
        <dsp:cNvPr id="0" name=""/>
        <dsp:cNvSpPr/>
      </dsp:nvSpPr>
      <dsp:spPr>
        <a:xfrm>
          <a:off x="5508110" y="314546"/>
          <a:ext cx="4505585" cy="28610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DB596-BB02-4454-BDA7-3A564B45D861}">
      <dsp:nvSpPr>
        <dsp:cNvPr id="0" name=""/>
        <dsp:cNvSpPr/>
      </dsp:nvSpPr>
      <dsp:spPr>
        <a:xfrm>
          <a:off x="6008730" y="790136"/>
          <a:ext cx="4505585" cy="286104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100" kern="1200"/>
            <a:t>Mikä kolahti/mistä olet eri mieltä, mistä haluaisit tietää lisää.</a:t>
          </a:r>
          <a:endParaRPr lang="en-US" sz="4100" kern="1200"/>
        </a:p>
      </dsp:txBody>
      <dsp:txXfrm>
        <a:off x="6092527" y="873933"/>
        <a:ext cx="4337991" cy="2693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ABA87-BC0C-425E-A5A2-398FBC0F80DB}">
      <dsp:nvSpPr>
        <dsp:cNvPr id="0" name=""/>
        <dsp:cNvSpPr/>
      </dsp:nvSpPr>
      <dsp:spPr>
        <a:xfrm>
          <a:off x="-146306" y="10720"/>
          <a:ext cx="6117335" cy="16269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16D96E-A4C6-4B15-A540-9393A574B622}">
      <dsp:nvSpPr>
        <dsp:cNvPr id="0" name=""/>
        <dsp:cNvSpPr/>
      </dsp:nvSpPr>
      <dsp:spPr>
        <a:xfrm>
          <a:off x="345850" y="376787"/>
          <a:ext cx="896581" cy="8948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DD1CF-6A04-4007-B8DA-69A99FAF5D32}">
      <dsp:nvSpPr>
        <dsp:cNvPr id="0" name=""/>
        <dsp:cNvSpPr/>
      </dsp:nvSpPr>
      <dsp:spPr>
        <a:xfrm>
          <a:off x="1366337" y="10720"/>
          <a:ext cx="4897304" cy="1628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356" tIns="172356" rIns="172356" bIns="17235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Kirjatkaa itsellenne ylös sellaisia asioita lapsuudesta, nuoruudesta, koulusta, kasvatuksesta tms., jotka ovat kiinnittäneet huomiotanne mediassa.</a:t>
          </a:r>
          <a:endParaRPr lang="en-US" sz="2000" kern="1200" dirty="0"/>
        </a:p>
      </dsp:txBody>
      <dsp:txXfrm>
        <a:off x="1366337" y="10720"/>
        <a:ext cx="4897304" cy="1628556"/>
      </dsp:txXfrm>
    </dsp:sp>
    <dsp:sp modelId="{D9A77866-F944-4E16-A4E9-FC68265330B3}">
      <dsp:nvSpPr>
        <dsp:cNvPr id="0" name=""/>
        <dsp:cNvSpPr/>
      </dsp:nvSpPr>
      <dsp:spPr>
        <a:xfrm>
          <a:off x="-146306" y="2034077"/>
          <a:ext cx="6117335" cy="16269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C081B2-B316-484D-9100-E19737C11320}">
      <dsp:nvSpPr>
        <dsp:cNvPr id="0" name=""/>
        <dsp:cNvSpPr/>
      </dsp:nvSpPr>
      <dsp:spPr>
        <a:xfrm>
          <a:off x="345850" y="2400145"/>
          <a:ext cx="896581" cy="8948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DD80DA-DE1E-4E1F-BB65-85819B75978D}">
      <dsp:nvSpPr>
        <dsp:cNvPr id="0" name=""/>
        <dsp:cNvSpPr/>
      </dsp:nvSpPr>
      <dsp:spPr>
        <a:xfrm>
          <a:off x="1516542" y="2034077"/>
          <a:ext cx="4596894" cy="1628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356" tIns="172356" rIns="172356" bIns="17235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Pohtikaa pienryhmissä, kuinka näitä asioita voisi käsitellä koulussa.</a:t>
          </a:r>
          <a:endParaRPr lang="en-US" sz="2000" kern="1200" dirty="0"/>
        </a:p>
      </dsp:txBody>
      <dsp:txXfrm>
        <a:off x="1516542" y="2034077"/>
        <a:ext cx="4596894" cy="1628556"/>
      </dsp:txXfrm>
    </dsp:sp>
    <dsp:sp modelId="{0DCAE3FE-30A6-4AD8-9CC3-BA6FA8A41E2E}">
      <dsp:nvSpPr>
        <dsp:cNvPr id="0" name=""/>
        <dsp:cNvSpPr/>
      </dsp:nvSpPr>
      <dsp:spPr>
        <a:xfrm>
          <a:off x="-146306" y="4057435"/>
          <a:ext cx="6117335" cy="16269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161FB7-2ABB-492F-B75C-6D571897AC52}">
      <dsp:nvSpPr>
        <dsp:cNvPr id="0" name=""/>
        <dsp:cNvSpPr/>
      </dsp:nvSpPr>
      <dsp:spPr>
        <a:xfrm>
          <a:off x="345850" y="4423502"/>
          <a:ext cx="896581" cy="8948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98DDA-A383-4044-B114-C30002FED22D}">
      <dsp:nvSpPr>
        <dsp:cNvPr id="0" name=""/>
        <dsp:cNvSpPr/>
      </dsp:nvSpPr>
      <dsp:spPr>
        <a:xfrm>
          <a:off x="1734589" y="4057435"/>
          <a:ext cx="4160801" cy="1628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356" tIns="172356" rIns="172356" bIns="1723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15 min </a:t>
          </a:r>
          <a:endParaRPr lang="en-US" sz="2500" kern="1200"/>
        </a:p>
      </dsp:txBody>
      <dsp:txXfrm>
        <a:off x="1734589" y="4057435"/>
        <a:ext cx="4160801" cy="1628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3098D-AEBB-4B4C-90F6-6641711F3301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390EE-5360-4162-9BC8-59DA590D0F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3708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AA9DA-7F2F-4CF0-8E8A-7B65FA775EC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597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054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1960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0463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73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295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1741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444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908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276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289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430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57113-7655-47B2-B8A0-B1C7E33DD4D6}" type="datetimeFigureOut">
              <a:rPr lang="fi-FI" smtClean="0"/>
              <a:t>23.9.2021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23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mcsXUHi4sA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perusteet.opintopolku.fi/#/fi/perusopetus/419550/tekstikappale/42861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jyufi.zoom.us/j/67719213739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823442" y="921715"/>
            <a:ext cx="5163022" cy="263599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lang="fi-FI" altLang="fi-FI" sz="2600" cap="none">
                <a:latin typeface="Arial" panose="020B0604020202020204" pitchFamily="34" charset="0"/>
              </a:rPr>
            </a:br>
            <a:r>
              <a:rPr lang="fi-FI" altLang="fi-FI" sz="2600" cap="none">
                <a:latin typeface="Bernard MT Condensed" panose="02050806060905020404" pitchFamily="18" charset="0"/>
              </a:rPr>
              <a:t>Laaja-alainen osaaminen ja ilmiölähtöisyys:</a:t>
            </a:r>
            <a:endParaRPr kumimoji="0" lang="fi-FI" altLang="fi-FI" sz="2600" i="0" u="none" strike="noStrike" cap="none" normalizeH="0" baseline="0">
              <a:ln>
                <a:noFill/>
              </a:ln>
              <a:effectLst/>
              <a:latin typeface="Bernard MT Condensed" panose="02050806060905020404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600" i="0" u="none" strike="noStrike" cap="none" normalizeH="0" baseline="0">
                <a:ln>
                  <a:noFill/>
                </a:ln>
                <a:effectLst/>
                <a:latin typeface="Bernard MT Condensed" panose="02050806060905020404" pitchFamily="18" charset="0"/>
              </a:rPr>
              <a:t>LUOKANOPETTAJAN</a:t>
            </a:r>
            <a:r>
              <a:rPr kumimoji="0" lang="fi-FI" altLang="fi-FI" sz="2600" i="0" u="none" strike="noStrike" cap="none" normalizeH="0">
                <a:ln>
                  <a:noFill/>
                </a:ln>
                <a:effectLst/>
                <a:latin typeface="Bernard MT Condensed" panose="02050806060905020404" pitchFamily="18" charset="0"/>
              </a:rPr>
              <a:t> MAHDOLLISUUDET </a:t>
            </a:r>
            <a:br>
              <a:rPr kumimoji="0" lang="fi-FI" altLang="fi-FI" sz="2600" i="0" u="none" strike="noStrike" cap="none" normalizeH="0">
                <a:ln>
                  <a:noFill/>
                </a:ln>
                <a:effectLst/>
                <a:latin typeface="Bernard MT Condensed" panose="02050806060905020404" pitchFamily="18" charset="0"/>
              </a:rPr>
            </a:br>
            <a:r>
              <a:rPr kumimoji="0" lang="fi-FI" altLang="fi-FI" sz="2600" i="0" u="none" strike="noStrike" cap="none" normalizeH="0">
                <a:ln>
                  <a:noFill/>
                </a:ln>
                <a:effectLst/>
                <a:latin typeface="Bernard MT Condensed" panose="02050806060905020404" pitchFamily="18" charset="0"/>
              </a:rPr>
              <a:t>EDISTÄÄ KOKONAISVALTAISTA OPPIMISTA</a:t>
            </a:r>
            <a:endParaRPr kumimoji="0" lang="fi-FI" altLang="fi-FI" sz="2600" i="0" u="none" strike="noStrike" cap="none" normalizeH="0" baseline="0">
              <a:ln>
                <a:noFill/>
              </a:ln>
              <a:effectLst/>
              <a:latin typeface="Bernard MT Condensed" panose="020508060609050204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823442" y="4541263"/>
            <a:ext cx="4662957" cy="13950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 algn="l" eaLnBrk="0" fontAlgn="base" hangingPunct="0">
              <a:spcBef>
                <a:spcPct val="0"/>
              </a:spcBef>
              <a:spcAft>
                <a:spcPts val="600"/>
              </a:spcAft>
              <a:buClrTx/>
            </a:pPr>
            <a:r>
              <a:rPr lang="fi-FI" altLang="fi-FI" cap="none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POMM1002</a:t>
            </a:r>
            <a:endParaRPr kumimoji="0" lang="fi-FI" altLang="fi-FI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i-FI" altLang="fi-FI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Demo 3 2021</a:t>
            </a:r>
          </a:p>
        </p:txBody>
      </p:sp>
      <p:pic>
        <p:nvPicPr>
          <p:cNvPr id="2" name="Kuva 1" descr="A row of white doors&#10;&#10;Description automatically generated with low confidence"/>
          <p:cNvPicPr>
            <a:picLocks noChangeAspect="1"/>
          </p:cNvPicPr>
          <p:nvPr/>
        </p:nvPicPr>
        <p:blipFill rotWithShape="1">
          <a:blip r:embed="rId3"/>
          <a:srcRect l="3889" r="1444" b="-1"/>
          <a:stretch/>
        </p:blipFill>
        <p:spPr>
          <a:xfrm>
            <a:off x="6573907" y="1787891"/>
            <a:ext cx="5163022" cy="290421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248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3700">
                <a:solidFill>
                  <a:srgbClr val="FFFFFF"/>
                </a:solidFill>
                <a:latin typeface="Bernard MT Condensed" panose="02050806060905020404" pitchFamily="18" charset="0"/>
              </a:rPr>
              <a:t>Mitä eväitä sait luennolta pedagogisen osaamisesi kehittämiseen?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67272" y="123290"/>
            <a:ext cx="7709654" cy="6734710"/>
          </a:xfrm>
        </p:spPr>
        <p:txBody>
          <a:bodyPr anchor="ctr">
            <a:noAutofit/>
          </a:bodyPr>
          <a:lstStyle/>
          <a:p>
            <a:r>
              <a:rPr lang="fi-FI" sz="2000" i="1" dirty="0"/>
              <a:t>Kykenet suunnittelemaan, toteuttamaan, eriyttämään, arvioimaan ja kehittämään </a:t>
            </a:r>
            <a:r>
              <a:rPr lang="fi-FI" sz="2000" b="1" i="1" dirty="0"/>
              <a:t>erilaisia oppimisprosesseja</a:t>
            </a:r>
            <a:r>
              <a:rPr lang="fi-FI" sz="2000" i="1" dirty="0"/>
              <a:t>.</a:t>
            </a:r>
          </a:p>
          <a:p>
            <a:r>
              <a:rPr lang="fi-FI" sz="2000" i="1" dirty="0"/>
              <a:t>Ymmärrät oppimiselle asetettujen </a:t>
            </a:r>
            <a:r>
              <a:rPr lang="fi-FI" sz="2000" b="1" i="1" dirty="0"/>
              <a:t>tavoitteiden, pedagogisen toiminnan ja arvioinnin välisen yhteyden vuorovaikutteisissa oppimis- ja ohjausprosesseissa</a:t>
            </a:r>
            <a:r>
              <a:rPr lang="fi-FI" sz="2000" i="1" dirty="0"/>
              <a:t>.</a:t>
            </a:r>
          </a:p>
          <a:p>
            <a:r>
              <a:rPr lang="fi-FI" sz="2000" i="1" dirty="0"/>
              <a:t> Opetuksen ja oppimisen tilanteissa kykenet toimimaan ja ajattelemaan </a:t>
            </a:r>
            <a:r>
              <a:rPr lang="fi-FI" sz="2000" b="1" i="1" dirty="0"/>
              <a:t>luovasti ja innovatiivisesti </a:t>
            </a:r>
            <a:r>
              <a:rPr lang="fi-FI" sz="2000" i="1" dirty="0"/>
              <a:t>ollen </a:t>
            </a:r>
            <a:r>
              <a:rPr lang="fi-FI" sz="2000" b="1" i="1" dirty="0"/>
              <a:t>avoin uusille näkökulmille, keksimiselle ja kokeiluille sekä totutun haastamiselle</a:t>
            </a:r>
            <a:r>
              <a:rPr lang="fi-FI" sz="2000" i="1" dirty="0"/>
              <a:t>. </a:t>
            </a:r>
          </a:p>
          <a:p>
            <a:r>
              <a:rPr lang="fi-FI" sz="2000" i="1" dirty="0"/>
              <a:t>Osaat tunnistaa ja hyödyntää oppimista edistäviä vuorovaikutuksen ulottuvuuksia </a:t>
            </a:r>
            <a:r>
              <a:rPr lang="fi-FI" sz="2000" b="1" i="1" dirty="0"/>
              <a:t>erilaisissa oppimistilanteissa ja -ympäristöissä</a:t>
            </a:r>
            <a:r>
              <a:rPr lang="fi-FI" sz="2000" i="1" dirty="0"/>
              <a:t>. </a:t>
            </a:r>
          </a:p>
          <a:p>
            <a:r>
              <a:rPr lang="fi-FI" sz="2000" i="1" dirty="0"/>
              <a:t>Ymmärrät oppimista edistävän vuorovaikutuksen sekä </a:t>
            </a:r>
            <a:r>
              <a:rPr lang="fi-FI" sz="2000" b="1" i="1" dirty="0"/>
              <a:t>monimediaisten ja monipuolisten oppimisympäristöjen</a:t>
            </a:r>
            <a:r>
              <a:rPr lang="fi-FI" sz="2000" i="1" dirty="0"/>
              <a:t> vaikutuksia ja osaat huomioida ne oppimisen ohjaamisessa.</a:t>
            </a:r>
          </a:p>
          <a:p>
            <a:r>
              <a:rPr lang="fi-FI" sz="2000" i="1" dirty="0"/>
              <a:t> Osaat ohjata heterogeenisiä opetusryhmiä sekä osaat suunnitella ja toteuttaa oppimistilanteita siten, että ne vahvistavat oppilaiden osallisuutta ja kiinnittymistä oppimiseen ja kouluun. </a:t>
            </a:r>
          </a:p>
          <a:p>
            <a:r>
              <a:rPr lang="fi-FI" sz="2000" i="1" dirty="0"/>
              <a:t>Lisäksi sinulla on opetus- ja oppimistilanteissa kertyvien kokemusten sekä niiden reflektoinnin ja taidon harjoittelun kautta rakentuvaa osaamista.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617253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8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690688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1A3AD9-E13C-494E-8B9D-B4E21AB78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00580"/>
            <a:ext cx="9829800" cy="1089529"/>
          </a:xfrm>
        </p:spPr>
        <p:txBody>
          <a:bodyPr>
            <a:normAutofit/>
          </a:bodyPr>
          <a:lstStyle/>
          <a:p>
            <a:r>
              <a:rPr lang="fi-FI" sz="3600">
                <a:solidFill>
                  <a:srgbClr val="FFFFFF"/>
                </a:solidFill>
              </a:rPr>
              <a:t>LUENNON ANTI</a:t>
            </a:r>
          </a:p>
        </p:txBody>
      </p:sp>
      <p:sp>
        <p:nvSpPr>
          <p:cNvPr id="11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EFEE2BF6-894F-492A-B015-E92086F6B1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739614"/>
              </p:ext>
            </p:extLst>
          </p:nvPr>
        </p:nvGraphicFramePr>
        <p:xfrm>
          <a:off x="838200" y="2211233"/>
          <a:ext cx="10515600" cy="3965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6772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135911" y="2757450"/>
            <a:ext cx="10515600" cy="1325563"/>
          </a:xfrm>
        </p:spPr>
        <p:txBody>
          <a:bodyPr/>
          <a:lstStyle/>
          <a:p>
            <a:pPr algn="ctr"/>
            <a:r>
              <a:rPr lang="fi-FI" dirty="0">
                <a:hlinkClick r:id="rId2"/>
              </a:rPr>
              <a:t>Kertauksena monialaisesta oppimisesta</a:t>
            </a:r>
            <a:br>
              <a:rPr lang="fi-FI" dirty="0"/>
            </a:br>
            <a:r>
              <a:rPr lang="fi-FI" dirty="0"/>
              <a:t>5 min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5295014" y="4625163"/>
            <a:ext cx="1395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Uuttaluova.fi</a:t>
            </a:r>
          </a:p>
        </p:txBody>
      </p:sp>
    </p:spTree>
    <p:extLst>
      <p:ext uri="{BB962C8B-B14F-4D97-AF65-F5344CB8AC3E}">
        <p14:creationId xmlns:p14="http://schemas.microsoft.com/office/powerpoint/2010/main" val="1788330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  <a:latin typeface="Bernard MT Condensed" panose="02050806060905020404" pitchFamily="18" charset="0"/>
              </a:rPr>
              <a:t>Laaja-alainen osaaminen tutummaksi </a:t>
            </a:r>
            <a:r>
              <a:rPr lang="fi-FI" dirty="0">
                <a:solidFill>
                  <a:srgbClr val="FFC000"/>
                </a:solidFill>
                <a:latin typeface="Bernard MT Condensed" panose="02050806060905020404" pitchFamily="18" charset="0"/>
              </a:rPr>
              <a:t>(15 min)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47308" y="591344"/>
            <a:ext cx="7285780" cy="5585619"/>
          </a:xfrm>
        </p:spPr>
        <p:txBody>
          <a:bodyPr anchor="ctr">
            <a:normAutofit/>
          </a:bodyPr>
          <a:lstStyle/>
          <a:p>
            <a:r>
              <a:rPr lang="fi-FI" sz="2000" dirty="0"/>
              <a:t>Jakautukaa pienryhmiin ja valitkaa ryhmässänne yksi </a:t>
            </a:r>
            <a:r>
              <a:rPr lang="fi-FI" sz="2000" dirty="0">
                <a:hlinkClick r:id="rId2"/>
              </a:rPr>
              <a:t>laaja-alaisen osaamisen osa-alue </a:t>
            </a:r>
            <a:endParaRPr lang="fi-FI" sz="2000" dirty="0"/>
          </a:p>
          <a:p>
            <a:pPr marL="0" indent="0">
              <a:buNone/>
            </a:pPr>
            <a:r>
              <a:rPr lang="fi-FI" sz="2000" dirty="0">
                <a:solidFill>
                  <a:srgbClr val="C00000"/>
                </a:solidFill>
              </a:rPr>
              <a:t>A) </a:t>
            </a:r>
            <a:r>
              <a:rPr lang="fi-FI" sz="2000" dirty="0"/>
              <a:t>Tutkikaa opetussuunnitelmasta valitsemaanne osaamisaluetta ja tarkastelkaa sen käsittelyyn liittyviä mahdollisuuksia</a:t>
            </a:r>
          </a:p>
          <a:p>
            <a:pPr lvl="1"/>
            <a:r>
              <a:rPr lang="fi-FI" sz="2000" dirty="0"/>
              <a:t>eri oppiaineiden näkökulmasta</a:t>
            </a:r>
          </a:p>
          <a:p>
            <a:pPr lvl="1"/>
            <a:r>
              <a:rPr lang="fi-FI" sz="2000" dirty="0"/>
              <a:t>oppiaineiden integroinnin näkökulmasta</a:t>
            </a:r>
          </a:p>
          <a:p>
            <a:pPr lvl="1"/>
            <a:r>
              <a:rPr lang="fi-FI" sz="2000" dirty="0"/>
              <a:t>ilmiölähtöisen oppimisen näkökulmasta.</a:t>
            </a:r>
          </a:p>
          <a:p>
            <a:pPr marL="0" indent="0">
              <a:buNone/>
            </a:pPr>
            <a:r>
              <a:rPr lang="fi-FI" sz="2000" dirty="0">
                <a:solidFill>
                  <a:srgbClr val="C00000"/>
                </a:solidFill>
              </a:rPr>
              <a:t>B) </a:t>
            </a:r>
            <a:r>
              <a:rPr lang="fi-FI" sz="2000" dirty="0"/>
              <a:t>Hahmotelkaa monialaista, ilmiölähtöistä oppimiskokonaisuutta, jossa (esim.)</a:t>
            </a:r>
          </a:p>
          <a:p>
            <a:pPr lvl="1"/>
            <a:r>
              <a:rPr lang="fi-FI" sz="2000" dirty="0"/>
              <a:t>käsittelette valitsemaanne laaja-alaista osaamisaluetta</a:t>
            </a:r>
          </a:p>
          <a:p>
            <a:pPr lvl="1"/>
            <a:r>
              <a:rPr lang="fi-FI" sz="2000" dirty="0"/>
              <a:t>huomioitte esteettömän opetuksen periaatteita</a:t>
            </a:r>
          </a:p>
          <a:p>
            <a:pPr lvl="1"/>
            <a:r>
              <a:rPr lang="fi-FI" sz="2000" dirty="0"/>
              <a:t>mahdollistatte ikäsekoitteisten ryhmien työskentelyn</a:t>
            </a:r>
          </a:p>
          <a:p>
            <a:pPr lvl="1"/>
            <a:r>
              <a:rPr lang="fi-FI" sz="2000" dirty="0"/>
              <a:t>pyritte noudattamaan aktiivisen oppimisen lähestymistapoja.</a:t>
            </a:r>
          </a:p>
        </p:txBody>
      </p:sp>
    </p:spTree>
    <p:extLst>
      <p:ext uri="{BB962C8B-B14F-4D97-AF65-F5344CB8AC3E}">
        <p14:creationId xmlns:p14="http://schemas.microsoft.com/office/powerpoint/2010/main" val="3854298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Freeform 287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88" name="Picture 288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6667" y="1156209"/>
            <a:ext cx="2576576" cy="4121911"/>
          </a:xfrm>
          <a:prstGeom prst="rect">
            <a:avLst/>
          </a:prstGeom>
          <a:noFill/>
        </p:spPr>
      </p:pic>
      <p:sp>
        <p:nvSpPr>
          <p:cNvPr id="289" name="Freeform 289"/>
          <p:cNvSpPr/>
          <p:nvPr/>
        </p:nvSpPr>
        <p:spPr>
          <a:xfrm>
            <a:off x="1039367" y="1168909"/>
            <a:ext cx="2551177" cy="4096511"/>
          </a:xfrm>
          <a:custGeom>
            <a:avLst/>
            <a:gdLst/>
            <a:ahLst/>
            <a:cxnLst/>
            <a:rect l="0" t="0" r="0" b="0"/>
            <a:pathLst>
              <a:path w="2551177" h="4096511">
                <a:moveTo>
                  <a:pt x="0" y="4096511"/>
                </a:moveTo>
                <a:lnTo>
                  <a:pt x="2551177" y="4096511"/>
                </a:lnTo>
                <a:lnTo>
                  <a:pt x="2551177" y="0"/>
                </a:lnTo>
                <a:lnTo>
                  <a:pt x="0" y="0"/>
                </a:lnTo>
                <a:lnTo>
                  <a:pt x="0" y="4096511"/>
                </a:lnTo>
                <a:close/>
              </a:path>
            </a:pathLst>
          </a:custGeom>
          <a:noFill/>
          <a:ln w="6350" cap="flat" cmpd="sng">
            <a:solidFill>
              <a:srgbClr val="5B9BD5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90" name="Picture 29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59196" y="5718049"/>
            <a:ext cx="4867655" cy="976871"/>
          </a:xfrm>
          <a:prstGeom prst="rect">
            <a:avLst/>
          </a:prstGeom>
          <a:noFill/>
        </p:spPr>
      </p:pic>
      <p:pic>
        <p:nvPicPr>
          <p:cNvPr id="291" name="Picture 291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33288" y="6079236"/>
            <a:ext cx="4919471" cy="754380"/>
          </a:xfrm>
          <a:prstGeom prst="rect">
            <a:avLst/>
          </a:prstGeom>
          <a:noFill/>
        </p:spPr>
      </p:pic>
      <p:pic>
        <p:nvPicPr>
          <p:cNvPr id="292" name="Picture 29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05932" y="5744973"/>
            <a:ext cx="4778755" cy="889507"/>
          </a:xfrm>
          <a:prstGeom prst="rect">
            <a:avLst/>
          </a:prstGeom>
          <a:noFill/>
        </p:spPr>
      </p:pic>
      <p:pic>
        <p:nvPicPr>
          <p:cNvPr id="293" name="Picture 29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50511" y="860553"/>
            <a:ext cx="3416300" cy="4417567"/>
          </a:xfrm>
          <a:prstGeom prst="rect">
            <a:avLst/>
          </a:prstGeom>
          <a:noFill/>
        </p:spPr>
      </p:pic>
      <p:sp>
        <p:nvSpPr>
          <p:cNvPr id="294" name="Freeform 294"/>
          <p:cNvSpPr/>
          <p:nvPr/>
        </p:nvSpPr>
        <p:spPr>
          <a:xfrm>
            <a:off x="4363211" y="873253"/>
            <a:ext cx="3390900" cy="4392167"/>
          </a:xfrm>
          <a:custGeom>
            <a:avLst/>
            <a:gdLst/>
            <a:ahLst/>
            <a:cxnLst/>
            <a:rect l="0" t="0" r="0" b="0"/>
            <a:pathLst>
              <a:path w="3390900" h="4392167">
                <a:moveTo>
                  <a:pt x="0" y="4392167"/>
                </a:moveTo>
                <a:lnTo>
                  <a:pt x="3390900" y="4392167"/>
                </a:lnTo>
                <a:lnTo>
                  <a:pt x="3390900" y="0"/>
                </a:lnTo>
                <a:lnTo>
                  <a:pt x="0" y="0"/>
                </a:lnTo>
                <a:lnTo>
                  <a:pt x="0" y="4392167"/>
                </a:lnTo>
                <a:close/>
              </a:path>
            </a:pathLst>
          </a:custGeom>
          <a:noFill/>
          <a:ln w="6350" cap="flat" cmpd="sng">
            <a:solidFill>
              <a:srgbClr val="70AD47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95" name="Picture 295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32495" y="860553"/>
            <a:ext cx="3622040" cy="4417567"/>
          </a:xfrm>
          <a:prstGeom prst="rect">
            <a:avLst/>
          </a:prstGeom>
          <a:noFill/>
        </p:spPr>
      </p:pic>
      <p:sp>
        <p:nvSpPr>
          <p:cNvPr id="296" name="Freeform 296"/>
          <p:cNvSpPr/>
          <p:nvPr/>
        </p:nvSpPr>
        <p:spPr>
          <a:xfrm>
            <a:off x="8045195" y="873253"/>
            <a:ext cx="3596640" cy="4392167"/>
          </a:xfrm>
          <a:custGeom>
            <a:avLst/>
            <a:gdLst/>
            <a:ahLst/>
            <a:cxnLst/>
            <a:rect l="0" t="0" r="0" b="0"/>
            <a:pathLst>
              <a:path w="3596640" h="4392167">
                <a:moveTo>
                  <a:pt x="0" y="4392167"/>
                </a:moveTo>
                <a:lnTo>
                  <a:pt x="3596640" y="4392167"/>
                </a:lnTo>
                <a:lnTo>
                  <a:pt x="3596640" y="0"/>
                </a:lnTo>
                <a:lnTo>
                  <a:pt x="0" y="0"/>
                </a:lnTo>
                <a:lnTo>
                  <a:pt x="0" y="4392167"/>
                </a:lnTo>
                <a:close/>
              </a:path>
            </a:pathLst>
          </a:custGeom>
          <a:noFill/>
          <a:ln w="6350" cap="flat" cmpd="sng">
            <a:solidFill>
              <a:srgbClr val="FFC000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Freeform 297"/>
          <p:cNvSpPr/>
          <p:nvPr/>
        </p:nvSpPr>
        <p:spPr>
          <a:xfrm>
            <a:off x="6414515" y="5379720"/>
            <a:ext cx="242316" cy="432817"/>
          </a:xfrm>
          <a:custGeom>
            <a:avLst/>
            <a:gdLst/>
            <a:ahLst/>
            <a:cxnLst/>
            <a:rect l="0" t="0" r="0" b="0"/>
            <a:pathLst>
              <a:path w="242316" h="432817">
                <a:moveTo>
                  <a:pt x="0" y="311658"/>
                </a:moveTo>
                <a:lnTo>
                  <a:pt x="60580" y="311658"/>
                </a:lnTo>
                <a:lnTo>
                  <a:pt x="60580" y="0"/>
                </a:lnTo>
                <a:lnTo>
                  <a:pt x="181738" y="0"/>
                </a:lnTo>
                <a:lnTo>
                  <a:pt x="181738" y="311658"/>
                </a:lnTo>
                <a:lnTo>
                  <a:pt x="242316" y="311658"/>
                </a:lnTo>
                <a:lnTo>
                  <a:pt x="121158" y="432817"/>
                </a:lnTo>
                <a:close/>
                <a:moveTo>
                  <a:pt x="-5247893" y="1478280"/>
                </a:moveTo>
              </a:path>
            </a:pathLst>
          </a:custGeom>
          <a:solidFill>
            <a:srgbClr val="5B9BD5">
              <a:alpha val="100000"/>
            </a:srgb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Freeform 298"/>
          <p:cNvSpPr/>
          <p:nvPr/>
        </p:nvSpPr>
        <p:spPr>
          <a:xfrm>
            <a:off x="6414515" y="5379720"/>
            <a:ext cx="242316" cy="432817"/>
          </a:xfrm>
          <a:custGeom>
            <a:avLst/>
            <a:gdLst/>
            <a:ahLst/>
            <a:cxnLst/>
            <a:rect l="0" t="0" r="0" b="0"/>
            <a:pathLst>
              <a:path w="242316" h="432817">
                <a:moveTo>
                  <a:pt x="0" y="311658"/>
                </a:moveTo>
                <a:lnTo>
                  <a:pt x="60580" y="311658"/>
                </a:lnTo>
                <a:lnTo>
                  <a:pt x="60580" y="0"/>
                </a:lnTo>
                <a:lnTo>
                  <a:pt x="181738" y="0"/>
                </a:lnTo>
                <a:lnTo>
                  <a:pt x="181738" y="311658"/>
                </a:lnTo>
                <a:lnTo>
                  <a:pt x="242316" y="311658"/>
                </a:lnTo>
                <a:lnTo>
                  <a:pt x="121158" y="432817"/>
                </a:lnTo>
                <a:close/>
                <a:moveTo>
                  <a:pt x="-5247893" y="1478280"/>
                </a:moveTo>
              </a:path>
            </a:pathLst>
          </a:custGeom>
          <a:noFill/>
          <a:ln w="12700" cap="flat" cmpd="sng">
            <a:solidFill>
              <a:srgbClr val="41719C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Freeform 299"/>
          <p:cNvSpPr/>
          <p:nvPr/>
        </p:nvSpPr>
        <p:spPr>
          <a:xfrm>
            <a:off x="9557004" y="5379720"/>
            <a:ext cx="242315" cy="432817"/>
          </a:xfrm>
          <a:custGeom>
            <a:avLst/>
            <a:gdLst/>
            <a:ahLst/>
            <a:cxnLst/>
            <a:rect l="0" t="0" r="0" b="0"/>
            <a:pathLst>
              <a:path w="242315" h="432817">
                <a:moveTo>
                  <a:pt x="0" y="311658"/>
                </a:moveTo>
                <a:lnTo>
                  <a:pt x="60578" y="311658"/>
                </a:lnTo>
                <a:lnTo>
                  <a:pt x="60578" y="0"/>
                </a:lnTo>
                <a:lnTo>
                  <a:pt x="181737" y="0"/>
                </a:lnTo>
                <a:lnTo>
                  <a:pt x="181737" y="311658"/>
                </a:lnTo>
                <a:lnTo>
                  <a:pt x="242315" y="311658"/>
                </a:lnTo>
                <a:lnTo>
                  <a:pt x="121157" y="432817"/>
                </a:lnTo>
                <a:close/>
                <a:moveTo>
                  <a:pt x="-8390382" y="1478280"/>
                </a:moveTo>
              </a:path>
            </a:pathLst>
          </a:custGeom>
          <a:solidFill>
            <a:srgbClr val="5B9BD5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Freeform 300"/>
          <p:cNvSpPr/>
          <p:nvPr/>
        </p:nvSpPr>
        <p:spPr>
          <a:xfrm>
            <a:off x="9557004" y="5379720"/>
            <a:ext cx="242315" cy="432817"/>
          </a:xfrm>
          <a:custGeom>
            <a:avLst/>
            <a:gdLst/>
            <a:ahLst/>
            <a:cxnLst/>
            <a:rect l="0" t="0" r="0" b="0"/>
            <a:pathLst>
              <a:path w="242315" h="432817">
                <a:moveTo>
                  <a:pt x="0" y="311658"/>
                </a:moveTo>
                <a:lnTo>
                  <a:pt x="60578" y="311658"/>
                </a:lnTo>
                <a:lnTo>
                  <a:pt x="60578" y="0"/>
                </a:lnTo>
                <a:lnTo>
                  <a:pt x="181737" y="0"/>
                </a:lnTo>
                <a:lnTo>
                  <a:pt x="181737" y="311658"/>
                </a:lnTo>
                <a:lnTo>
                  <a:pt x="242315" y="311658"/>
                </a:lnTo>
                <a:lnTo>
                  <a:pt x="121157" y="432817"/>
                </a:lnTo>
                <a:close/>
                <a:moveTo>
                  <a:pt x="-8390382" y="1478280"/>
                </a:moveTo>
              </a:path>
            </a:pathLst>
          </a:custGeom>
          <a:noFill/>
          <a:ln w="12700" cap="flat" cmpd="sng">
            <a:solidFill>
              <a:srgbClr val="41719C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1" name="Rectangle 301"/>
          <p:cNvSpPr/>
          <p:nvPr/>
        </p:nvSpPr>
        <p:spPr>
          <a:xfrm>
            <a:off x="462381" y="237404"/>
            <a:ext cx="11436705" cy="39904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2400" b="0" i="0" spc="0" baseline="0" dirty="0">
                <a:latin typeface="BernardMT-Condensed"/>
              </a:rPr>
              <a:t>Integ</a:t>
            </a:r>
            <a:r>
              <a:rPr lang="en-US" sz="2400" b="0" i="0" spc="-39" baseline="0" dirty="0">
                <a:latin typeface="BernardMT-Condensed"/>
              </a:rPr>
              <a:t>r</a:t>
            </a:r>
            <a:r>
              <a:rPr lang="en-US" sz="2400" b="0" i="0" spc="0" baseline="0" dirty="0">
                <a:latin typeface="BernardMT-Condensed"/>
              </a:rPr>
              <a:t>oivista aihekokonaisuuksista</a:t>
            </a:r>
            <a:r>
              <a:rPr lang="en-US" sz="2400" b="0" i="0" spc="-32" baseline="0" dirty="0">
                <a:latin typeface="BernardMT-Condensed"/>
              </a:rPr>
              <a:t> </a:t>
            </a:r>
            <a:r>
              <a:rPr lang="en-US" sz="2400" b="0" i="0" spc="0" baseline="0" dirty="0">
                <a:latin typeface="BernardMT-Condensed"/>
              </a:rPr>
              <a:t>integ</a:t>
            </a:r>
            <a:r>
              <a:rPr lang="en-US" sz="2400" b="0" i="0" spc="-41" baseline="0" dirty="0">
                <a:latin typeface="BernardMT-Condensed"/>
              </a:rPr>
              <a:t>r</a:t>
            </a:r>
            <a:r>
              <a:rPr lang="en-US" sz="2400" b="0" i="0" spc="0" baseline="0" dirty="0">
                <a:latin typeface="BernardMT-Condensed"/>
              </a:rPr>
              <a:t>oiviin/eheyttäviin monialaisiin</a:t>
            </a:r>
            <a:r>
              <a:rPr lang="en-US" sz="2400" b="0" i="0" spc="-12" baseline="0" dirty="0">
                <a:latin typeface="BernardMT-Condensed"/>
              </a:rPr>
              <a:t> </a:t>
            </a:r>
            <a:r>
              <a:rPr lang="en-US" sz="2400" b="0" i="0" spc="0" baseline="0" dirty="0">
                <a:latin typeface="BernardMT-Condensed"/>
              </a:rPr>
              <a:t>oppimiskokonaisuuksiin</a:t>
            </a:r>
          </a:p>
        </p:txBody>
      </p:sp>
      <p:sp>
        <p:nvSpPr>
          <p:cNvPr id="302" name="Rectangle 302"/>
          <p:cNvSpPr/>
          <p:nvPr/>
        </p:nvSpPr>
        <p:spPr>
          <a:xfrm>
            <a:off x="1130503" y="1510056"/>
            <a:ext cx="2064301" cy="5324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786434"/>
            <a:r>
              <a:rPr lang="en-US" sz="1403" b="1" i="0" spc="0" baseline="0" dirty="0">
                <a:latin typeface="Calibri-Bold"/>
              </a:rPr>
              <a:t>POPS 2003</a:t>
            </a:r>
          </a:p>
          <a:p>
            <a:pPr marL="0">
              <a:lnSpc>
                <a:spcPts val="2508"/>
              </a:lnSpc>
              <a:tabLst>
                <a:tab pos="515162" algn="l"/>
              </a:tabLst>
            </a:pPr>
            <a:r>
              <a:rPr lang="en-US" sz="1403" b="0" i="0" spc="0" baseline="0" dirty="0">
                <a:latin typeface="Calibri"/>
              </a:rPr>
              <a:t>1.	Ihmisenä </a:t>
            </a:r>
            <a:r>
              <a:rPr lang="en-US" sz="1403" b="0" i="0" spc="-27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a</a:t>
            </a:r>
            <a:r>
              <a:rPr lang="en-US" sz="1403" b="0" i="0" spc="-22" baseline="0" dirty="0">
                <a:latin typeface="Calibri"/>
              </a:rPr>
              <a:t>s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aminen</a:t>
            </a:r>
          </a:p>
        </p:txBody>
      </p:sp>
      <p:sp>
        <p:nvSpPr>
          <p:cNvPr id="303" name="Rectangle 303"/>
          <p:cNvSpPr/>
          <p:nvPr/>
        </p:nvSpPr>
        <p:spPr>
          <a:xfrm>
            <a:off x="1130503" y="2147088"/>
            <a:ext cx="2222645" cy="40599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515162" algn="l"/>
              </a:tabLst>
            </a:pPr>
            <a:r>
              <a:rPr lang="en-US" sz="1403" b="0" i="0" spc="0" baseline="0" dirty="0">
                <a:latin typeface="Calibri"/>
              </a:rPr>
              <a:t>2.	</a:t>
            </a:r>
            <a:r>
              <a:rPr lang="en-US" sz="1403" b="0" i="0" spc="-23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ul</a:t>
            </a:r>
            <a:r>
              <a:rPr lang="en-US" sz="1403" b="0" i="0" spc="-26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tuuri-ide</a:t>
            </a:r>
            <a:r>
              <a:rPr lang="en-US" sz="1403" b="0" i="0" spc="-17" baseline="0" dirty="0">
                <a:latin typeface="Calibri"/>
              </a:rPr>
              <a:t>n</a:t>
            </a:r>
            <a:r>
              <a:rPr lang="en-US" sz="1403" b="0" i="0" spc="0" baseline="0" dirty="0">
                <a:latin typeface="Calibri"/>
              </a:rPr>
              <a:t>ti</a:t>
            </a:r>
            <a:r>
              <a:rPr lang="en-US" sz="1403" b="0" i="0" spc="-16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ee</a:t>
            </a:r>
            <a:r>
              <a:rPr lang="en-US" sz="1403" b="0" i="0" spc="-27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ti ja </a:t>
            </a:r>
          </a:p>
          <a:p>
            <a:pPr marL="515162">
              <a:lnSpc>
                <a:spcPts val="1511"/>
              </a:lnSpc>
            </a:pPr>
            <a:r>
              <a:rPr lang="en-US" sz="1403" b="0" i="0" spc="-27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ansai</a:t>
            </a:r>
            <a:r>
              <a:rPr lang="en-US" sz="1403" b="0" i="0" spc="-26" baseline="0" dirty="0">
                <a:latin typeface="Calibri"/>
              </a:rPr>
              <a:t>n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äli</a:t>
            </a:r>
            <a:r>
              <a:rPr lang="en-US" sz="1403" b="0" i="0" spc="-20" baseline="0" dirty="0">
                <a:latin typeface="Calibri"/>
              </a:rPr>
              <a:t>s</a:t>
            </a:r>
            <a:r>
              <a:rPr lang="en-US" sz="1403" b="0" i="0" spc="0" baseline="0" dirty="0">
                <a:latin typeface="Calibri"/>
              </a:rPr>
              <a:t>y</a:t>
            </a:r>
            <a:r>
              <a:rPr lang="en-US" sz="1403" b="0" i="0" spc="-13" baseline="0" dirty="0">
                <a:latin typeface="Calibri"/>
              </a:rPr>
              <a:t>y</a:t>
            </a:r>
            <a:r>
              <a:rPr lang="en-US" sz="1403" b="0" i="0" spc="0" baseline="0" dirty="0">
                <a:latin typeface="Calibri"/>
              </a:rPr>
              <a:t>s</a:t>
            </a:r>
          </a:p>
        </p:txBody>
      </p:sp>
      <p:sp>
        <p:nvSpPr>
          <p:cNvPr id="304" name="Rectangle 304"/>
          <p:cNvSpPr/>
          <p:nvPr/>
        </p:nvSpPr>
        <p:spPr>
          <a:xfrm>
            <a:off x="1130503" y="2658862"/>
            <a:ext cx="2282551" cy="53302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515162" algn="l"/>
                <a:tab pos="1246936" algn="l"/>
              </a:tabLst>
            </a:pPr>
            <a:r>
              <a:rPr lang="en-US" sz="1406" b="0" i="0" spc="0" baseline="0" dirty="0">
                <a:latin typeface="Calibri"/>
              </a:rPr>
              <a:t>3.	Vie</a:t>
            </a:r>
            <a:r>
              <a:rPr lang="en-US" sz="1406" b="0" i="0" spc="-15" baseline="0" dirty="0">
                <a:latin typeface="Calibri"/>
              </a:rPr>
              <a:t>s</a:t>
            </a:r>
            <a:r>
              <a:rPr lang="en-US" sz="1406" b="0" i="0" spc="0" baseline="0" dirty="0">
                <a:latin typeface="Calibri"/>
              </a:rPr>
              <a:t>ti</a:t>
            </a:r>
            <a:r>
              <a:rPr lang="en-US" sz="1406" b="0" i="0" spc="-22" baseline="0" dirty="0">
                <a:latin typeface="Calibri"/>
              </a:rPr>
              <a:t>n</a:t>
            </a:r>
            <a:r>
              <a:rPr lang="en-US" sz="1406" b="0" i="0" spc="-16" baseline="0" dirty="0">
                <a:latin typeface="Calibri"/>
              </a:rPr>
              <a:t>t</a:t>
            </a:r>
            <a:r>
              <a:rPr lang="en-US" sz="1406" b="0" i="0" spc="0" baseline="0" dirty="0">
                <a:latin typeface="Calibri"/>
              </a:rPr>
              <a:t>ä-	ja medi</a:t>
            </a:r>
            <a:r>
              <a:rPr lang="en-US" sz="1406" b="0" i="0" spc="-13" baseline="0" dirty="0">
                <a:latin typeface="Calibri"/>
              </a:rPr>
              <a:t>a</a:t>
            </a:r>
            <a:r>
              <a:rPr lang="en-US" sz="1406" b="0" i="0" spc="-16" baseline="0" dirty="0">
                <a:latin typeface="Calibri"/>
              </a:rPr>
              <a:t>t</a:t>
            </a:r>
            <a:r>
              <a:rPr lang="en-US" sz="1406" b="0" i="0" spc="0" baseline="0" dirty="0">
                <a:latin typeface="Calibri"/>
              </a:rPr>
              <a:t>ai</a:t>
            </a:r>
            <a:r>
              <a:rPr lang="en-US" sz="1406" b="0" i="0" spc="-17" baseline="0" dirty="0">
                <a:latin typeface="Calibri"/>
              </a:rPr>
              <a:t>t</a:t>
            </a:r>
            <a:r>
              <a:rPr lang="en-US" sz="1406" b="0" i="0" spc="0" baseline="0" dirty="0">
                <a:latin typeface="Calibri"/>
              </a:rPr>
              <a:t>o</a:t>
            </a:r>
          </a:p>
          <a:p>
            <a:pPr marL="0">
              <a:lnSpc>
                <a:spcPts val="2509"/>
              </a:lnSpc>
              <a:tabLst>
                <a:tab pos="515162" algn="l"/>
              </a:tabLst>
            </a:pPr>
            <a:r>
              <a:rPr lang="en-US" sz="1403" b="0" i="0" spc="0" baseline="0" dirty="0">
                <a:latin typeface="Calibri"/>
              </a:rPr>
              <a:t>4.	Osallistu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 </a:t>
            </a:r>
            <a:r>
              <a:rPr lang="en-US" sz="1403" b="0" i="0" spc="-27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ansalaisuus </a:t>
            </a:r>
          </a:p>
        </p:txBody>
      </p:sp>
      <p:sp>
        <p:nvSpPr>
          <p:cNvPr id="305" name="Rectangle 305"/>
          <p:cNvSpPr/>
          <p:nvPr/>
        </p:nvSpPr>
        <p:spPr>
          <a:xfrm>
            <a:off x="1130503" y="3169946"/>
            <a:ext cx="2069116" cy="5324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515162"/>
            <a:r>
              <a:rPr lang="en-US" sz="1403" b="0" i="0" spc="0" baseline="0" dirty="0">
                <a:latin typeface="Calibri"/>
              </a:rPr>
              <a:t>ja yri</a:t>
            </a:r>
            <a:r>
              <a:rPr lang="en-US" sz="1403" b="0" i="0" spc="-24" baseline="0" dirty="0">
                <a:latin typeface="Calibri"/>
              </a:rPr>
              <a:t>t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äjy</a:t>
            </a:r>
            <a:r>
              <a:rPr lang="en-US" sz="1403" b="0" i="0" spc="-13" baseline="0" dirty="0">
                <a:latin typeface="Calibri"/>
              </a:rPr>
              <a:t>y</a:t>
            </a:r>
            <a:r>
              <a:rPr lang="en-US" sz="1403" b="0" i="0" spc="0" baseline="0" dirty="0">
                <a:latin typeface="Calibri"/>
              </a:rPr>
              <a:t>s</a:t>
            </a:r>
          </a:p>
          <a:p>
            <a:pPr marL="0">
              <a:lnSpc>
                <a:spcPts val="2507"/>
              </a:lnSpc>
              <a:tabLst>
                <a:tab pos="515162" algn="l"/>
              </a:tabLst>
            </a:pPr>
            <a:r>
              <a:rPr lang="en-US" sz="1403" b="0" i="0" spc="0" baseline="0" dirty="0">
                <a:latin typeface="Calibri"/>
              </a:rPr>
              <a:t>5.	</a:t>
            </a:r>
            <a:r>
              <a:rPr lang="en-US" sz="1403" b="0" i="0" spc="-76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astuu ympäris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ös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ä, </a:t>
            </a:r>
          </a:p>
        </p:txBody>
      </p:sp>
      <p:sp>
        <p:nvSpPr>
          <p:cNvPr id="306" name="Rectangle 306"/>
          <p:cNvSpPr/>
          <p:nvPr/>
        </p:nvSpPr>
        <p:spPr>
          <a:xfrm>
            <a:off x="1645666" y="3680486"/>
            <a:ext cx="1246551" cy="59801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-30" baseline="0" dirty="0">
                <a:latin typeface="Calibri"/>
              </a:rPr>
              <a:t>h</a:t>
            </a:r>
            <a:r>
              <a:rPr lang="en-US" sz="1403" b="0" i="0" spc="0" baseline="0" dirty="0">
                <a:latin typeface="Calibri"/>
              </a:rPr>
              <a:t>yvi</a:t>
            </a:r>
            <a:r>
              <a:rPr lang="en-US" sz="1403" b="0" i="0" spc="-27" baseline="0" dirty="0">
                <a:latin typeface="Calibri"/>
              </a:rPr>
              <a:t>n</a:t>
            </a:r>
            <a:r>
              <a:rPr lang="en-US" sz="1403" b="0" i="0" spc="-12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oinnis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 ja </a:t>
            </a:r>
          </a:p>
          <a:p>
            <a:pPr marL="0">
              <a:lnSpc>
                <a:spcPts val="1511"/>
              </a:lnSpc>
            </a:pPr>
            <a:r>
              <a:rPr lang="en-US" sz="1403" b="0" i="0" spc="-51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e</a:t>
            </a:r>
            <a:r>
              <a:rPr lang="en-US" sz="1403" b="0" i="0" spc="-13" baseline="0" dirty="0">
                <a:latin typeface="Calibri"/>
              </a:rPr>
              <a:t>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-24" baseline="0" dirty="0">
                <a:latin typeface="Calibri"/>
              </a:rPr>
              <a:t>ä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äs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ä </a:t>
            </a:r>
          </a:p>
          <a:p>
            <a:pPr marL="0">
              <a:lnSpc>
                <a:spcPts val="1512"/>
              </a:lnSpc>
            </a:pPr>
            <a:r>
              <a:rPr lang="en-US" sz="1403" b="0" i="0" spc="0" baseline="0" dirty="0">
                <a:latin typeface="Calibri"/>
              </a:rPr>
              <a:t>tul</a:t>
            </a:r>
            <a:r>
              <a:rPr lang="en-US" sz="1403" b="0" i="0" spc="-15" baseline="0" dirty="0">
                <a:latin typeface="Calibri"/>
              </a:rPr>
              <a:t>e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aisuude</a:t>
            </a:r>
            <a:r>
              <a:rPr lang="en-US" sz="1403" b="0" i="0" spc="-13" baseline="0" dirty="0">
                <a:latin typeface="Calibri"/>
              </a:rPr>
              <a:t>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</a:t>
            </a:r>
          </a:p>
        </p:txBody>
      </p:sp>
      <p:sp>
        <p:nvSpPr>
          <p:cNvPr id="307" name="Rectangle 307"/>
          <p:cNvSpPr/>
          <p:nvPr/>
        </p:nvSpPr>
        <p:spPr>
          <a:xfrm>
            <a:off x="1130503" y="4384955"/>
            <a:ext cx="2131524" cy="5324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515162" algn="l"/>
              </a:tabLst>
            </a:pPr>
            <a:r>
              <a:rPr lang="en-US" sz="1403" b="0" i="0" spc="0" baseline="0" dirty="0">
                <a:latin typeface="Calibri"/>
              </a:rPr>
              <a:t>6.	</a:t>
            </a:r>
            <a:r>
              <a:rPr lang="en-US" sz="1403" b="0" i="0" spc="-8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ur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allisuus ja lii</a:t>
            </a:r>
            <a:r>
              <a:rPr lang="en-US" sz="1403" b="0" i="0" spc="-48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enne</a:t>
            </a:r>
          </a:p>
          <a:p>
            <a:pPr marL="0">
              <a:lnSpc>
                <a:spcPts val="2508"/>
              </a:lnSpc>
              <a:tabLst>
                <a:tab pos="515162" algn="l"/>
              </a:tabLst>
            </a:pPr>
            <a:r>
              <a:rPr lang="en-US" sz="1403" b="0" i="0" spc="0" baseline="0" dirty="0">
                <a:latin typeface="Calibri"/>
              </a:rPr>
              <a:t>7.	Ihminen ja 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eknologia</a:t>
            </a:r>
          </a:p>
        </p:txBody>
      </p:sp>
      <p:sp>
        <p:nvSpPr>
          <p:cNvPr id="308" name="Rectangle 308"/>
          <p:cNvSpPr/>
          <p:nvPr/>
        </p:nvSpPr>
        <p:spPr>
          <a:xfrm>
            <a:off x="5975858" y="6207253"/>
            <a:ext cx="4439716" cy="36575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2400" b="1" i="0" spc="0" baseline="0" dirty="0">
                <a:solidFill>
                  <a:srgbClr val="FFFFFF"/>
                </a:solidFill>
                <a:latin typeface="Calibri-Bold"/>
              </a:rPr>
              <a:t>Monialaiset oppimis</a:t>
            </a:r>
            <a:r>
              <a:rPr lang="en-US" sz="2400" b="1" i="0" spc="-70" baseline="0" dirty="0">
                <a:solidFill>
                  <a:srgbClr val="FFFFFF"/>
                </a:solidFill>
                <a:latin typeface="Calibri-Bold"/>
              </a:rPr>
              <a:t>k</a:t>
            </a:r>
            <a:r>
              <a:rPr lang="en-US" sz="2400" b="1" i="0" spc="0" baseline="0" dirty="0">
                <a:solidFill>
                  <a:srgbClr val="FFFFFF"/>
                </a:solidFill>
                <a:latin typeface="Calibri-Bold"/>
              </a:rPr>
              <a:t>o</a:t>
            </a:r>
            <a:r>
              <a:rPr lang="en-US" sz="2400" b="1" i="0" spc="-68" baseline="0" dirty="0">
                <a:solidFill>
                  <a:srgbClr val="FFFFFF"/>
                </a:solidFill>
                <a:latin typeface="Calibri-Bold"/>
              </a:rPr>
              <a:t>k</a:t>
            </a:r>
            <a:r>
              <a:rPr lang="en-US" sz="2400" b="1" i="0" spc="0" baseline="0" dirty="0">
                <a:solidFill>
                  <a:srgbClr val="FFFFFF"/>
                </a:solidFill>
                <a:latin typeface="Calibri-Bold"/>
              </a:rPr>
              <a:t>onaisuud</a:t>
            </a:r>
            <a:r>
              <a:rPr lang="en-US" sz="2400" b="1" i="0" spc="-12" baseline="0" dirty="0">
                <a:solidFill>
                  <a:srgbClr val="FFFFFF"/>
                </a:solidFill>
                <a:latin typeface="Calibri-Bold"/>
              </a:rPr>
              <a:t>e</a:t>
            </a:r>
            <a:r>
              <a:rPr lang="en-US" sz="2400" b="1" i="0" spc="0" baseline="0" dirty="0">
                <a:solidFill>
                  <a:srgbClr val="FFFFFF"/>
                </a:solidFill>
                <a:latin typeface="Calibri-Bold"/>
              </a:rPr>
              <a:t>t</a:t>
            </a:r>
          </a:p>
        </p:txBody>
      </p:sp>
      <p:sp>
        <p:nvSpPr>
          <p:cNvPr id="309" name="Rectangle 309"/>
          <p:cNvSpPr/>
          <p:nvPr/>
        </p:nvSpPr>
        <p:spPr>
          <a:xfrm>
            <a:off x="5462015" y="1214654"/>
            <a:ext cx="2178388" cy="21396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1" i="0" spc="-27" baseline="0" dirty="0">
                <a:latin typeface="Calibri-Bold"/>
              </a:rPr>
              <a:t>P</a:t>
            </a:r>
            <a:r>
              <a:rPr lang="en-US" sz="1403" b="1" i="0" spc="0" baseline="0" dirty="0">
                <a:latin typeface="Calibri-Bold"/>
              </a:rPr>
              <a:t>erusopetu</a:t>
            </a:r>
            <a:r>
              <a:rPr lang="en-US" sz="1403" b="1" i="0" spc="-12" baseline="0" dirty="0">
                <a:latin typeface="Calibri-Bold"/>
              </a:rPr>
              <a:t>k</a:t>
            </a:r>
            <a:r>
              <a:rPr lang="en-US" sz="1403" b="1" i="0" spc="0" baseline="0" dirty="0">
                <a:latin typeface="Calibri-Bold"/>
              </a:rPr>
              <a:t>sen</a:t>
            </a:r>
            <a:r>
              <a:rPr lang="en-US" sz="1403" b="1" i="0" spc="-40" baseline="0" dirty="0">
                <a:latin typeface="Calibri-Bold"/>
              </a:rPr>
              <a:t> </a:t>
            </a:r>
            <a:r>
              <a:rPr lang="en-US" sz="1403" b="1" i="0" spc="0" baseline="0" dirty="0">
                <a:latin typeface="Calibri-Bold"/>
              </a:rPr>
              <a:t>                        </a:t>
            </a:r>
          </a:p>
        </p:txBody>
      </p:sp>
      <p:sp>
        <p:nvSpPr>
          <p:cNvPr id="310" name="Rectangle 310"/>
          <p:cNvSpPr/>
          <p:nvPr/>
        </p:nvSpPr>
        <p:spPr>
          <a:xfrm>
            <a:off x="4742688" y="1406388"/>
            <a:ext cx="2630430" cy="21433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6" b="1" i="0" spc="0" baseline="0" dirty="0">
                <a:latin typeface="Calibri-Bold"/>
              </a:rPr>
              <a:t>toimi</a:t>
            </a:r>
            <a:r>
              <a:rPr lang="en-US" sz="1406" b="1" i="0" spc="-12" baseline="0" dirty="0">
                <a:latin typeface="Calibri-Bold"/>
              </a:rPr>
              <a:t>n</a:t>
            </a:r>
            <a:r>
              <a:rPr lang="en-US" sz="1406" b="1" i="0" spc="0" baseline="0" dirty="0">
                <a:latin typeface="Calibri-Bold"/>
              </a:rPr>
              <a:t>ta</a:t>
            </a:r>
            <a:r>
              <a:rPr lang="en-US" sz="1406" b="1" i="0" spc="-15" baseline="0" dirty="0">
                <a:latin typeface="Calibri-Bold"/>
              </a:rPr>
              <a:t>k</a:t>
            </a:r>
            <a:r>
              <a:rPr lang="en-US" sz="1406" b="1" i="0" spc="0" baseline="0" dirty="0">
                <a:latin typeface="Calibri-Bold"/>
              </a:rPr>
              <a:t>ul</a:t>
            </a:r>
            <a:r>
              <a:rPr lang="en-US" sz="1406" b="1" i="0" spc="-17" baseline="0" dirty="0">
                <a:latin typeface="Calibri-Bold"/>
              </a:rPr>
              <a:t>t</a:t>
            </a:r>
            <a:r>
              <a:rPr lang="en-US" sz="1406" b="1" i="0" spc="0" baseline="0" dirty="0">
                <a:latin typeface="Calibri-Bold"/>
              </a:rPr>
              <a:t>tuurin</a:t>
            </a:r>
            <a:r>
              <a:rPr lang="en-US" sz="1406" b="1" i="0" spc="-40" baseline="0" dirty="0">
                <a:latin typeface="Calibri-Bold"/>
              </a:rPr>
              <a:t> </a:t>
            </a:r>
            <a:r>
              <a:rPr lang="en-US" sz="1406" b="1" i="0" spc="0" baseline="0" dirty="0">
                <a:latin typeface="Calibri-Bold"/>
              </a:rPr>
              <a:t>periaat</a:t>
            </a:r>
            <a:r>
              <a:rPr lang="en-US" sz="1406" b="1" i="0" spc="-20" baseline="0" dirty="0">
                <a:latin typeface="Calibri-Bold"/>
              </a:rPr>
              <a:t>t</a:t>
            </a:r>
            <a:r>
              <a:rPr lang="en-US" sz="1406" b="1" i="0" spc="-12" baseline="0" dirty="0">
                <a:latin typeface="Calibri-Bold"/>
              </a:rPr>
              <a:t>ee</a:t>
            </a:r>
            <a:r>
              <a:rPr lang="en-US" sz="1406" b="1" i="0" spc="0" baseline="0" dirty="0">
                <a:latin typeface="Calibri-Bold"/>
              </a:rPr>
              <a:t>t</a:t>
            </a:r>
            <a:r>
              <a:rPr lang="en-US" sz="1406" b="1" i="0" spc="-43" baseline="0" dirty="0">
                <a:latin typeface="Calibri-Bold"/>
              </a:rPr>
              <a:t> </a:t>
            </a:r>
            <a:r>
              <a:rPr lang="en-US" sz="1406" b="1" i="0" spc="0" baseline="0" dirty="0">
                <a:latin typeface="Calibri-Bold"/>
              </a:rPr>
              <a:t>2016</a:t>
            </a:r>
          </a:p>
        </p:txBody>
      </p:sp>
      <p:sp>
        <p:nvSpPr>
          <p:cNvPr id="311" name="Rectangle 311"/>
          <p:cNvSpPr/>
          <p:nvPr/>
        </p:nvSpPr>
        <p:spPr>
          <a:xfrm>
            <a:off x="4454397" y="1693836"/>
            <a:ext cx="2705908" cy="4377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1310" baseline="0" dirty="0">
                <a:latin typeface="ArialMT"/>
              </a:rPr>
              <a:t>•</a:t>
            </a:r>
            <a:r>
              <a:rPr lang="en-US" sz="1403" b="0" i="0" spc="0" baseline="0" dirty="0">
                <a:latin typeface="Calibri"/>
              </a:rPr>
              <a:t>Oppi</a:t>
            </a:r>
            <a:r>
              <a:rPr lang="en-US" sz="1403" b="0" i="0" spc="-22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 y</a:t>
            </a:r>
            <a:r>
              <a:rPr lang="en-US" sz="1403" b="0" i="0" spc="-17" baseline="0" dirty="0">
                <a:latin typeface="Calibri"/>
              </a:rPr>
              <a:t>h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eisö 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oimi</a:t>
            </a:r>
            <a:r>
              <a:rPr lang="en-US" sz="1403" b="0" i="0" spc="-16" baseline="0" dirty="0">
                <a:latin typeface="Calibri"/>
              </a:rPr>
              <a:t>n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</a:t>
            </a:r>
            <a:r>
              <a:rPr lang="en-US" sz="1403" b="0" i="0" spc="-16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ul</a:t>
            </a:r>
            <a:r>
              <a:rPr lang="en-US" sz="1403" b="0" i="0" spc="-26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tuurin </a:t>
            </a:r>
          </a:p>
          <a:p>
            <a:pPr marL="228854">
              <a:lnSpc>
                <a:spcPts val="1511"/>
              </a:lnSpc>
            </a:pPr>
            <a:r>
              <a:rPr lang="en-US" sz="1403" b="0" i="0" spc="0" baseline="0" dirty="0">
                <a:latin typeface="Calibri"/>
              </a:rPr>
              <a:t>ytimenä</a:t>
            </a:r>
          </a:p>
        </p:txBody>
      </p:sp>
      <p:sp>
        <p:nvSpPr>
          <p:cNvPr id="312" name="Rectangle 312"/>
          <p:cNvSpPr/>
          <p:nvPr/>
        </p:nvSpPr>
        <p:spPr>
          <a:xfrm>
            <a:off x="4454397" y="2204376"/>
            <a:ext cx="2522429" cy="56574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1310" baseline="0" dirty="0">
                <a:latin typeface="ArialMT"/>
              </a:rPr>
              <a:t>•</a:t>
            </a:r>
            <a:r>
              <a:rPr lang="en-US" sz="1403" b="0" i="0" spc="0" baseline="0" dirty="0">
                <a:latin typeface="Calibri"/>
              </a:rPr>
              <a:t>Hyvi</a:t>
            </a:r>
            <a:r>
              <a:rPr lang="en-US" sz="1403" b="0" i="0" spc="-27" baseline="0" dirty="0">
                <a:latin typeface="Calibri"/>
              </a:rPr>
              <a:t>n</a:t>
            </a:r>
            <a:r>
              <a:rPr lang="en-US" sz="1403" b="0" i="0" spc="-12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oi</a:t>
            </a:r>
            <a:r>
              <a:rPr lang="en-US" sz="1403" b="0" i="0" spc="-17" baseline="0" dirty="0">
                <a:latin typeface="Calibri"/>
              </a:rPr>
              <a:t>n</a:t>
            </a:r>
            <a:r>
              <a:rPr lang="en-US" sz="1403" b="0" i="0" spc="0" baseline="0" dirty="0">
                <a:latin typeface="Calibri"/>
              </a:rPr>
              <a:t>ti ja tur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allinen arki </a:t>
            </a:r>
          </a:p>
          <a:p>
            <a:pPr marL="0">
              <a:lnSpc>
                <a:spcPts val="2519"/>
              </a:lnSpc>
            </a:pPr>
            <a:r>
              <a:rPr lang="en-US" sz="1403" b="0" i="0" spc="1310" baseline="0" dirty="0">
                <a:latin typeface="ArialMT"/>
              </a:rPr>
              <a:t>•</a:t>
            </a:r>
            <a:r>
              <a:rPr lang="en-US" sz="1403" b="0" i="0" spc="-41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uo</a:t>
            </a:r>
            <a:r>
              <a:rPr lang="en-US" sz="1403" b="0" i="0" spc="-19" baseline="0" dirty="0">
                <a:latin typeface="Calibri"/>
              </a:rPr>
              <a:t>r</a:t>
            </a:r>
            <a:r>
              <a:rPr lang="en-US" sz="1403" b="0" i="0" spc="0" baseline="0" dirty="0">
                <a:latin typeface="Calibri"/>
              </a:rPr>
              <a:t>o</a:t>
            </a:r>
            <a:r>
              <a:rPr lang="en-US" sz="1403" b="0" i="0" spc="-19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ai</a:t>
            </a:r>
            <a:r>
              <a:rPr lang="en-US" sz="1403" b="0" i="0" spc="-15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utus ja monipuolinen </a:t>
            </a:r>
          </a:p>
        </p:txBody>
      </p:sp>
      <p:sp>
        <p:nvSpPr>
          <p:cNvPr id="313" name="Rectangle 313"/>
          <p:cNvSpPr/>
          <p:nvPr/>
        </p:nvSpPr>
        <p:spPr>
          <a:xfrm>
            <a:off x="4683252" y="2748179"/>
            <a:ext cx="826279" cy="21396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0" baseline="0" dirty="0">
                <a:latin typeface="Calibri"/>
              </a:rPr>
              <a:t>t</a:t>
            </a:r>
            <a:r>
              <a:rPr lang="en-US" sz="1403" b="0" i="0" spc="-15" baseline="0" dirty="0">
                <a:latin typeface="Calibri"/>
              </a:rPr>
              <a:t>y</a:t>
            </a:r>
            <a:r>
              <a:rPr lang="en-US" sz="1403" b="0" i="0" spc="0" baseline="0" dirty="0">
                <a:latin typeface="Calibri"/>
              </a:rPr>
              <a:t>ös</a:t>
            </a:r>
            <a:r>
              <a:rPr lang="en-US" sz="1403" b="0" i="0" spc="-51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e</a:t>
            </a:r>
            <a:r>
              <a:rPr lang="en-US" sz="1403" b="0" i="0" spc="-20" baseline="0" dirty="0">
                <a:latin typeface="Calibri"/>
              </a:rPr>
              <a:t>n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ely</a:t>
            </a:r>
          </a:p>
        </p:txBody>
      </p:sp>
      <p:sp>
        <p:nvSpPr>
          <p:cNvPr id="314" name="Rectangle 314"/>
          <p:cNvSpPr/>
          <p:nvPr/>
        </p:nvSpPr>
        <p:spPr>
          <a:xfrm>
            <a:off x="4454397" y="3035210"/>
            <a:ext cx="2302932" cy="24570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1310" baseline="0" dirty="0">
                <a:latin typeface="ArialMT"/>
              </a:rPr>
              <a:t>•</a:t>
            </a:r>
            <a:r>
              <a:rPr lang="en-US" sz="1403" b="0" i="0" spc="-23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ul</a:t>
            </a:r>
            <a:r>
              <a:rPr lang="en-US" sz="1403" b="0" i="0" spc="-26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tuurinen moninaisuus ja </a:t>
            </a:r>
          </a:p>
        </p:txBody>
      </p:sp>
      <p:sp>
        <p:nvSpPr>
          <p:cNvPr id="315" name="Rectangle 315"/>
          <p:cNvSpPr/>
          <p:nvPr/>
        </p:nvSpPr>
        <p:spPr>
          <a:xfrm>
            <a:off x="4683252" y="3258973"/>
            <a:ext cx="999238" cy="21396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0" baseline="0" dirty="0">
                <a:latin typeface="Calibri"/>
              </a:rPr>
              <a:t>kieliti</a:t>
            </a:r>
            <a:r>
              <a:rPr lang="en-US" sz="1403" b="0" i="0" spc="-15" baseline="0" dirty="0">
                <a:latin typeface="Calibri"/>
              </a:rPr>
              <a:t>et</a:t>
            </a:r>
            <a:r>
              <a:rPr lang="en-US" sz="1403" b="0" i="0" spc="0" baseline="0" dirty="0">
                <a:latin typeface="Calibri"/>
              </a:rPr>
              <a:t>oisuus</a:t>
            </a:r>
          </a:p>
        </p:txBody>
      </p:sp>
      <p:sp>
        <p:nvSpPr>
          <p:cNvPr id="316" name="Rectangle 316"/>
          <p:cNvSpPr/>
          <p:nvPr/>
        </p:nvSpPr>
        <p:spPr>
          <a:xfrm>
            <a:off x="4454397" y="3545750"/>
            <a:ext cx="3013311" cy="24570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1310" baseline="0" dirty="0">
                <a:latin typeface="ArialMT"/>
              </a:rPr>
              <a:t>•</a:t>
            </a:r>
            <a:r>
              <a:rPr lang="en-US" sz="1403" b="0" i="0" spc="0" baseline="0" dirty="0">
                <a:latin typeface="Calibri"/>
              </a:rPr>
              <a:t>Osallisuus ja demok</a:t>
            </a:r>
            <a:r>
              <a:rPr lang="en-US" sz="1403" b="0" i="0" spc="-22" baseline="0" dirty="0">
                <a:latin typeface="Calibri"/>
              </a:rPr>
              <a:t>r</a:t>
            </a:r>
            <a:r>
              <a:rPr lang="en-US" sz="1403" b="0" i="0" spc="0" baseline="0" dirty="0">
                <a:latin typeface="Calibri"/>
              </a:rPr>
              <a:t>a</a:t>
            </a:r>
            <a:r>
              <a:rPr lang="en-US" sz="1403" b="0" i="0" spc="-13" baseline="0" dirty="0">
                <a:latin typeface="Calibri"/>
              </a:rPr>
              <a:t>a</a:t>
            </a:r>
            <a:r>
              <a:rPr lang="en-US" sz="1403" b="0" i="0" spc="-27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tinen 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oimi</a:t>
            </a:r>
            <a:r>
              <a:rPr lang="en-US" sz="1403" b="0" i="0" spc="-16" baseline="0" dirty="0">
                <a:latin typeface="Calibri"/>
              </a:rPr>
              <a:t>n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 </a:t>
            </a:r>
          </a:p>
        </p:txBody>
      </p:sp>
      <p:sp>
        <p:nvSpPr>
          <p:cNvPr id="317" name="Rectangle 317"/>
          <p:cNvSpPr/>
          <p:nvPr/>
        </p:nvSpPr>
        <p:spPr>
          <a:xfrm>
            <a:off x="4454397" y="3865790"/>
            <a:ext cx="2660262" cy="56422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1310" baseline="0" dirty="0">
                <a:latin typeface="ArialMT"/>
              </a:rPr>
              <a:t>•</a:t>
            </a:r>
            <a:r>
              <a:rPr lang="en-US" sz="1403" b="0" i="0" spc="0" baseline="0" dirty="0">
                <a:latin typeface="Calibri"/>
              </a:rPr>
              <a:t>Yhde</a:t>
            </a:r>
            <a:r>
              <a:rPr lang="en-US" sz="1403" b="0" i="0" spc="-33" baseline="0" dirty="0">
                <a:latin typeface="Calibri"/>
              </a:rPr>
              <a:t>n</a:t>
            </a:r>
            <a:r>
              <a:rPr lang="en-US" sz="1403" b="0" i="0" spc="-12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er</a:t>
            </a:r>
            <a:r>
              <a:rPr lang="en-US" sz="1403" b="0" i="0" spc="-16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aisuus ja 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asa-ar</a:t>
            </a:r>
            <a:r>
              <a:rPr lang="en-US" sz="1403" b="0" i="0" spc="-12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o</a:t>
            </a:r>
          </a:p>
          <a:p>
            <a:pPr marL="0">
              <a:lnSpc>
                <a:spcPts val="2508"/>
              </a:lnSpc>
            </a:pPr>
            <a:r>
              <a:rPr lang="en-US" sz="1403" b="0" i="0" spc="1310" baseline="0" dirty="0">
                <a:latin typeface="ArialMT"/>
              </a:rPr>
              <a:t>•</a:t>
            </a:r>
            <a:r>
              <a:rPr lang="en-US" sz="1403" b="0" i="0" spc="-76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astuu ympäris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ös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ä ja </a:t>
            </a:r>
            <a:r>
              <a:rPr lang="en-US" sz="1403" b="0" i="0" spc="-51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e</a:t>
            </a:r>
            <a:r>
              <a:rPr lang="en-US" sz="1403" b="0" i="0" spc="-13" baseline="0" dirty="0">
                <a:latin typeface="Calibri"/>
              </a:rPr>
              <a:t>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-24" baseline="0" dirty="0">
                <a:latin typeface="Calibri"/>
              </a:rPr>
              <a:t>ä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ään </a:t>
            </a:r>
          </a:p>
        </p:txBody>
      </p:sp>
      <p:sp>
        <p:nvSpPr>
          <p:cNvPr id="318" name="Rectangle 318"/>
          <p:cNvSpPr/>
          <p:nvPr/>
        </p:nvSpPr>
        <p:spPr>
          <a:xfrm>
            <a:off x="4683252" y="4407779"/>
            <a:ext cx="2309285" cy="21433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6" b="0" i="0" spc="0" baseline="0" dirty="0">
                <a:latin typeface="Calibri"/>
              </a:rPr>
              <a:t>tul</a:t>
            </a:r>
            <a:r>
              <a:rPr lang="en-US" sz="1406" b="0" i="0" spc="-16" baseline="0" dirty="0">
                <a:latin typeface="Calibri"/>
              </a:rPr>
              <a:t>e</a:t>
            </a:r>
            <a:r>
              <a:rPr lang="en-US" sz="1406" b="0" i="0" spc="-24" baseline="0" dirty="0">
                <a:latin typeface="Calibri"/>
              </a:rPr>
              <a:t>v</a:t>
            </a:r>
            <a:r>
              <a:rPr lang="en-US" sz="1406" b="0" i="0" spc="0" baseline="0" dirty="0">
                <a:latin typeface="Calibri"/>
              </a:rPr>
              <a:t>aisuu</a:t>
            </a:r>
            <a:r>
              <a:rPr lang="en-US" sz="1406" b="0" i="0" spc="-16" baseline="0" dirty="0">
                <a:latin typeface="Calibri"/>
              </a:rPr>
              <a:t>t</a:t>
            </a:r>
            <a:r>
              <a:rPr lang="en-US" sz="1406" b="0" i="0" spc="0" baseline="0" dirty="0">
                <a:latin typeface="Calibri"/>
              </a:rPr>
              <a:t>een suu</a:t>
            </a:r>
            <a:r>
              <a:rPr lang="en-US" sz="1406" b="0" i="0" spc="-19" baseline="0" dirty="0">
                <a:latin typeface="Calibri"/>
              </a:rPr>
              <a:t>n</a:t>
            </a:r>
            <a:r>
              <a:rPr lang="en-US" sz="1406" b="0" i="0" spc="-16" baseline="0" dirty="0">
                <a:latin typeface="Calibri"/>
              </a:rPr>
              <a:t>t</a:t>
            </a:r>
            <a:r>
              <a:rPr lang="en-US" sz="1406" b="0" i="0" spc="0" baseline="0" dirty="0">
                <a:latin typeface="Calibri"/>
              </a:rPr>
              <a:t>autuminen</a:t>
            </a:r>
          </a:p>
        </p:txBody>
      </p:sp>
      <p:sp>
        <p:nvSpPr>
          <p:cNvPr id="319" name="Rectangle 319"/>
          <p:cNvSpPr/>
          <p:nvPr/>
        </p:nvSpPr>
        <p:spPr>
          <a:xfrm>
            <a:off x="8045831" y="1316472"/>
            <a:ext cx="3398563" cy="89586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272795"/>
            <a:r>
              <a:rPr lang="en-US" sz="1406" b="1" i="0" spc="0" baseline="0" dirty="0">
                <a:latin typeface="Calibri-Bold"/>
              </a:rPr>
              <a:t>Laaja-alais</a:t>
            </a:r>
            <a:r>
              <a:rPr lang="en-US" sz="1406" b="1" i="0" spc="-12" baseline="0" dirty="0">
                <a:latin typeface="Calibri-Bold"/>
              </a:rPr>
              <a:t>e</a:t>
            </a:r>
            <a:r>
              <a:rPr lang="en-US" sz="1406" b="1" i="0" spc="0" baseline="0" dirty="0">
                <a:latin typeface="Calibri-Bold"/>
              </a:rPr>
              <a:t>t</a:t>
            </a:r>
            <a:r>
              <a:rPr lang="en-US" sz="1406" b="1" i="0" spc="-43" baseline="0" dirty="0">
                <a:latin typeface="Calibri-Bold"/>
              </a:rPr>
              <a:t> </a:t>
            </a:r>
            <a:r>
              <a:rPr lang="en-US" sz="1406" b="1" i="0" spc="0" baseline="0" dirty="0">
                <a:latin typeface="Calibri-Bold"/>
              </a:rPr>
              <a:t>osaamis</a:t>
            </a:r>
            <a:r>
              <a:rPr lang="en-US" sz="1406" b="1" i="0" spc="-38" baseline="0" dirty="0">
                <a:latin typeface="Calibri-Bold"/>
              </a:rPr>
              <a:t>k</a:t>
            </a:r>
            <a:r>
              <a:rPr lang="en-US" sz="1406" b="1" i="0" spc="0" baseline="0" dirty="0">
                <a:latin typeface="Calibri-Bold"/>
              </a:rPr>
              <a:t>o</a:t>
            </a:r>
            <a:r>
              <a:rPr lang="en-US" sz="1406" b="1" i="0" spc="-40" baseline="0" dirty="0">
                <a:latin typeface="Calibri-Bold"/>
              </a:rPr>
              <a:t>k</a:t>
            </a:r>
            <a:r>
              <a:rPr lang="en-US" sz="1406" b="1" i="0" spc="0" baseline="0" dirty="0">
                <a:latin typeface="Calibri-Bold"/>
              </a:rPr>
              <a:t>on</a:t>
            </a:r>
            <a:r>
              <a:rPr lang="en-US" sz="1406" b="1" i="0" spc="-12" baseline="0" dirty="0">
                <a:latin typeface="Calibri-Bold"/>
              </a:rPr>
              <a:t>a</a:t>
            </a:r>
            <a:r>
              <a:rPr lang="en-US" sz="1406" b="1" i="0" spc="0" baseline="0" dirty="0">
                <a:latin typeface="Calibri-Bold"/>
              </a:rPr>
              <a:t>isuud</a:t>
            </a:r>
            <a:r>
              <a:rPr lang="en-US" sz="1406" b="1" i="0" spc="-23" baseline="0" dirty="0">
                <a:latin typeface="Calibri-Bold"/>
              </a:rPr>
              <a:t>e</a:t>
            </a:r>
            <a:r>
              <a:rPr lang="en-US" sz="1406" b="1" i="0" spc="0" baseline="0" dirty="0">
                <a:latin typeface="Calibri-Bold"/>
              </a:rPr>
              <a:t>t</a:t>
            </a:r>
            <a:r>
              <a:rPr lang="en-US" sz="1406" b="1" i="0" spc="-38" baseline="0" dirty="0">
                <a:latin typeface="Calibri-Bold"/>
              </a:rPr>
              <a:t> </a:t>
            </a:r>
            <a:r>
              <a:rPr lang="en-US" sz="1406" b="1" i="0" spc="0" baseline="0" dirty="0">
                <a:latin typeface="Calibri-Bold"/>
              </a:rPr>
              <a:t>2016</a:t>
            </a:r>
          </a:p>
          <a:p>
            <a:pPr marL="0">
              <a:lnSpc>
                <a:spcPts val="2750"/>
              </a:lnSpc>
            </a:pPr>
            <a:r>
              <a:rPr lang="en-US" sz="1403" b="0" i="0" spc="2056" baseline="0" dirty="0">
                <a:latin typeface="Wingdings-Regular"/>
              </a:rPr>
              <a:t>▪</a:t>
            </a:r>
            <a:r>
              <a:rPr lang="en-US" sz="1403" b="0" i="0" spc="0" baseline="0" dirty="0">
                <a:latin typeface="Calibri"/>
              </a:rPr>
              <a:t>Aja</a:t>
            </a:r>
            <a:r>
              <a:rPr lang="en-US" sz="1403" b="0" i="0" spc="-27" baseline="0" dirty="0">
                <a:latin typeface="Calibri"/>
              </a:rPr>
              <a:t>t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elu ja oppimaan oppiminen </a:t>
            </a:r>
          </a:p>
          <a:p>
            <a:pPr marL="0">
              <a:lnSpc>
                <a:spcPts val="2616"/>
              </a:lnSpc>
            </a:pPr>
            <a:r>
              <a:rPr lang="en-US" sz="1403" b="0" i="0" spc="2056" baseline="0" dirty="0">
                <a:latin typeface="Wingdings-Regular"/>
              </a:rPr>
              <a:t>▪</a:t>
            </a:r>
            <a:r>
              <a:rPr lang="en-US" sz="1403" b="0" i="0" spc="-23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ul</a:t>
            </a:r>
            <a:r>
              <a:rPr lang="en-US" sz="1403" b="0" i="0" spc="-26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tuurinen osaaminen, vuo</a:t>
            </a:r>
            <a:r>
              <a:rPr lang="en-US" sz="1403" b="0" i="0" spc="-19" baseline="0" dirty="0">
                <a:latin typeface="Calibri"/>
              </a:rPr>
              <a:t>r</a:t>
            </a:r>
            <a:r>
              <a:rPr lang="en-US" sz="1403" b="0" i="0" spc="0" baseline="0" dirty="0">
                <a:latin typeface="Calibri"/>
              </a:rPr>
              <a:t>o</a:t>
            </a:r>
            <a:r>
              <a:rPr lang="en-US" sz="1403" b="0" i="0" spc="-19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ai</a:t>
            </a:r>
            <a:r>
              <a:rPr lang="en-US" sz="1403" b="0" i="0" spc="-15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utus ja </a:t>
            </a:r>
          </a:p>
        </p:txBody>
      </p:sp>
      <p:sp>
        <p:nvSpPr>
          <p:cNvPr id="321" name="Rectangle 321"/>
          <p:cNvSpPr/>
          <p:nvPr/>
        </p:nvSpPr>
        <p:spPr>
          <a:xfrm>
            <a:off x="8388731" y="2211731"/>
            <a:ext cx="514240" cy="21396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0" baseline="0" dirty="0">
                <a:latin typeface="Calibri"/>
              </a:rPr>
              <a:t>ilmaisu</a:t>
            </a:r>
          </a:p>
        </p:txBody>
      </p:sp>
      <p:sp>
        <p:nvSpPr>
          <p:cNvPr id="322" name="Rectangle 322"/>
          <p:cNvSpPr/>
          <p:nvPr/>
        </p:nvSpPr>
        <p:spPr>
          <a:xfrm>
            <a:off x="8045831" y="2513686"/>
            <a:ext cx="3012705" cy="24424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2056" baseline="0" dirty="0">
                <a:latin typeface="Wingdings-Regular"/>
              </a:rPr>
              <a:t>▪</a:t>
            </a:r>
            <a:r>
              <a:rPr lang="en-US" sz="1403" b="0" i="0" spc="0" baseline="0" dirty="0">
                <a:latin typeface="Calibri"/>
              </a:rPr>
              <a:t>Itse</a:t>
            </a:r>
            <a:r>
              <a:rPr lang="en-US" sz="1403" b="0" i="0" spc="-12" baseline="0" dirty="0">
                <a:latin typeface="Calibri"/>
              </a:rPr>
              <a:t>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ä huole</a:t>
            </a:r>
            <a:r>
              <a:rPr lang="en-US" sz="1403" b="0" i="0" spc="-20" baseline="0" dirty="0">
                <a:latin typeface="Calibri"/>
              </a:rPr>
              <a:t>h</a:t>
            </a:r>
            <a:r>
              <a:rPr lang="en-US" sz="1403" b="0" i="0" spc="0" baseline="0" dirty="0">
                <a:latin typeface="Calibri"/>
              </a:rPr>
              <a:t>timinen ja arjen 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aidot </a:t>
            </a:r>
          </a:p>
        </p:txBody>
      </p:sp>
      <p:sp>
        <p:nvSpPr>
          <p:cNvPr id="323" name="Rectangle 323"/>
          <p:cNvSpPr/>
          <p:nvPr/>
        </p:nvSpPr>
        <p:spPr>
          <a:xfrm>
            <a:off x="8045831" y="2845577"/>
            <a:ext cx="1366529" cy="24466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6" b="0" i="0" spc="2055" baseline="0" dirty="0">
                <a:latin typeface="Wingdings-Regular"/>
              </a:rPr>
              <a:t>▪</a:t>
            </a:r>
            <a:r>
              <a:rPr lang="en-US" sz="1406" b="0" i="0" spc="0" baseline="0" dirty="0">
                <a:latin typeface="Calibri"/>
              </a:rPr>
              <a:t>Monilu</a:t>
            </a:r>
            <a:r>
              <a:rPr lang="en-US" sz="1406" b="0" i="0" spc="-16" baseline="0" dirty="0">
                <a:latin typeface="Calibri"/>
              </a:rPr>
              <a:t>k</a:t>
            </a:r>
            <a:r>
              <a:rPr lang="en-US" sz="1406" b="0" i="0" spc="0" baseline="0" dirty="0">
                <a:latin typeface="Calibri"/>
              </a:rPr>
              <a:t>u</a:t>
            </a:r>
            <a:r>
              <a:rPr lang="en-US" sz="1406" b="0" i="0" spc="-16" baseline="0" dirty="0">
                <a:latin typeface="Calibri"/>
              </a:rPr>
              <a:t>t</a:t>
            </a:r>
            <a:r>
              <a:rPr lang="en-US" sz="1406" b="0" i="0" spc="0" baseline="0" dirty="0">
                <a:latin typeface="Calibri"/>
              </a:rPr>
              <a:t>ai</a:t>
            </a:r>
            <a:r>
              <a:rPr lang="en-US" sz="1406" b="0" i="0" spc="-17" baseline="0" dirty="0">
                <a:latin typeface="Calibri"/>
              </a:rPr>
              <a:t>t</a:t>
            </a:r>
            <a:r>
              <a:rPr lang="en-US" sz="1406" b="0" i="0" spc="0" baseline="0" dirty="0">
                <a:latin typeface="Calibri"/>
              </a:rPr>
              <a:t>o</a:t>
            </a:r>
          </a:p>
        </p:txBody>
      </p:sp>
      <p:sp>
        <p:nvSpPr>
          <p:cNvPr id="324" name="Rectangle 324"/>
          <p:cNvSpPr/>
          <p:nvPr/>
        </p:nvSpPr>
        <p:spPr>
          <a:xfrm>
            <a:off x="8045831" y="3178404"/>
            <a:ext cx="3418356" cy="90871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804671" algn="l"/>
              </a:tabLst>
            </a:pPr>
            <a:r>
              <a:rPr lang="en-US" sz="1403" b="0" i="0" spc="2056" baseline="0" dirty="0">
                <a:latin typeface="Wingdings-Regular"/>
              </a:rPr>
              <a:t>▪</a:t>
            </a:r>
            <a:r>
              <a:rPr lang="en-US" sz="1403" b="0" i="0" spc="0" baseline="0" dirty="0">
                <a:latin typeface="Calibri"/>
              </a:rPr>
              <a:t>Ti</a:t>
            </a:r>
            <a:r>
              <a:rPr lang="en-US" sz="1403" b="0" i="0" spc="-15" baseline="0" dirty="0">
                <a:latin typeface="Calibri"/>
              </a:rPr>
              <a:t>et</a:t>
            </a:r>
            <a:r>
              <a:rPr lang="en-US" sz="1403" b="0" i="0" spc="0" baseline="0" dirty="0">
                <a:latin typeface="Calibri"/>
              </a:rPr>
              <a:t>o-	ja viesti</a:t>
            </a:r>
            <a:r>
              <a:rPr lang="en-US" sz="1403" b="0" i="0" spc="-19" baseline="0" dirty="0">
                <a:latin typeface="Calibri"/>
              </a:rPr>
              <a:t>n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-13" baseline="0" dirty="0">
                <a:latin typeface="Calibri"/>
              </a:rPr>
              <a:t>ä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eknologinen osaaminen </a:t>
            </a:r>
          </a:p>
          <a:p>
            <a:pPr marL="0">
              <a:lnSpc>
                <a:spcPts val="2615"/>
              </a:lnSpc>
            </a:pPr>
            <a:r>
              <a:rPr lang="en-US" sz="1403" b="0" i="0" spc="2056" baseline="0" dirty="0">
                <a:latin typeface="Wingdings-Regular"/>
              </a:rPr>
              <a:t>▪</a:t>
            </a:r>
            <a:r>
              <a:rPr lang="en-US" sz="1403" b="0" i="0" spc="-61" baseline="0" dirty="0">
                <a:latin typeface="Calibri"/>
              </a:rPr>
              <a:t>T</a:t>
            </a:r>
            <a:r>
              <a:rPr lang="en-US" sz="1403" b="0" i="0" spc="-13" baseline="0" dirty="0">
                <a:latin typeface="Calibri"/>
              </a:rPr>
              <a:t>y</a:t>
            </a:r>
            <a:r>
              <a:rPr lang="en-US" sz="1403" b="0" i="0" spc="0" baseline="0" dirty="0">
                <a:latin typeface="Calibri"/>
              </a:rPr>
              <a:t>öeläm</a:t>
            </a:r>
            <a:r>
              <a:rPr lang="en-US" sz="1403" b="0" i="0" spc="-13" baseline="0" dirty="0">
                <a:latin typeface="Calibri"/>
              </a:rPr>
              <a:t>ä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aidot ja yri</a:t>
            </a:r>
            <a:r>
              <a:rPr lang="en-US" sz="1403" b="0" i="0" spc="-24" baseline="0" dirty="0">
                <a:latin typeface="Calibri"/>
              </a:rPr>
              <a:t>t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äjy</a:t>
            </a:r>
            <a:r>
              <a:rPr lang="en-US" sz="1403" b="0" i="0" spc="-13" baseline="0" dirty="0">
                <a:latin typeface="Calibri"/>
              </a:rPr>
              <a:t>y</a:t>
            </a:r>
            <a:r>
              <a:rPr lang="en-US" sz="1403" b="0" i="0" spc="0" baseline="0" dirty="0">
                <a:latin typeface="Calibri"/>
              </a:rPr>
              <a:t>s</a:t>
            </a:r>
          </a:p>
          <a:p>
            <a:pPr marL="0">
              <a:lnSpc>
                <a:spcPts val="2616"/>
              </a:lnSpc>
            </a:pPr>
            <a:r>
              <a:rPr lang="en-US" sz="1403" b="0" i="0" spc="2056" baseline="0" dirty="0">
                <a:latin typeface="Wingdings-Regular"/>
              </a:rPr>
              <a:t>▪</a:t>
            </a:r>
            <a:r>
              <a:rPr lang="en-US" sz="1403" b="0" i="0" spc="0" baseline="0" dirty="0">
                <a:latin typeface="Calibri"/>
              </a:rPr>
              <a:t>Osallistuminen, 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ai</a:t>
            </a:r>
            <a:r>
              <a:rPr lang="en-US" sz="1403" b="0" i="0" spc="-15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u</a:t>
            </a:r>
            <a:r>
              <a:rPr lang="en-US" sz="1403" b="0" i="0" spc="-27" baseline="0" dirty="0">
                <a:latin typeface="Calibri"/>
              </a:rPr>
              <a:t>t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aminen ja </a:t>
            </a:r>
            <a:r>
              <a:rPr lang="en-US" sz="1403" b="0" i="0" spc="-51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e</a:t>
            </a:r>
            <a:r>
              <a:rPr lang="en-US" sz="1403" b="0" i="0" spc="-13" baseline="0" dirty="0">
                <a:latin typeface="Calibri"/>
              </a:rPr>
              <a:t>s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-24" baseline="0" dirty="0">
                <a:latin typeface="Calibri"/>
              </a:rPr>
              <a:t>ä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än </a:t>
            </a:r>
          </a:p>
        </p:txBody>
      </p:sp>
      <p:sp>
        <p:nvSpPr>
          <p:cNvPr id="325" name="Rectangle 325"/>
          <p:cNvSpPr/>
          <p:nvPr/>
        </p:nvSpPr>
        <p:spPr>
          <a:xfrm>
            <a:off x="8388731" y="4086505"/>
            <a:ext cx="2062488" cy="21396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1403" b="0" i="0" spc="0" baseline="0" dirty="0">
                <a:latin typeface="Calibri"/>
              </a:rPr>
              <a:t>tul</a:t>
            </a:r>
            <a:r>
              <a:rPr lang="en-US" sz="1403" b="0" i="0" spc="-15" baseline="0" dirty="0">
                <a:latin typeface="Calibri"/>
              </a:rPr>
              <a:t>e</a:t>
            </a:r>
            <a:r>
              <a:rPr lang="en-US" sz="1403" b="0" i="0" spc="-23" baseline="0" dirty="0">
                <a:latin typeface="Calibri"/>
              </a:rPr>
              <a:t>v</a:t>
            </a:r>
            <a:r>
              <a:rPr lang="en-US" sz="1403" b="0" i="0" spc="0" baseline="0" dirty="0">
                <a:latin typeface="Calibri"/>
              </a:rPr>
              <a:t>aisuuden </a:t>
            </a:r>
            <a:r>
              <a:rPr lang="en-US" sz="1403" b="0" i="0" spc="-23" baseline="0" dirty="0">
                <a:latin typeface="Calibri"/>
              </a:rPr>
              <a:t>r</a:t>
            </a:r>
            <a:r>
              <a:rPr lang="en-US" sz="1403" b="0" i="0" spc="0" baseline="0" dirty="0">
                <a:latin typeface="Calibri"/>
              </a:rPr>
              <a:t>a</a:t>
            </a:r>
            <a:r>
              <a:rPr lang="en-US" sz="1403" b="0" i="0" spc="-52" baseline="0" dirty="0">
                <a:latin typeface="Calibri"/>
              </a:rPr>
              <a:t>k</a:t>
            </a:r>
            <a:r>
              <a:rPr lang="en-US" sz="1403" b="0" i="0" spc="0" baseline="0" dirty="0">
                <a:latin typeface="Calibri"/>
              </a:rPr>
              <a:t>e</a:t>
            </a:r>
            <a:r>
              <a:rPr lang="en-US" sz="1403" b="0" i="0" spc="-20" baseline="0" dirty="0">
                <a:latin typeface="Calibri"/>
              </a:rPr>
              <a:t>n</a:t>
            </a:r>
            <a:r>
              <a:rPr lang="en-US" sz="1403" b="0" i="0" spc="-15" baseline="0" dirty="0">
                <a:latin typeface="Calibri"/>
              </a:rPr>
              <a:t>t</a:t>
            </a:r>
            <a:r>
              <a:rPr lang="en-US" sz="1403" b="0" i="0" spc="0" baseline="0" dirty="0">
                <a:latin typeface="Calibri"/>
              </a:rPr>
              <a:t>aminen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Freeform 32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27" name="Picture 327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85332" y="1249681"/>
            <a:ext cx="5629655" cy="5309615"/>
          </a:xfrm>
          <a:prstGeom prst="rect">
            <a:avLst/>
          </a:prstGeom>
          <a:noFill/>
        </p:spPr>
      </p:pic>
      <p:sp>
        <p:nvSpPr>
          <p:cNvPr id="328" name="Rectangle 328"/>
          <p:cNvSpPr/>
          <p:nvPr/>
        </p:nvSpPr>
        <p:spPr>
          <a:xfrm>
            <a:off x="953109" y="1520292"/>
            <a:ext cx="4044086" cy="8775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2400" b="0" i="0" spc="960" baseline="0" dirty="0">
                <a:latin typeface="ArialMT"/>
              </a:rPr>
              <a:t>•</a:t>
            </a:r>
            <a:r>
              <a:rPr lang="en-US" sz="2400" b="0" i="0" spc="0" baseline="0" dirty="0">
                <a:latin typeface="Calibri"/>
              </a:rPr>
              <a:t>usei</a:t>
            </a:r>
            <a:r>
              <a:rPr lang="en-US" sz="2400" b="0" i="0" spc="-22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a</a:t>
            </a:r>
            <a:r>
              <a:rPr lang="en-US" sz="2400" b="0" i="0" spc="-12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lii</a:t>
            </a:r>
            <a:r>
              <a:rPr lang="en-US" sz="2400" b="0" i="0" spc="-36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tymä</a:t>
            </a:r>
            <a:r>
              <a:rPr lang="en-US" sz="2400" b="0" i="0" spc="-82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o</a:t>
            </a:r>
            <a:r>
              <a:rPr lang="en-US" sz="2400" b="0" i="0" spc="-29" baseline="0" dirty="0">
                <a:latin typeface="Calibri"/>
              </a:rPr>
              <a:t>h</a:t>
            </a:r>
            <a:r>
              <a:rPr lang="en-US" sz="2400" b="0" i="0" spc="0" baseline="0" dirty="0">
                <a:latin typeface="Calibri"/>
              </a:rPr>
              <a:t>tia</a:t>
            </a:r>
            <a:r>
              <a:rPr lang="en-US" sz="2400" b="0" i="0" spc="-37" baseline="0" dirty="0">
                <a:latin typeface="Calibri"/>
              </a:rPr>
              <a:t> </a:t>
            </a:r>
            <a:r>
              <a:rPr lang="en-US" sz="2400" b="0" i="0" spc="-24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oisiinsa</a:t>
            </a:r>
          </a:p>
          <a:p>
            <a:pPr marL="0">
              <a:lnSpc>
                <a:spcPts val="3603"/>
              </a:lnSpc>
            </a:pPr>
            <a:r>
              <a:rPr lang="en-US" sz="2400" b="0" i="0" spc="960" baseline="0" dirty="0">
                <a:latin typeface="ArialMT"/>
              </a:rPr>
              <a:t>•</a:t>
            </a:r>
            <a:r>
              <a:rPr lang="en-US" sz="2400" b="0" i="0" spc="-25" baseline="0" dirty="0">
                <a:latin typeface="Calibri"/>
              </a:rPr>
              <a:t>t</a:t>
            </a:r>
            <a:r>
              <a:rPr lang="en-US" sz="2400" b="0" i="0" spc="-34" baseline="0" dirty="0">
                <a:latin typeface="Calibri"/>
              </a:rPr>
              <a:t>a</a:t>
            </a:r>
            <a:r>
              <a:rPr lang="en-US" sz="2400" b="0" i="0" spc="-29" baseline="0" dirty="0">
                <a:latin typeface="Calibri"/>
              </a:rPr>
              <a:t>v</a:t>
            </a:r>
            <a:r>
              <a:rPr lang="en-US" sz="2400" b="0" i="0" spc="0" baseline="0" dirty="0">
                <a:latin typeface="Calibri"/>
              </a:rPr>
              <a:t>oi</a:t>
            </a:r>
            <a:r>
              <a:rPr lang="en-US" sz="2400" b="0" i="0" spc="-41" baseline="0" dirty="0">
                <a:latin typeface="Calibri"/>
              </a:rPr>
              <a:t>t</a:t>
            </a:r>
            <a:r>
              <a:rPr lang="en-US" sz="2400" b="0" i="0" spc="-25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eena</a:t>
            </a:r>
            <a:r>
              <a:rPr lang="en-US" sz="2400" b="0" i="0" spc="-12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on tu</a:t>
            </a:r>
            <a:r>
              <a:rPr lang="en-US" sz="2400" b="0" i="0" spc="-72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ea</a:t>
            </a:r>
            <a:r>
              <a:rPr lang="en-US" sz="2400" b="0" i="0" spc="-15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ihmisenä </a:t>
            </a:r>
          </a:p>
        </p:txBody>
      </p:sp>
      <p:sp>
        <p:nvSpPr>
          <p:cNvPr id="329" name="Rectangle 329"/>
          <p:cNvSpPr/>
          <p:nvPr/>
        </p:nvSpPr>
        <p:spPr>
          <a:xfrm>
            <a:off x="1181709" y="2361312"/>
            <a:ext cx="4554626" cy="13533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2400" b="0" i="0" spc="-36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a</a:t>
            </a:r>
            <a:r>
              <a:rPr lang="en-US" sz="2400" b="0" i="0" spc="-36" baseline="0" dirty="0">
                <a:latin typeface="Calibri"/>
              </a:rPr>
              <a:t>s</a:t>
            </a:r>
            <a:r>
              <a:rPr lang="en-US" sz="2400" b="0" i="0" spc="-41" baseline="0" dirty="0">
                <a:latin typeface="Calibri"/>
              </a:rPr>
              <a:t>v</a:t>
            </a:r>
            <a:r>
              <a:rPr lang="en-US" sz="2400" b="0" i="0" spc="0" baseline="0" dirty="0">
                <a:latin typeface="Calibri"/>
              </a:rPr>
              <a:t>ami</a:t>
            </a:r>
            <a:r>
              <a:rPr lang="en-US" sz="2400" b="0" i="0" spc="-22" baseline="0" dirty="0">
                <a:latin typeface="Calibri"/>
              </a:rPr>
              <a:t>s</a:t>
            </a:r>
            <a:r>
              <a:rPr lang="en-US" sz="2400" b="0" i="0" spc="-24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a</a:t>
            </a:r>
            <a:r>
              <a:rPr lang="en-US" sz="2400" b="0" i="0" spc="-25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se</a:t>
            </a:r>
            <a:r>
              <a:rPr lang="en-US" sz="2400" b="0" i="0" spc="-34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ä</a:t>
            </a:r>
            <a:r>
              <a:rPr lang="en-US" sz="2400" b="0" i="0" spc="-12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edi</a:t>
            </a:r>
            <a:r>
              <a:rPr lang="en-US" sz="2400" b="0" i="0" spc="-22" baseline="0" dirty="0">
                <a:latin typeface="Calibri"/>
              </a:rPr>
              <a:t>s</a:t>
            </a:r>
            <a:r>
              <a:rPr lang="en-US" sz="2400" b="0" i="0" spc="-25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ää </a:t>
            </a:r>
          </a:p>
          <a:p>
            <a:pPr marL="0">
              <a:lnSpc>
                <a:spcPts val="2591"/>
              </a:lnSpc>
            </a:pPr>
            <a:r>
              <a:rPr lang="en-US" sz="2400" b="0" i="0" spc="0" baseline="0" dirty="0">
                <a:latin typeface="Calibri"/>
              </a:rPr>
              <a:t>demok</a:t>
            </a:r>
            <a:r>
              <a:rPr lang="en-US" sz="2400" b="0" i="0" spc="-51" baseline="0" dirty="0">
                <a:latin typeface="Calibri"/>
              </a:rPr>
              <a:t>r</a:t>
            </a:r>
            <a:r>
              <a:rPr lang="en-US" sz="2400" b="0" i="0" spc="0" baseline="0" dirty="0">
                <a:latin typeface="Calibri"/>
              </a:rPr>
              <a:t>a</a:t>
            </a:r>
            <a:r>
              <a:rPr lang="en-US" sz="2400" b="0" i="0" spc="-20" baseline="0" dirty="0">
                <a:latin typeface="Calibri"/>
              </a:rPr>
              <a:t>a</a:t>
            </a:r>
            <a:r>
              <a:rPr lang="en-US" sz="2400" b="0" i="0" spc="-36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tisen</a:t>
            </a:r>
            <a:r>
              <a:rPr lang="en-US" sz="2400" b="0" i="0" spc="-24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y</a:t>
            </a:r>
            <a:r>
              <a:rPr lang="en-US" sz="2400" b="0" i="0" spc="-20" baseline="0" dirty="0">
                <a:latin typeface="Calibri"/>
              </a:rPr>
              <a:t>h</a:t>
            </a:r>
            <a:r>
              <a:rPr lang="en-US" sz="2400" b="0" i="0" spc="-25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eis</a:t>
            </a:r>
            <a:r>
              <a:rPr lang="en-US" sz="2400" b="0" i="0" spc="-34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unnan </a:t>
            </a:r>
          </a:p>
          <a:p>
            <a:pPr marL="0">
              <a:lnSpc>
                <a:spcPts val="2592"/>
              </a:lnSpc>
            </a:pPr>
            <a:r>
              <a:rPr lang="en-US" sz="2400" b="0" i="0" spc="0" baseline="0" dirty="0">
                <a:latin typeface="Calibri"/>
              </a:rPr>
              <a:t>jäse</a:t>
            </a:r>
            <a:r>
              <a:rPr lang="en-US" sz="2400" b="0" i="0" spc="-41" baseline="0" dirty="0">
                <a:latin typeface="Calibri"/>
              </a:rPr>
              <a:t>n</a:t>
            </a:r>
            <a:r>
              <a:rPr lang="en-US" sz="2400" b="0" i="0" spc="0" baseline="0" dirty="0">
                <a:latin typeface="Calibri"/>
              </a:rPr>
              <a:t>y</a:t>
            </a:r>
            <a:r>
              <a:rPr lang="en-US" sz="2400" b="0" i="0" spc="-20" baseline="0" dirty="0">
                <a:latin typeface="Calibri"/>
              </a:rPr>
              <a:t>y</a:t>
            </a:r>
            <a:r>
              <a:rPr lang="en-US" sz="2400" b="0" i="0" spc="0" baseline="0" dirty="0">
                <a:latin typeface="Calibri"/>
              </a:rPr>
              <a:t>den ja </a:t>
            </a:r>
            <a:r>
              <a:rPr lang="en-US" sz="2400" b="0" i="0" spc="-70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e</a:t>
            </a:r>
            <a:r>
              <a:rPr lang="en-US" sz="2400" b="0" i="0" spc="-22" baseline="0" dirty="0">
                <a:latin typeface="Calibri"/>
              </a:rPr>
              <a:t>s</a:t>
            </a:r>
            <a:r>
              <a:rPr lang="en-US" sz="2400" b="0" i="0" spc="-25" baseline="0" dirty="0">
                <a:latin typeface="Calibri"/>
              </a:rPr>
              <a:t>t</a:t>
            </a:r>
            <a:r>
              <a:rPr lang="en-US" sz="2400" b="0" i="0" spc="-34" baseline="0" dirty="0">
                <a:latin typeface="Calibri"/>
              </a:rPr>
              <a:t>ä</a:t>
            </a:r>
            <a:r>
              <a:rPr lang="en-US" sz="2400" b="0" i="0" spc="-41" baseline="0" dirty="0">
                <a:latin typeface="Calibri"/>
              </a:rPr>
              <a:t>v</a:t>
            </a:r>
            <a:r>
              <a:rPr lang="en-US" sz="2400" b="0" i="0" spc="0" baseline="0" dirty="0">
                <a:latin typeface="Calibri"/>
              </a:rPr>
              <a:t>än</a:t>
            </a:r>
            <a:r>
              <a:rPr lang="en-US" sz="2400" b="0" i="0" spc="-25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elämä</a:t>
            </a:r>
            <a:r>
              <a:rPr lang="en-US" sz="2400" b="0" i="0" spc="-20" baseline="0" dirty="0">
                <a:latin typeface="Calibri"/>
              </a:rPr>
              <a:t>n</a:t>
            </a:r>
            <a:r>
              <a:rPr lang="en-US" sz="2400" b="0" i="0" spc="-25" baseline="0" dirty="0">
                <a:latin typeface="Calibri"/>
              </a:rPr>
              <a:t>t</a:t>
            </a:r>
            <a:r>
              <a:rPr lang="en-US" sz="2400" b="0" i="0" spc="-34" baseline="0" dirty="0">
                <a:latin typeface="Calibri"/>
              </a:rPr>
              <a:t>a</a:t>
            </a:r>
            <a:r>
              <a:rPr lang="en-US" sz="2400" b="0" i="0" spc="-41" baseline="0" dirty="0">
                <a:latin typeface="Calibri"/>
              </a:rPr>
              <a:t>v</a:t>
            </a:r>
            <a:r>
              <a:rPr lang="en-US" sz="2400" b="0" i="0" spc="0" baseline="0" dirty="0">
                <a:latin typeface="Calibri"/>
              </a:rPr>
              <a:t>an </a:t>
            </a:r>
          </a:p>
          <a:p>
            <a:pPr marL="0">
              <a:lnSpc>
                <a:spcPts val="2592"/>
              </a:lnSpc>
            </a:pPr>
            <a:r>
              <a:rPr lang="en-US" sz="2402" b="0" i="0" spc="0" baseline="0" dirty="0">
                <a:latin typeface="Calibri"/>
              </a:rPr>
              <a:t>edelly</a:t>
            </a:r>
            <a:r>
              <a:rPr lang="en-US" sz="2402" b="0" i="0" spc="-37" baseline="0" dirty="0">
                <a:latin typeface="Calibri"/>
              </a:rPr>
              <a:t>t</a:t>
            </a:r>
            <a:r>
              <a:rPr lang="en-US" sz="2402" b="0" i="0" spc="-25" baseline="0" dirty="0">
                <a:latin typeface="Calibri"/>
              </a:rPr>
              <a:t>t</a:t>
            </a:r>
            <a:r>
              <a:rPr lang="en-US" sz="2402" b="0" i="0" spc="0" baseline="0" dirty="0">
                <a:latin typeface="Calibri"/>
              </a:rPr>
              <a:t>ämää</a:t>
            </a:r>
            <a:r>
              <a:rPr lang="en-US" sz="2402" b="0" i="0" spc="-34" baseline="0" dirty="0">
                <a:latin typeface="Calibri"/>
              </a:rPr>
              <a:t> </a:t>
            </a:r>
            <a:r>
              <a:rPr lang="en-US" sz="2402" b="0" i="0" spc="0" baseline="0" dirty="0">
                <a:latin typeface="Calibri"/>
              </a:rPr>
              <a:t>osaami</a:t>
            </a:r>
            <a:r>
              <a:rPr lang="en-US" sz="2402" b="0" i="0" spc="-25" baseline="0" dirty="0">
                <a:latin typeface="Calibri"/>
              </a:rPr>
              <a:t>st</a:t>
            </a:r>
            <a:r>
              <a:rPr lang="en-US" sz="2402" b="0" i="0" spc="0" baseline="0" dirty="0">
                <a:latin typeface="Calibri"/>
              </a:rPr>
              <a:t>a</a:t>
            </a:r>
          </a:p>
        </p:txBody>
      </p:sp>
      <p:sp>
        <p:nvSpPr>
          <p:cNvPr id="330" name="Rectangle 330"/>
          <p:cNvSpPr/>
          <p:nvPr/>
        </p:nvSpPr>
        <p:spPr>
          <a:xfrm>
            <a:off x="953109" y="3750539"/>
            <a:ext cx="5190439" cy="74919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2400" b="0" i="0" spc="960" baseline="0" dirty="0">
                <a:latin typeface="ArialMT"/>
              </a:rPr>
              <a:t>•</a:t>
            </a:r>
            <a:r>
              <a:rPr lang="en-US" sz="2400" b="0" i="0" spc="0" baseline="0" dirty="0">
                <a:latin typeface="Calibri"/>
              </a:rPr>
              <a:t>erityisen </a:t>
            </a:r>
            <a:r>
              <a:rPr lang="en-US" sz="2400" b="0" i="0" spc="-24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är</a:t>
            </a:r>
            <a:r>
              <a:rPr lang="en-US" sz="2400" b="0" i="0" spc="-68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e</a:t>
            </a:r>
            <a:r>
              <a:rPr lang="en-US" sz="2400" b="0" i="0" spc="-17" baseline="0" dirty="0">
                <a:latin typeface="Calibri"/>
              </a:rPr>
              <a:t>ä</a:t>
            </a:r>
            <a:r>
              <a:rPr lang="en-US" sz="2400" b="0" i="0" spc="-24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ä</a:t>
            </a:r>
            <a:r>
              <a:rPr lang="en-US" sz="2400" b="0" i="0" spc="-37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on </a:t>
            </a:r>
            <a:r>
              <a:rPr lang="en-US" sz="2400" b="0" i="0" spc="-34" baseline="0" dirty="0">
                <a:latin typeface="Calibri"/>
              </a:rPr>
              <a:t>r</a:t>
            </a:r>
            <a:r>
              <a:rPr lang="en-US" sz="2400" b="0" i="0" spc="0" baseline="0" dirty="0">
                <a:latin typeface="Calibri"/>
              </a:rPr>
              <a:t>oh</a:t>
            </a:r>
            <a:r>
              <a:rPr lang="en-US" sz="2400" b="0" i="0" spc="-41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ai</a:t>
            </a:r>
            <a:r>
              <a:rPr lang="en-US" sz="2400" b="0" i="0" spc="-24" baseline="0" dirty="0">
                <a:latin typeface="Calibri"/>
              </a:rPr>
              <a:t>st</a:t>
            </a:r>
            <a:r>
              <a:rPr lang="en-US" sz="2400" b="0" i="0" spc="0" baseline="0" dirty="0">
                <a:latin typeface="Calibri"/>
              </a:rPr>
              <a:t>a</a:t>
            </a:r>
            <a:r>
              <a:rPr lang="en-US" sz="2400" b="0" i="0" spc="-37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oppilai</a:t>
            </a:r>
            <a:r>
              <a:rPr lang="en-US" sz="2400" b="0" i="0" spc="-27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a </a:t>
            </a:r>
          </a:p>
          <a:p>
            <a:pPr marL="228600">
              <a:lnSpc>
                <a:spcPts val="2591"/>
              </a:lnSpc>
            </a:pPr>
            <a:r>
              <a:rPr lang="en-US" sz="2400" b="0" i="0" spc="0" baseline="0" dirty="0">
                <a:latin typeface="Calibri"/>
              </a:rPr>
              <a:t>tunni</a:t>
            </a:r>
            <a:r>
              <a:rPr lang="en-US" sz="2400" b="0" i="0" spc="-27" baseline="0" dirty="0">
                <a:latin typeface="Calibri"/>
              </a:rPr>
              <a:t>s</a:t>
            </a:r>
            <a:r>
              <a:rPr lang="en-US" sz="2400" b="0" i="0" spc="-25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amaan</a:t>
            </a:r>
            <a:r>
              <a:rPr lang="en-US" sz="2400" b="0" i="0" spc="-24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oma</a:t>
            </a:r>
            <a:r>
              <a:rPr lang="en-US" sz="2400" b="0" i="0" spc="-15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erityisla</a:t>
            </a:r>
            <a:r>
              <a:rPr lang="en-US" sz="2400" b="0" i="0" spc="-17" baseline="0" dirty="0">
                <a:latin typeface="Calibri"/>
              </a:rPr>
              <a:t>a</a:t>
            </a:r>
            <a:r>
              <a:rPr lang="en-US" sz="2400" b="0" i="0" spc="0" baseline="0" dirty="0">
                <a:latin typeface="Calibri"/>
              </a:rPr>
              <a:t>tunsa, </a:t>
            </a:r>
          </a:p>
        </p:txBody>
      </p:sp>
      <p:sp>
        <p:nvSpPr>
          <p:cNvPr id="331" name="Rectangle 331"/>
          <p:cNvSpPr/>
          <p:nvPr/>
        </p:nvSpPr>
        <p:spPr>
          <a:xfrm>
            <a:off x="1181709" y="4463161"/>
            <a:ext cx="4163263" cy="10245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2400" b="0" i="0" spc="0" baseline="0" dirty="0">
                <a:latin typeface="Calibri"/>
              </a:rPr>
              <a:t>om</a:t>
            </a:r>
            <a:r>
              <a:rPr lang="en-US" sz="2400" b="0" i="0" spc="-24" baseline="0" dirty="0">
                <a:latin typeface="Calibri"/>
              </a:rPr>
              <a:t>a</a:t>
            </a:r>
            <a:r>
              <a:rPr lang="en-US" sz="2400" b="0" i="0" spc="0" baseline="0" dirty="0">
                <a:latin typeface="Calibri"/>
              </a:rPr>
              <a:t>t</a:t>
            </a:r>
            <a:r>
              <a:rPr lang="en-US" sz="2400" b="0" i="0" spc="-15" baseline="0" dirty="0">
                <a:latin typeface="Calibri"/>
              </a:rPr>
              <a:t> </a:t>
            </a:r>
            <a:r>
              <a:rPr lang="en-US" sz="2400" b="0" i="0" spc="-41" baseline="0" dirty="0">
                <a:latin typeface="Calibri"/>
              </a:rPr>
              <a:t>v</a:t>
            </a:r>
            <a:r>
              <a:rPr lang="en-US" sz="2400" b="0" i="0" spc="0" baseline="0" dirty="0">
                <a:latin typeface="Calibri"/>
              </a:rPr>
              <a:t>a</a:t>
            </a:r>
            <a:r>
              <a:rPr lang="en-US" sz="2400" b="0" i="0" spc="-34" baseline="0" dirty="0">
                <a:latin typeface="Calibri"/>
              </a:rPr>
              <a:t>h</a:t>
            </a:r>
            <a:r>
              <a:rPr lang="en-US" sz="2400" b="0" i="0" spc="0" baseline="0" dirty="0">
                <a:latin typeface="Calibri"/>
              </a:rPr>
              <a:t>vuu</a:t>
            </a:r>
            <a:r>
              <a:rPr lang="en-US" sz="2400" b="0" i="0" spc="-29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ensa ja </a:t>
            </a:r>
          </a:p>
          <a:p>
            <a:pPr marL="0">
              <a:lnSpc>
                <a:spcPts val="2591"/>
              </a:lnSpc>
            </a:pPr>
            <a:r>
              <a:rPr lang="en-US" sz="2400" b="0" i="0" spc="-73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ehi</a:t>
            </a:r>
            <a:r>
              <a:rPr lang="en-US" sz="2400" b="0" i="0" spc="-32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tymismahdollisuu</a:t>
            </a:r>
            <a:r>
              <a:rPr lang="en-US" sz="2400" b="0" i="0" spc="-29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ensa</a:t>
            </a:r>
            <a:r>
              <a:rPr lang="en-US" sz="2400" b="0" i="0" spc="-34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se</a:t>
            </a:r>
            <a:r>
              <a:rPr lang="en-US" sz="2400" b="0" i="0" spc="-34" baseline="0" dirty="0">
                <a:latin typeface="Calibri"/>
              </a:rPr>
              <a:t>k</a:t>
            </a:r>
            <a:r>
              <a:rPr lang="en-US" sz="2400" b="0" i="0" spc="0" baseline="0" dirty="0">
                <a:latin typeface="Calibri"/>
              </a:rPr>
              <a:t>ä </a:t>
            </a:r>
          </a:p>
          <a:p>
            <a:pPr marL="0">
              <a:lnSpc>
                <a:spcPts val="2595"/>
              </a:lnSpc>
            </a:pPr>
            <a:r>
              <a:rPr lang="en-US" sz="2400" b="0" i="0" spc="0" baseline="0" dirty="0">
                <a:latin typeface="Calibri"/>
              </a:rPr>
              <a:t>ar</a:t>
            </a:r>
            <a:r>
              <a:rPr lang="en-US" sz="2400" b="0" i="0" spc="-29" baseline="0" dirty="0">
                <a:latin typeface="Calibri"/>
              </a:rPr>
              <a:t>v</a:t>
            </a:r>
            <a:r>
              <a:rPr lang="en-US" sz="2400" b="0" i="0" spc="0" baseline="0" dirty="0">
                <a:latin typeface="Calibri"/>
              </a:rPr>
              <a:t>o</a:t>
            </a:r>
            <a:r>
              <a:rPr lang="en-US" sz="2400" b="0" i="0" spc="-32" baseline="0" dirty="0">
                <a:latin typeface="Calibri"/>
              </a:rPr>
              <a:t>s</a:t>
            </a:r>
            <a:r>
              <a:rPr lang="en-US" sz="2400" b="0" i="0" spc="-25" baseline="0" dirty="0">
                <a:latin typeface="Calibri"/>
              </a:rPr>
              <a:t>t</a:t>
            </a:r>
            <a:r>
              <a:rPr lang="en-US" sz="2400" b="0" i="0" spc="0" baseline="0" dirty="0">
                <a:latin typeface="Calibri"/>
              </a:rPr>
              <a:t>amaan</a:t>
            </a:r>
            <a:r>
              <a:rPr lang="en-US" sz="2400" b="0" i="0" spc="-24" baseline="0" dirty="0">
                <a:latin typeface="Calibri"/>
              </a:rPr>
              <a:t> </a:t>
            </a:r>
            <a:r>
              <a:rPr lang="en-US" sz="2400" b="0" i="0" spc="0" baseline="0" dirty="0">
                <a:latin typeface="Calibri"/>
              </a:rPr>
              <a:t>itseään.</a:t>
            </a:r>
          </a:p>
        </p:txBody>
      </p:sp>
      <p:sp>
        <p:nvSpPr>
          <p:cNvPr id="332" name="Rectangle 332"/>
          <p:cNvSpPr/>
          <p:nvPr/>
        </p:nvSpPr>
        <p:spPr>
          <a:xfrm>
            <a:off x="2184780" y="321459"/>
            <a:ext cx="7822147" cy="73224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4404" b="0" i="0" spc="0" baseline="0" dirty="0">
                <a:latin typeface="BernardMT-Condensed"/>
              </a:rPr>
              <a:t>Laaja-alaiset</a:t>
            </a:r>
            <a:r>
              <a:rPr lang="en-US" sz="4404" b="0" i="0" spc="-23" baseline="0" dirty="0">
                <a:latin typeface="BernardMT-Condensed"/>
              </a:rPr>
              <a:t> </a:t>
            </a:r>
            <a:r>
              <a:rPr lang="en-US" sz="4404" b="0" i="0" spc="0" baseline="0" dirty="0">
                <a:latin typeface="BernardMT-Condensed"/>
              </a:rPr>
              <a:t>osaamiskokonaisuud</a:t>
            </a:r>
            <a:r>
              <a:rPr lang="en-US" sz="4404" b="0" i="0" spc="-14" baseline="0" dirty="0">
                <a:latin typeface="BernardMT-Condensed"/>
              </a:rPr>
              <a:t>e</a:t>
            </a:r>
            <a:r>
              <a:rPr lang="en-US" sz="4404" b="0" i="0" spc="0" baseline="0" dirty="0">
                <a:latin typeface="BernardMT-Condensed"/>
              </a:rPr>
              <a:t>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94360" y="1209086"/>
            <a:ext cx="3876848" cy="4064925"/>
          </a:xfrm>
        </p:spPr>
        <p:txBody>
          <a:bodyPr anchor="ctr">
            <a:normAutofit/>
          </a:bodyPr>
          <a:lstStyle/>
          <a:p>
            <a:r>
              <a:rPr lang="fi-FI" sz="5000">
                <a:latin typeface="Bernard MT Condensed" panose="02050806060905020404" pitchFamily="18" charset="0"/>
              </a:rPr>
              <a:t>Arjen ilmiöihin käsiksi</a:t>
            </a:r>
            <a:endParaRPr lang="fi-FI" sz="50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1999B20-6058-4C55-882E-A1FB050B6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167" y="2569464"/>
            <a:ext cx="242107" cy="1340860"/>
            <a:chOff x="56167" y="2761488"/>
            <a:chExt cx="242107" cy="1340860"/>
          </a:xfrm>
        </p:grpSpPr>
        <p:sp>
          <p:nvSpPr>
            <p:cNvPr id="14" name="Rectangle 2">
              <a:extLst>
                <a:ext uri="{FF2B5EF4-FFF2-40B4-BE49-F238E27FC236}">
                  <a16:creationId xmlns:a16="http://schemas.microsoft.com/office/drawing/2014/main" id="{168AC90C-344A-4A64-BC4B-AEE98034B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59">
              <a:extLst>
                <a:ext uri="{FF2B5EF4-FFF2-40B4-BE49-F238E27FC236}">
                  <a16:creationId xmlns:a16="http://schemas.microsoft.com/office/drawing/2014/main" id="{47AEB9AE-7E63-42CA-A3E5-F8EF7D8CA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2">
              <a:extLst>
                <a:ext uri="{FF2B5EF4-FFF2-40B4-BE49-F238E27FC236}">
                  <a16:creationId xmlns:a16="http://schemas.microsoft.com/office/drawing/2014/main" id="{076031FA-B93F-4A7D-AE66-85ADC613E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59">
              <a:extLst>
                <a:ext uri="{FF2B5EF4-FFF2-40B4-BE49-F238E27FC236}">
                  <a16:creationId xmlns:a16="http://schemas.microsoft.com/office/drawing/2014/main" id="{0C1FC8D1-E08A-4B12-A48F-BF225E5B0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2">
              <a:extLst>
                <a:ext uri="{FF2B5EF4-FFF2-40B4-BE49-F238E27FC236}">
                  <a16:creationId xmlns:a16="http://schemas.microsoft.com/office/drawing/2014/main" id="{F62D5F69-2C82-4007-8EF0-EBC9C2350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59">
              <a:extLst>
                <a:ext uri="{FF2B5EF4-FFF2-40B4-BE49-F238E27FC236}">
                  <a16:creationId xmlns:a16="http://schemas.microsoft.com/office/drawing/2014/main" id="{677FAED6-5057-4B80-B1CF-196DC022B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CE77C39F-572F-4435-85B4-9E9A35CFE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59">
              <a:extLst>
                <a:ext uri="{FF2B5EF4-FFF2-40B4-BE49-F238E27FC236}">
                  <a16:creationId xmlns:a16="http://schemas.microsoft.com/office/drawing/2014/main" id="{B3283BD4-0BC4-41D1-B09B-CBDC4292C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">
              <a:extLst>
                <a:ext uri="{FF2B5EF4-FFF2-40B4-BE49-F238E27FC236}">
                  <a16:creationId xmlns:a16="http://schemas.microsoft.com/office/drawing/2014/main" id="{BA3E687B-951E-45B2-BEFE-4CBEB325FE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59">
              <a:extLst>
                <a:ext uri="{FF2B5EF4-FFF2-40B4-BE49-F238E27FC236}">
                  <a16:creationId xmlns:a16="http://schemas.microsoft.com/office/drawing/2014/main" id="{A49870CA-6E02-4787-82A6-28C0CB6B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">
              <a:extLst>
                <a:ext uri="{FF2B5EF4-FFF2-40B4-BE49-F238E27FC236}">
                  <a16:creationId xmlns:a16="http://schemas.microsoft.com/office/drawing/2014/main" id="{5639C028-DD6E-4E69-AE6E-1CC158EDC9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59">
              <a:extLst>
                <a:ext uri="{FF2B5EF4-FFF2-40B4-BE49-F238E27FC236}">
                  <a16:creationId xmlns:a16="http://schemas.microsoft.com/office/drawing/2014/main" id="{B1CD1FE8-3027-45AA-AD53-5B131FB03D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1FD2B706-0BB9-4A30-9206-252E09AE0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D5783E13-BA0A-4F1E-A4F0-BFC9FF103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">
              <a:extLst>
                <a:ext uri="{FF2B5EF4-FFF2-40B4-BE49-F238E27FC236}">
                  <a16:creationId xmlns:a16="http://schemas.microsoft.com/office/drawing/2014/main" id="{D0847D6C-8036-43A9-BA3E-D1E892888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59">
              <a:extLst>
                <a:ext uri="{FF2B5EF4-FFF2-40B4-BE49-F238E27FC236}">
                  <a16:creationId xmlns:a16="http://schemas.microsoft.com/office/drawing/2014/main" id="{1D610CBF-7C35-498A-9BDD-A2954A7CAB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>
              <a:extLst>
                <a:ext uri="{FF2B5EF4-FFF2-40B4-BE49-F238E27FC236}">
                  <a16:creationId xmlns:a16="http://schemas.microsoft.com/office/drawing/2014/main" id="{BCB60915-0422-4144-87E9-2289DBC0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>
              <a:extLst>
                <a:ext uri="{FF2B5EF4-FFF2-40B4-BE49-F238E27FC236}">
                  <a16:creationId xmlns:a16="http://schemas.microsoft.com/office/drawing/2014/main" id="{9D64F486-DA93-45CE-9075-4110C67F1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DA8356F6-E822-44E0-8A11-33E5A5432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59">
              <a:extLst>
                <a:ext uri="{FF2B5EF4-FFF2-40B4-BE49-F238E27FC236}">
                  <a16:creationId xmlns:a16="http://schemas.microsoft.com/office/drawing/2014/main" id="{C825C106-0BD3-41C1-8520-50F54BD67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ED47E75B-9D30-48DC-9091-5366FB73A2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053740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805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F9BB4-12A7-4C30-A0B4-E4CEDE5AD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24244"/>
          </a:xfrm>
        </p:spPr>
        <p:txBody>
          <a:bodyPr>
            <a:normAutofit fontScale="90000"/>
          </a:bodyPr>
          <a:lstStyle/>
          <a:p>
            <a:r>
              <a:rPr lang="fi-FI" dirty="0"/>
              <a:t>Seuraavaksi kerraksi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5D5AF4-A442-4FCE-B786-BA021EA8A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079" y="1859622"/>
            <a:ext cx="11116638" cy="4664467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/>
              <a:t>Jatketaan pedagogisen osaamisen teeman käsittelyä.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/>
              <a:t>Perehdytään tieteellisen osaaminen teemaan luennon pohjalta.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Titillium Web" panose="00000500000000000000" pitchFamily="2" charset="0"/>
              </a:rPr>
              <a:t>Tiistaina 28.9. klo 12.15 - 13.45 kaikille halukkaille Peda.net ja </a:t>
            </a:r>
            <a:r>
              <a:rPr lang="fi-FI" b="0" i="0" dirty="0" err="1">
                <a:solidFill>
                  <a:srgbClr val="333333"/>
                </a:solidFill>
                <a:effectLst/>
                <a:latin typeface="Titillium Web" panose="00000500000000000000" pitchFamily="2" charset="0"/>
              </a:rPr>
              <a:t>PROpe</a:t>
            </a:r>
            <a:r>
              <a:rPr lang="fi-FI" b="0" i="0" dirty="0">
                <a:solidFill>
                  <a:srgbClr val="333333"/>
                </a:solidFill>
                <a:effectLst/>
                <a:latin typeface="Titillium Web" panose="00000500000000000000" pitchFamily="2" charset="0"/>
              </a:rPr>
              <a:t> opeopinnoissa -koulutus </a:t>
            </a:r>
            <a:r>
              <a:rPr lang="fi-FI" b="0" i="0" dirty="0">
                <a:effectLst/>
                <a:latin typeface="Titillium Web" panose="00000500000000000000" pitchFamily="2" charset="0"/>
                <a:hlinkClick r:id="rId2"/>
              </a:rPr>
              <a:t>https://jyufi.zoom.us/j/67719213739</a:t>
            </a:r>
            <a:r>
              <a:rPr lang="fi-FI" b="0" i="0" dirty="0">
                <a:solidFill>
                  <a:srgbClr val="333333"/>
                </a:solidFill>
                <a:effectLst/>
                <a:latin typeface="Titillium Web" panose="00000500000000000000" pitchFamily="2" charset="0"/>
              </a:rPr>
              <a:t> (Kainulainen)</a:t>
            </a:r>
            <a:endParaRPr lang="fi-FI" dirty="0"/>
          </a:p>
          <a:p>
            <a:pPr algn="l"/>
            <a:endParaRPr lang="fi-FI" dirty="0"/>
          </a:p>
          <a:p>
            <a:pPr algn="l"/>
            <a:endParaRPr lang="fi-FI" dirty="0"/>
          </a:p>
          <a:p>
            <a:pPr algn="l"/>
            <a:r>
              <a:rPr lang="fi-FI" dirty="0" err="1">
                <a:solidFill>
                  <a:srgbClr val="C00000"/>
                </a:solidFill>
              </a:rPr>
              <a:t>Huom</a:t>
            </a:r>
            <a:r>
              <a:rPr lang="fi-FI" dirty="0">
                <a:solidFill>
                  <a:srgbClr val="C00000"/>
                </a:solidFill>
              </a:rPr>
              <a:t>! Muistuttelen myös kulttuurielämystehtävän käsittelystä demossa viikolla 41</a:t>
            </a:r>
          </a:p>
        </p:txBody>
      </p:sp>
    </p:spTree>
    <p:extLst>
      <p:ext uri="{BB962C8B-B14F-4D97-AF65-F5344CB8AC3E}">
        <p14:creationId xmlns:p14="http://schemas.microsoft.com/office/powerpoint/2010/main" val="131561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</TotalTime>
  <Words>516</Words>
  <Application>Microsoft Office PowerPoint</Application>
  <PresentationFormat>Widescreen</PresentationFormat>
  <Paragraphs>90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ArialMT</vt:lpstr>
      <vt:lpstr>Bernard MT Condensed</vt:lpstr>
      <vt:lpstr>BernardMT-Condensed</vt:lpstr>
      <vt:lpstr>Calibri</vt:lpstr>
      <vt:lpstr>Calibri Light</vt:lpstr>
      <vt:lpstr>Calibri-Bold</vt:lpstr>
      <vt:lpstr>Titillium Web</vt:lpstr>
      <vt:lpstr>Wingdings-Regular</vt:lpstr>
      <vt:lpstr>Office Theme</vt:lpstr>
      <vt:lpstr> Laaja-alainen osaaminen ja ilmiölähtöisyys: LUOKANOPETTAJAN MAHDOLLISUUDET  EDISTÄÄ KOKONAISVALTAISTA OPPIMISTA</vt:lpstr>
      <vt:lpstr>Mitä eväitä sait luennolta pedagogisen osaamisesi kehittämiseen?</vt:lpstr>
      <vt:lpstr>LUENNON ANTI</vt:lpstr>
      <vt:lpstr>Kertauksena monialaisesta oppimisesta 5 min</vt:lpstr>
      <vt:lpstr>Laaja-alainen osaaminen tutummaksi (15 min)</vt:lpstr>
      <vt:lpstr>PowerPoint Presentation</vt:lpstr>
      <vt:lpstr>PowerPoint Presentation</vt:lpstr>
      <vt:lpstr>Arjen ilmiöihin käsiksi</vt:lpstr>
      <vt:lpstr>Seuraavaksi kerraksi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Kainulainen, Johanna</dc:creator>
  <cp:lastModifiedBy>Innanen, Hely</cp:lastModifiedBy>
  <cp:revision>26</cp:revision>
  <dcterms:created xsi:type="dcterms:W3CDTF">2020-09-22T17:50:42Z</dcterms:created>
  <dcterms:modified xsi:type="dcterms:W3CDTF">2021-09-23T06:19:29Z</dcterms:modified>
</cp:coreProperties>
</file>