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56" r:id="rId1"/>
  </p:sldMasterIdLst>
  <p:notesMasterIdLst>
    <p:notesMasterId r:id="rId10"/>
  </p:notesMasterIdLst>
  <p:sldIdLst>
    <p:sldId id="256" r:id="rId2"/>
    <p:sldId id="267" r:id="rId3"/>
    <p:sldId id="268" r:id="rId4"/>
    <p:sldId id="269" r:id="rId5"/>
    <p:sldId id="270" r:id="rId6"/>
    <p:sldId id="271" r:id="rId7"/>
    <p:sldId id="272" r:id="rId8"/>
    <p:sldId id="273" r:id="rId9"/>
  </p:sldIdLst>
  <p:sldSz cx="24384000" cy="13716000"/>
  <p:notesSz cx="6794500" cy="99314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95C07F1-4DDE-F099-E32F-14912E1BD4E2}" name="Mika Kortelainen" initials="MK" userId="Mika Kortelainen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10" d="100"/>
          <a:sy n="10" d="100"/>
        </p:scale>
        <p:origin x="2432" y="9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14" d="100"/>
          <a:sy n="114" d="100"/>
        </p:scale>
        <p:origin x="13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8/10/relationships/authors" Target="author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44283" cy="4982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48645" y="0"/>
            <a:ext cx="2944283" cy="4982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19100" y="1241425"/>
            <a:ext cx="5956300" cy="3351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79450" y="4779486"/>
            <a:ext cx="5435600" cy="3910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433107"/>
            <a:ext cx="2944283" cy="4982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48645" y="9433107"/>
            <a:ext cx="2944283" cy="4982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fi-FI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:notes"/>
          <p:cNvSpPr txBox="1">
            <a:spLocks noGrp="1"/>
          </p:cNvSpPr>
          <p:nvPr>
            <p:ph type="body" idx="1"/>
          </p:nvPr>
        </p:nvSpPr>
        <p:spPr>
          <a:xfrm>
            <a:off x="679450" y="4779486"/>
            <a:ext cx="5435600" cy="3910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3" name="Google Shape;8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1241425"/>
            <a:ext cx="5956300" cy="3351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3:notes"/>
          <p:cNvSpPr txBox="1">
            <a:spLocks noGrp="1"/>
          </p:cNvSpPr>
          <p:nvPr>
            <p:ph type="body" idx="1"/>
          </p:nvPr>
        </p:nvSpPr>
        <p:spPr>
          <a:xfrm>
            <a:off x="679450" y="4779486"/>
            <a:ext cx="5435600" cy="3910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05" name="Google Shape;10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1241425"/>
            <a:ext cx="5956300" cy="3351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410811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3:notes"/>
          <p:cNvSpPr txBox="1">
            <a:spLocks noGrp="1"/>
          </p:cNvSpPr>
          <p:nvPr>
            <p:ph type="body" idx="1"/>
          </p:nvPr>
        </p:nvSpPr>
        <p:spPr>
          <a:xfrm>
            <a:off x="679450" y="4779486"/>
            <a:ext cx="5435600" cy="3910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05" name="Google Shape;10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1241425"/>
            <a:ext cx="5956300" cy="3351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4767431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3:notes"/>
          <p:cNvSpPr txBox="1">
            <a:spLocks noGrp="1"/>
          </p:cNvSpPr>
          <p:nvPr>
            <p:ph type="body" idx="1"/>
          </p:nvPr>
        </p:nvSpPr>
        <p:spPr>
          <a:xfrm>
            <a:off x="679450" y="4779486"/>
            <a:ext cx="5435600" cy="3910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05" name="Google Shape;10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1241425"/>
            <a:ext cx="5956300" cy="3351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1440224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3:notes"/>
          <p:cNvSpPr txBox="1">
            <a:spLocks noGrp="1"/>
          </p:cNvSpPr>
          <p:nvPr>
            <p:ph type="body" idx="1"/>
          </p:nvPr>
        </p:nvSpPr>
        <p:spPr>
          <a:xfrm>
            <a:off x="679450" y="4779486"/>
            <a:ext cx="5435600" cy="3910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05" name="Google Shape;10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1241425"/>
            <a:ext cx="5956300" cy="3351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332951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3:notes"/>
          <p:cNvSpPr txBox="1">
            <a:spLocks noGrp="1"/>
          </p:cNvSpPr>
          <p:nvPr>
            <p:ph type="body" idx="1"/>
          </p:nvPr>
        </p:nvSpPr>
        <p:spPr>
          <a:xfrm>
            <a:off x="679450" y="4779486"/>
            <a:ext cx="5435600" cy="3910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05" name="Google Shape;10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1241425"/>
            <a:ext cx="5956300" cy="3351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9124223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3:notes"/>
          <p:cNvSpPr txBox="1">
            <a:spLocks noGrp="1"/>
          </p:cNvSpPr>
          <p:nvPr>
            <p:ph type="body" idx="1"/>
          </p:nvPr>
        </p:nvSpPr>
        <p:spPr>
          <a:xfrm>
            <a:off x="679450" y="4779486"/>
            <a:ext cx="5435600" cy="3910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05" name="Google Shape;10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1241425"/>
            <a:ext cx="5956300" cy="3351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0695781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3:notes"/>
          <p:cNvSpPr txBox="1">
            <a:spLocks noGrp="1"/>
          </p:cNvSpPr>
          <p:nvPr>
            <p:ph type="body" idx="1"/>
          </p:nvPr>
        </p:nvSpPr>
        <p:spPr>
          <a:xfrm>
            <a:off x="679450" y="4779486"/>
            <a:ext cx="5435600" cy="3910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05" name="Google Shape;10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1241425"/>
            <a:ext cx="5956300" cy="3351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1461296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_Mukautettu asettelu">
  <p:cSld name="9_Mukautettu asettelu">
    <p:bg>
      <p:bgPr>
        <a:solidFill>
          <a:schemeClr val="dk2"/>
        </a:solid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2"/>
          <p:cNvSpPr txBox="1">
            <a:spLocks noGrp="1"/>
          </p:cNvSpPr>
          <p:nvPr>
            <p:ph type="title"/>
          </p:nvPr>
        </p:nvSpPr>
        <p:spPr>
          <a:xfrm>
            <a:off x="1676400" y="5766899"/>
            <a:ext cx="21031199" cy="2651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Font typeface="Calibri"/>
              <a:buNone/>
              <a:defRPr sz="9600" b="1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body" idx="1"/>
          </p:nvPr>
        </p:nvSpPr>
        <p:spPr>
          <a:xfrm>
            <a:off x="1676400" y="1771745"/>
            <a:ext cx="21031199" cy="1084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6600"/>
              <a:buFont typeface="Calibri"/>
              <a:buNone/>
              <a:defRPr sz="6600" b="1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body" idx="2"/>
          </p:nvPr>
        </p:nvSpPr>
        <p:spPr>
          <a:xfrm>
            <a:off x="1676400" y="2856646"/>
            <a:ext cx="21031199" cy="1084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Calibri"/>
              <a:buNone/>
              <a:defRPr sz="4800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8" name="Google Shape;18;p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204454" y="11772077"/>
            <a:ext cx="1804218" cy="9932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Mukautettu asettelu">
  <p:cSld name="7_Mukautettu asettelu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5"/>
          <p:cNvSpPr txBox="1">
            <a:spLocks noGrp="1"/>
          </p:cNvSpPr>
          <p:nvPr>
            <p:ph type="title"/>
          </p:nvPr>
        </p:nvSpPr>
        <p:spPr>
          <a:xfrm>
            <a:off x="1676400" y="730251"/>
            <a:ext cx="21031199" cy="2651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5757"/>
              </a:buClr>
              <a:buSzPts val="8800"/>
              <a:buFont typeface="Calibri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body" idx="1"/>
          </p:nvPr>
        </p:nvSpPr>
        <p:spPr>
          <a:xfrm>
            <a:off x="1676400" y="3730513"/>
            <a:ext cx="21031199" cy="81459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marL="914400" lvl="1" indent="-5715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400"/>
              <a:buChar char="•"/>
              <a:defRPr sz="5400"/>
            </a:lvl2pPr>
            <a:lvl3pPr marL="1371600" lvl="2" indent="-533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Char char="•"/>
              <a:defRPr sz="4800"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5"/>
          <p:cNvSpPr txBox="1">
            <a:spLocks noGrp="1"/>
          </p:cNvSpPr>
          <p:nvPr>
            <p:ph type="sldNum" idx="12"/>
          </p:nvPr>
        </p:nvSpPr>
        <p:spPr>
          <a:xfrm>
            <a:off x="17221200" y="12330967"/>
            <a:ext cx="54864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  <p:sp>
        <p:nvSpPr>
          <p:cNvPr id="41" name="Google Shape;41;p5"/>
          <p:cNvSpPr txBox="1">
            <a:spLocks noGrp="1"/>
          </p:cNvSpPr>
          <p:nvPr>
            <p:ph type="ftr" idx="11"/>
          </p:nvPr>
        </p:nvSpPr>
        <p:spPr>
          <a:xfrm>
            <a:off x="1621944" y="12255499"/>
            <a:ext cx="82296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575757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fi-FI"/>
              <a:t>Forum Yhteiskuntaoppi 3, Luku 1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_Image Half Full">
  <p:cSld name="8_Image Half Full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7"/>
          <p:cNvSpPr>
            <a:spLocks noGrp="1"/>
          </p:cNvSpPr>
          <p:nvPr>
            <p:ph type="pic" idx="2"/>
          </p:nvPr>
        </p:nvSpPr>
        <p:spPr>
          <a:xfrm>
            <a:off x="1" y="0"/>
            <a:ext cx="10923814" cy="13716000"/>
          </a:xfrm>
          <a:prstGeom prst="rect">
            <a:avLst/>
          </a:prstGeom>
          <a:noFill/>
          <a:ln>
            <a:noFill/>
          </a:ln>
        </p:spPr>
      </p:sp>
      <p:sp>
        <p:nvSpPr>
          <p:cNvPr id="52" name="Google Shape;52;p7"/>
          <p:cNvSpPr txBox="1">
            <a:spLocks noGrp="1"/>
          </p:cNvSpPr>
          <p:nvPr>
            <p:ph type="title"/>
          </p:nvPr>
        </p:nvSpPr>
        <p:spPr>
          <a:xfrm>
            <a:off x="11381014" y="730250"/>
            <a:ext cx="11732046" cy="21831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5757"/>
              </a:buClr>
              <a:buSzPts val="8800"/>
              <a:buFont typeface="Calibri"/>
              <a:buNone/>
              <a:defRPr sz="88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7"/>
          <p:cNvSpPr txBox="1"/>
          <p:nvPr/>
        </p:nvSpPr>
        <p:spPr>
          <a:xfrm>
            <a:off x="23110613" y="88587"/>
            <a:ext cx="1102891" cy="4052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" name="Google Shape;54;p7"/>
          <p:cNvSpPr txBox="1">
            <a:spLocks noGrp="1"/>
          </p:cNvSpPr>
          <p:nvPr>
            <p:ph type="body" idx="1"/>
          </p:nvPr>
        </p:nvSpPr>
        <p:spPr>
          <a:xfrm>
            <a:off x="11381015" y="3536295"/>
            <a:ext cx="11732048" cy="8691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  <a:defRPr/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5" name="Google Shape;55;p7"/>
          <p:cNvSpPr txBox="1">
            <a:spLocks noGrp="1"/>
          </p:cNvSpPr>
          <p:nvPr>
            <p:ph type="sldNum" idx="12"/>
          </p:nvPr>
        </p:nvSpPr>
        <p:spPr>
          <a:xfrm>
            <a:off x="17624213" y="12321661"/>
            <a:ext cx="54864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  <p:sp>
        <p:nvSpPr>
          <p:cNvPr id="56" name="Google Shape;56;p7"/>
          <p:cNvSpPr txBox="1">
            <a:spLocks noGrp="1"/>
          </p:cNvSpPr>
          <p:nvPr>
            <p:ph type="ftr" idx="11"/>
          </p:nvPr>
        </p:nvSpPr>
        <p:spPr>
          <a:xfrm>
            <a:off x="1621944" y="12255499"/>
            <a:ext cx="82296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575757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fi-FI"/>
              <a:t>Forum Yhteiskuntaoppi 3, Luku 1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4_Image Half Full">
  <p:cSld name="14_Image Half Full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8"/>
          <p:cNvSpPr txBox="1">
            <a:spLocks noGrp="1"/>
          </p:cNvSpPr>
          <p:nvPr>
            <p:ph type="title"/>
          </p:nvPr>
        </p:nvSpPr>
        <p:spPr>
          <a:xfrm>
            <a:off x="832756" y="493828"/>
            <a:ext cx="22789244" cy="1939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5757"/>
              </a:buClr>
              <a:buSzPts val="8800"/>
              <a:buFont typeface="Calibri"/>
              <a:buNone/>
              <a:defRPr sz="88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8"/>
          <p:cNvSpPr txBox="1"/>
          <p:nvPr/>
        </p:nvSpPr>
        <p:spPr>
          <a:xfrm>
            <a:off x="23110613" y="88587"/>
            <a:ext cx="1102891" cy="4052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" name="Google Shape;60;p8"/>
          <p:cNvSpPr txBox="1">
            <a:spLocks noGrp="1"/>
          </p:cNvSpPr>
          <p:nvPr>
            <p:ph type="body" idx="1"/>
          </p:nvPr>
        </p:nvSpPr>
        <p:spPr>
          <a:xfrm>
            <a:off x="826867" y="7677767"/>
            <a:ext cx="5231176" cy="37665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/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1" name="Google Shape;61;p8"/>
          <p:cNvSpPr>
            <a:spLocks noGrp="1"/>
          </p:cNvSpPr>
          <p:nvPr>
            <p:ph type="pic" idx="2"/>
          </p:nvPr>
        </p:nvSpPr>
        <p:spPr>
          <a:xfrm>
            <a:off x="827319" y="2680426"/>
            <a:ext cx="5231176" cy="4749872"/>
          </a:xfrm>
          <a:prstGeom prst="rect">
            <a:avLst/>
          </a:prstGeom>
          <a:noFill/>
          <a:ln>
            <a:noFill/>
          </a:ln>
        </p:spPr>
      </p:sp>
      <p:sp>
        <p:nvSpPr>
          <p:cNvPr id="62" name="Google Shape;62;p8"/>
          <p:cNvSpPr txBox="1">
            <a:spLocks noGrp="1"/>
          </p:cNvSpPr>
          <p:nvPr>
            <p:ph type="body" idx="3"/>
          </p:nvPr>
        </p:nvSpPr>
        <p:spPr>
          <a:xfrm>
            <a:off x="6652041" y="7677767"/>
            <a:ext cx="5231176" cy="37665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/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3" name="Google Shape;63;p8"/>
          <p:cNvSpPr>
            <a:spLocks noGrp="1"/>
          </p:cNvSpPr>
          <p:nvPr>
            <p:ph type="pic" idx="4"/>
          </p:nvPr>
        </p:nvSpPr>
        <p:spPr>
          <a:xfrm>
            <a:off x="6652493" y="2680426"/>
            <a:ext cx="5231176" cy="4749872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8"/>
          <p:cNvSpPr txBox="1">
            <a:spLocks noGrp="1"/>
          </p:cNvSpPr>
          <p:nvPr>
            <p:ph type="body" idx="5"/>
          </p:nvPr>
        </p:nvSpPr>
        <p:spPr>
          <a:xfrm>
            <a:off x="12511727" y="7677767"/>
            <a:ext cx="5231176" cy="37665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/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5" name="Google Shape;65;p8"/>
          <p:cNvSpPr>
            <a:spLocks noGrp="1"/>
          </p:cNvSpPr>
          <p:nvPr>
            <p:ph type="pic" idx="6"/>
          </p:nvPr>
        </p:nvSpPr>
        <p:spPr>
          <a:xfrm>
            <a:off x="12512179" y="2680426"/>
            <a:ext cx="5231176" cy="4749872"/>
          </a:xfrm>
          <a:prstGeom prst="rect">
            <a:avLst/>
          </a:prstGeom>
          <a:noFill/>
          <a:ln>
            <a:noFill/>
          </a:ln>
        </p:spPr>
      </p:sp>
      <p:sp>
        <p:nvSpPr>
          <p:cNvPr id="66" name="Google Shape;66;p8"/>
          <p:cNvSpPr txBox="1">
            <a:spLocks noGrp="1"/>
          </p:cNvSpPr>
          <p:nvPr>
            <p:ph type="body" idx="7"/>
          </p:nvPr>
        </p:nvSpPr>
        <p:spPr>
          <a:xfrm>
            <a:off x="18390370" y="7677767"/>
            <a:ext cx="5231176" cy="37665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/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8"/>
          <p:cNvSpPr>
            <a:spLocks noGrp="1"/>
          </p:cNvSpPr>
          <p:nvPr>
            <p:ph type="pic" idx="8"/>
          </p:nvPr>
        </p:nvSpPr>
        <p:spPr>
          <a:xfrm>
            <a:off x="18390823" y="2680426"/>
            <a:ext cx="5231176" cy="4749872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8"/>
          <p:cNvSpPr txBox="1">
            <a:spLocks noGrp="1"/>
          </p:cNvSpPr>
          <p:nvPr>
            <p:ph type="sldNum" idx="12"/>
          </p:nvPr>
        </p:nvSpPr>
        <p:spPr>
          <a:xfrm>
            <a:off x="18076984" y="12330967"/>
            <a:ext cx="54864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  <p:sp>
        <p:nvSpPr>
          <p:cNvPr id="69" name="Google Shape;69;p8"/>
          <p:cNvSpPr txBox="1">
            <a:spLocks noGrp="1"/>
          </p:cNvSpPr>
          <p:nvPr>
            <p:ph type="ftr" idx="11"/>
          </p:nvPr>
        </p:nvSpPr>
        <p:spPr>
          <a:xfrm>
            <a:off x="820615" y="12255499"/>
            <a:ext cx="82296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575757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fi-FI"/>
              <a:t>Forum Yhteiskuntaoppi 3, Luku 1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1676400" y="730251"/>
            <a:ext cx="21031199" cy="2651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5757"/>
              </a:buClr>
              <a:buSzPts val="8800"/>
              <a:buFont typeface="Calibri"/>
              <a:buNone/>
              <a:defRPr sz="88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1676400" y="3651250"/>
            <a:ext cx="21031199" cy="814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  <a:defRPr sz="5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533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5080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Char char="•"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sldNum" idx="12"/>
          </p:nvPr>
        </p:nvSpPr>
        <p:spPr>
          <a:xfrm>
            <a:off x="17275656" y="12255499"/>
            <a:ext cx="54864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1621944" y="12255499"/>
            <a:ext cx="82296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fi-FI"/>
              <a:t>Forum Yhteiskuntaoppi 3, Luku 1</a:t>
            </a:r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1" r:id="rId2"/>
    <p:sldLayoutId id="2147483653" r:id="rId3"/>
    <p:sldLayoutId id="2147483654" r:id="rId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hf hd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0"/>
          <p:cNvSpPr txBox="1">
            <a:spLocks noGrp="1"/>
          </p:cNvSpPr>
          <p:nvPr>
            <p:ph type="title"/>
          </p:nvPr>
        </p:nvSpPr>
        <p:spPr>
          <a:xfrm>
            <a:off x="1676400" y="5766899"/>
            <a:ext cx="21031199" cy="2651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libri"/>
              <a:buNone/>
            </a:pPr>
            <a:r>
              <a:rPr lang="fi-FI" dirty="0"/>
              <a:t>16. Suomen turvallisuuspolitiikka</a:t>
            </a:r>
            <a:br>
              <a:rPr lang="fi-FI" dirty="0"/>
            </a:br>
            <a:br>
              <a:rPr lang="fi-FI" dirty="0"/>
            </a:br>
            <a:r>
              <a:rPr lang="fi-FI" dirty="0"/>
              <a:t>Tietoisku: Suomen turvallisuuspolitiikan toimijat</a:t>
            </a:r>
          </a:p>
        </p:txBody>
      </p:sp>
      <p:sp>
        <p:nvSpPr>
          <p:cNvPr id="86" name="Google Shape;86;p10"/>
          <p:cNvSpPr txBox="1">
            <a:spLocks noGrp="1"/>
          </p:cNvSpPr>
          <p:nvPr>
            <p:ph type="body" idx="2"/>
          </p:nvPr>
        </p:nvSpPr>
        <p:spPr>
          <a:xfrm>
            <a:off x="1676400" y="2856646"/>
            <a:ext cx="21031199" cy="1084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Calibri"/>
              <a:buNone/>
            </a:pPr>
            <a:r>
              <a:rPr lang="fi-FI"/>
              <a:t>3</a:t>
            </a:r>
            <a:endParaRPr/>
          </a:p>
        </p:txBody>
      </p:sp>
      <p:sp>
        <p:nvSpPr>
          <p:cNvPr id="87" name="Google Shape;87;p10"/>
          <p:cNvSpPr txBox="1">
            <a:spLocks noGrp="1"/>
          </p:cNvSpPr>
          <p:nvPr>
            <p:ph type="body" idx="1"/>
          </p:nvPr>
        </p:nvSpPr>
        <p:spPr>
          <a:xfrm>
            <a:off x="1676400" y="1771745"/>
            <a:ext cx="21031199" cy="1084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600"/>
              <a:buFont typeface="Calibri"/>
              <a:buNone/>
            </a:pPr>
            <a:r>
              <a:rPr lang="fi-FI" dirty="0"/>
              <a:t>Forum Yhteiskuntaoppi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5757"/>
              </a:buClr>
              <a:buSzPct val="100000"/>
              <a:buFont typeface="Calibri"/>
              <a:buNone/>
            </a:pPr>
            <a:r>
              <a:rPr lang="fi-FI" dirty="0"/>
              <a:t>Presidentti</a:t>
            </a:r>
            <a:endParaRPr lang="fi-FI" dirty="0">
              <a:solidFill>
                <a:srgbClr val="FF0000"/>
              </a:solidFill>
            </a:endParaRPr>
          </a:p>
        </p:txBody>
      </p:sp>
      <p:sp>
        <p:nvSpPr>
          <p:cNvPr id="2" name="Tekstin paikkamerkki 1">
            <a:extLst>
              <a:ext uri="{FF2B5EF4-FFF2-40B4-BE49-F238E27FC236}">
                <a16:creationId xmlns:a16="http://schemas.microsoft.com/office/drawing/2014/main" id="{1315F21C-8ECC-791C-0C35-328FD225A8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314450" indent="-857250">
              <a:buFont typeface="Arial" panose="020B0604020202020204" pitchFamily="34" charset="0"/>
              <a:buChar char="•"/>
            </a:pPr>
            <a:r>
              <a:rPr lang="fi-FI" dirty="0"/>
              <a:t>Suomen perustuslain mukaan presidentti johtaa ulkopolitiikkaa yhdessä valtioneuvoston kanssa.</a:t>
            </a:r>
          </a:p>
          <a:p>
            <a:pPr marL="1314450" indent="-857250">
              <a:buFont typeface="Arial" panose="020B0604020202020204" pitchFamily="34" charset="0"/>
              <a:buChar char="•"/>
            </a:pPr>
            <a:r>
              <a:rPr lang="fi-FI" dirty="0"/>
              <a:t>Presidentti </a:t>
            </a:r>
          </a:p>
          <a:p>
            <a:pPr marL="1771650" lvl="1" indent="-857250">
              <a:buFont typeface="Arial" panose="020B0604020202020204" pitchFamily="34" charset="0"/>
              <a:buChar char="•"/>
            </a:pPr>
            <a:r>
              <a:rPr lang="fi-FI" dirty="0"/>
              <a:t>päättää sodasta ja rauhasta eduskunnan suostumuksella</a:t>
            </a:r>
          </a:p>
          <a:p>
            <a:pPr marL="1771650" lvl="1" indent="-857250">
              <a:buFont typeface="Arial" panose="020B0604020202020204" pitchFamily="34" charset="0"/>
              <a:buChar char="•"/>
            </a:pPr>
            <a:r>
              <a:rPr lang="fi-FI" dirty="0"/>
              <a:t>voi antaa asetuksia kansainvälisten velvoitteiden voimaanastumisesta</a:t>
            </a:r>
          </a:p>
          <a:p>
            <a:pPr marL="1771650" lvl="1" indent="-857250">
              <a:buFont typeface="Arial" panose="020B0604020202020204" pitchFamily="34" charset="0"/>
              <a:buChar char="•"/>
            </a:pPr>
            <a:r>
              <a:rPr lang="fi-FI" dirty="0"/>
              <a:t>huolehtii Suomen kahdenvälisistä suhteista muihin valtioihin (esim. USA ja Venäjä).</a:t>
            </a:r>
          </a:p>
          <a:p>
            <a:pPr marL="1314450" indent="-857250">
              <a:buFont typeface="Arial" panose="020B0604020202020204" pitchFamily="34" charset="0"/>
              <a:buChar char="•"/>
            </a:pPr>
            <a:endParaRPr lang="fi-FI" dirty="0"/>
          </a:p>
        </p:txBody>
      </p:sp>
      <p:sp>
        <p:nvSpPr>
          <p:cNvPr id="108" name="Google Shape;108;p12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fld id="{00000000-1234-1234-1234-123412341234}" type="slidenum">
              <a:rPr lang="fi-FI"/>
              <a:t>2</a:t>
            </a:fld>
            <a:endParaRPr/>
          </a:p>
        </p:txBody>
      </p:sp>
      <p:sp>
        <p:nvSpPr>
          <p:cNvPr id="109" name="Google Shape;109;p12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fi-FI" dirty="0"/>
              <a:t>Forum Yhteiskuntaoppi 3, Luku 16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95804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5757"/>
              </a:buClr>
              <a:buSzPct val="100000"/>
              <a:buFont typeface="Calibri"/>
              <a:buNone/>
            </a:pPr>
            <a:r>
              <a:rPr lang="fi-FI" dirty="0"/>
              <a:t>Presidentti</a:t>
            </a:r>
            <a:endParaRPr lang="fi-FI" dirty="0">
              <a:solidFill>
                <a:srgbClr val="FF0000"/>
              </a:solidFill>
            </a:endParaRPr>
          </a:p>
        </p:txBody>
      </p:sp>
      <p:sp>
        <p:nvSpPr>
          <p:cNvPr id="2" name="Tekstin paikkamerkki 1">
            <a:extLst>
              <a:ext uri="{FF2B5EF4-FFF2-40B4-BE49-F238E27FC236}">
                <a16:creationId xmlns:a16="http://schemas.microsoft.com/office/drawing/2014/main" id="{1315F21C-8ECC-791C-0C35-328FD225A8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marL="1314450" indent="-857250">
              <a:buFont typeface="Arial" panose="020B0604020202020204" pitchFamily="34" charset="0"/>
              <a:buChar char="•"/>
            </a:pPr>
            <a:r>
              <a:rPr lang="fi-FI" dirty="0"/>
              <a:t>Presidentti päättää Suomen ulkopolitiikan toimintalinjasta kaikissa merkittävissä kysymyksissä yhteistoiminnassa </a:t>
            </a:r>
            <a:r>
              <a:rPr lang="fi-FI" dirty="0" err="1"/>
              <a:t>TP-UTVA:n</a:t>
            </a:r>
            <a:r>
              <a:rPr lang="fi-FI" dirty="0"/>
              <a:t> kanssa. Päätettäviä asioita ovat esimerkiksi</a:t>
            </a:r>
          </a:p>
          <a:p>
            <a:pPr marL="1771650" lvl="1" indent="-857250">
              <a:buFont typeface="Arial" panose="020B0604020202020204" pitchFamily="34" charset="0"/>
              <a:buChar char="•"/>
            </a:pPr>
            <a:r>
              <a:rPr lang="fi-FI" dirty="0"/>
              <a:t>valtioiden tunnustaminen</a:t>
            </a:r>
          </a:p>
          <a:p>
            <a:pPr marL="1771650" lvl="1" indent="-857250">
              <a:buFont typeface="Arial" panose="020B0604020202020204" pitchFamily="34" charset="0"/>
              <a:buChar char="•"/>
            </a:pPr>
            <a:r>
              <a:rPr lang="fi-FI" dirty="0"/>
              <a:t>diplomaattisuhteiden solmiminen tai katkaiseminen</a:t>
            </a:r>
          </a:p>
          <a:p>
            <a:pPr marL="1771650" lvl="1" indent="-857250">
              <a:buFont typeface="Arial" panose="020B0604020202020204" pitchFamily="34" charset="0"/>
              <a:buChar char="•"/>
            </a:pPr>
            <a:r>
              <a:rPr lang="fi-FI" dirty="0"/>
              <a:t>Suomen edustustojen toiminta ulkomailla</a:t>
            </a:r>
          </a:p>
          <a:p>
            <a:pPr marL="1771650" lvl="1" indent="-857250">
              <a:buFont typeface="Arial" panose="020B0604020202020204" pitchFamily="34" charset="0"/>
              <a:buChar char="•"/>
            </a:pPr>
            <a:r>
              <a:rPr lang="fi-FI" dirty="0"/>
              <a:t>kansainvälisiin järjestöihin liittyminen tai niistä eroaminen</a:t>
            </a:r>
          </a:p>
          <a:p>
            <a:pPr marL="1771650" lvl="1" indent="-857250">
              <a:buFont typeface="Arial" panose="020B0604020202020204" pitchFamily="34" charset="0"/>
              <a:buChar char="•"/>
            </a:pPr>
            <a:r>
              <a:rPr lang="fi-FI" dirty="0"/>
              <a:t>valtuuskunnat kansainvälisiin neuvotteluihin.</a:t>
            </a:r>
          </a:p>
          <a:p>
            <a:pPr marL="1314450" indent="-857250">
              <a:buFont typeface="Arial" panose="020B0604020202020204" pitchFamily="34" charset="0"/>
              <a:buChar char="•"/>
            </a:pPr>
            <a:r>
              <a:rPr lang="fi-FI" dirty="0"/>
              <a:t>Lisäksi presidentti nimittää suurlähettiläät ja ottaa vastaan ulkomaisten diplomaattien valtuuskirjeet Suomessa.</a:t>
            </a:r>
          </a:p>
        </p:txBody>
      </p:sp>
      <p:sp>
        <p:nvSpPr>
          <p:cNvPr id="108" name="Google Shape;108;p12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fld id="{00000000-1234-1234-1234-123412341234}" type="slidenum">
              <a:rPr lang="fi-FI"/>
              <a:t>3</a:t>
            </a:fld>
            <a:endParaRPr/>
          </a:p>
        </p:txBody>
      </p:sp>
      <p:sp>
        <p:nvSpPr>
          <p:cNvPr id="109" name="Google Shape;109;p12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fi-FI" dirty="0"/>
              <a:t>Forum Yhteiskuntaoppi 3, Luku 16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58160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5757"/>
              </a:buClr>
              <a:buSzPct val="100000"/>
              <a:buFont typeface="Calibri"/>
              <a:buNone/>
            </a:pPr>
            <a:r>
              <a:rPr lang="fi-FI" dirty="0"/>
              <a:t>Hallituksen ulko- ja turvallisuuspoliittinen valiokunta (TP-UTVA)</a:t>
            </a:r>
            <a:endParaRPr lang="fi-FI" dirty="0">
              <a:solidFill>
                <a:srgbClr val="FF0000"/>
              </a:solidFill>
            </a:endParaRPr>
          </a:p>
        </p:txBody>
      </p:sp>
      <p:sp>
        <p:nvSpPr>
          <p:cNvPr id="2" name="Tekstin paikkamerkki 1">
            <a:extLst>
              <a:ext uri="{FF2B5EF4-FFF2-40B4-BE49-F238E27FC236}">
                <a16:creationId xmlns:a16="http://schemas.microsoft.com/office/drawing/2014/main" id="{1315F21C-8ECC-791C-0C35-328FD225A8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314450" indent="-857250">
              <a:buFont typeface="Arial" panose="020B0604020202020204" pitchFamily="34" charset="0"/>
              <a:buChar char="•"/>
            </a:pPr>
            <a:r>
              <a:rPr lang="fi-FI" dirty="0" err="1"/>
              <a:t>TP-UTVA:n</a:t>
            </a:r>
            <a:r>
              <a:rPr lang="fi-FI" dirty="0"/>
              <a:t> puheenjohtajana toimii pääministeri. Muita jäseniä ovat ulkoministeri, puolustusministeri ja enintään neljä muuta ministeriä.</a:t>
            </a:r>
          </a:p>
          <a:p>
            <a:pPr marL="1314450" indent="-857250">
              <a:buFont typeface="Arial" panose="020B0604020202020204" pitchFamily="34" charset="0"/>
              <a:buChar char="•"/>
            </a:pPr>
            <a:r>
              <a:rPr lang="fi-FI" dirty="0"/>
              <a:t>Presidentti osallistuu kokouksiin ja johtaa puhetta asioissa, joissa linjataan Suomen ulkopolitiikan toimintaohjeita.</a:t>
            </a:r>
          </a:p>
          <a:p>
            <a:pPr marL="1314450" indent="-857250">
              <a:buFont typeface="Arial" panose="020B0604020202020204" pitchFamily="34" charset="0"/>
              <a:buChar char="•"/>
            </a:pPr>
            <a:r>
              <a:rPr lang="fi-FI" dirty="0"/>
              <a:t>TP-UTVA valmistelee presidentin päätettäväksi ulko- ja turvallisuuspoliittiset asiat, joista presidentti tekee päätöksen yhteistoiminnassa </a:t>
            </a:r>
            <a:r>
              <a:rPr lang="fi-FI" dirty="0" err="1"/>
              <a:t>TP-UTVA:n</a:t>
            </a:r>
            <a:r>
              <a:rPr lang="fi-FI" dirty="0"/>
              <a:t> kanssa.</a:t>
            </a:r>
          </a:p>
          <a:p>
            <a:pPr marL="1314450" indent="-857250">
              <a:buFont typeface="Arial" panose="020B0604020202020204" pitchFamily="34" charset="0"/>
              <a:buChar char="•"/>
            </a:pPr>
            <a:endParaRPr lang="fi-FI" dirty="0"/>
          </a:p>
          <a:p>
            <a:pPr marL="1314450" indent="-857250">
              <a:buFont typeface="Arial" panose="020B0604020202020204" pitchFamily="34" charset="0"/>
              <a:buChar char="•"/>
            </a:pPr>
            <a:endParaRPr lang="fi-FI" dirty="0"/>
          </a:p>
        </p:txBody>
      </p:sp>
      <p:sp>
        <p:nvSpPr>
          <p:cNvPr id="108" name="Google Shape;108;p12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fld id="{00000000-1234-1234-1234-123412341234}" type="slidenum">
              <a:rPr lang="fi-FI"/>
              <a:t>4</a:t>
            </a:fld>
            <a:endParaRPr/>
          </a:p>
        </p:txBody>
      </p:sp>
      <p:sp>
        <p:nvSpPr>
          <p:cNvPr id="109" name="Google Shape;109;p12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fi-FI" dirty="0"/>
              <a:t>Forum Yhteiskuntaoppi 3, Luku 16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43214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5757"/>
              </a:buClr>
              <a:buSzPct val="100000"/>
              <a:buFont typeface="Calibri"/>
              <a:buNone/>
            </a:pPr>
            <a:r>
              <a:rPr lang="fi-FI" dirty="0"/>
              <a:t>Valtioneuvosto</a:t>
            </a:r>
            <a:endParaRPr lang="fi-FI" dirty="0">
              <a:solidFill>
                <a:srgbClr val="FF0000"/>
              </a:solidFill>
            </a:endParaRPr>
          </a:p>
        </p:txBody>
      </p:sp>
      <p:sp>
        <p:nvSpPr>
          <p:cNvPr id="2" name="Tekstin paikkamerkki 1">
            <a:extLst>
              <a:ext uri="{FF2B5EF4-FFF2-40B4-BE49-F238E27FC236}">
                <a16:creationId xmlns:a16="http://schemas.microsoft.com/office/drawing/2014/main" id="{1315F21C-8ECC-791C-0C35-328FD225A8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314450" indent="-857250">
              <a:buFont typeface="Arial" panose="020B0604020202020204" pitchFamily="34" charset="0"/>
              <a:buChar char="•"/>
            </a:pPr>
            <a:r>
              <a:rPr lang="fi-FI" dirty="0"/>
              <a:t>Valtioneuvosto vastaa EU:ssa tehtävien päätösten valmistelusta ja päättää Suomen toimenpiteistä. Eduskunta osallistuu toimintaan sen mukaan, miten perustuslaissa säädetään.</a:t>
            </a:r>
          </a:p>
          <a:p>
            <a:pPr marL="1314450" indent="-857250">
              <a:buFont typeface="Arial" panose="020B0604020202020204" pitchFamily="34" charset="0"/>
              <a:buChar char="•"/>
            </a:pPr>
            <a:r>
              <a:rPr lang="fi-FI" dirty="0"/>
              <a:t>Pääministeri edustaa Suomea EU:n huippukokouksissa.</a:t>
            </a:r>
          </a:p>
          <a:p>
            <a:pPr marL="1314450" indent="-857250">
              <a:buFont typeface="Arial" panose="020B0604020202020204" pitchFamily="34" charset="0"/>
              <a:buChar char="•"/>
            </a:pPr>
            <a:r>
              <a:rPr lang="fi-FI" dirty="0"/>
              <a:t>Valtioneuvoston ulko- ja turvallisuuspoliittinen selonteko on tärkein Suomen ulko- ja turvallisuuspolitiikkaa ohjaava asiakirja.</a:t>
            </a:r>
          </a:p>
          <a:p>
            <a:pPr marL="1314450" indent="-857250">
              <a:buFont typeface="Arial" panose="020B0604020202020204" pitchFamily="34" charset="0"/>
              <a:buChar char="•"/>
            </a:pPr>
            <a:endParaRPr lang="fi-FI" dirty="0"/>
          </a:p>
        </p:txBody>
      </p:sp>
      <p:sp>
        <p:nvSpPr>
          <p:cNvPr id="108" name="Google Shape;108;p12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fld id="{00000000-1234-1234-1234-123412341234}" type="slidenum">
              <a:rPr lang="fi-FI"/>
              <a:t>5</a:t>
            </a:fld>
            <a:endParaRPr/>
          </a:p>
        </p:txBody>
      </p:sp>
      <p:sp>
        <p:nvSpPr>
          <p:cNvPr id="109" name="Google Shape;109;p12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fi-FI" dirty="0"/>
              <a:t>Forum Yhteiskuntaoppi 3, Luku 16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12060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5757"/>
              </a:buClr>
              <a:buSzPct val="100000"/>
              <a:buFont typeface="Calibri"/>
              <a:buNone/>
            </a:pPr>
            <a:r>
              <a:rPr lang="fi-FI" dirty="0"/>
              <a:t>Eduskunta</a:t>
            </a:r>
            <a:endParaRPr lang="fi-FI" dirty="0">
              <a:solidFill>
                <a:srgbClr val="FF0000"/>
              </a:solidFill>
            </a:endParaRPr>
          </a:p>
        </p:txBody>
      </p:sp>
      <p:sp>
        <p:nvSpPr>
          <p:cNvPr id="2" name="Tekstin paikkamerkki 1">
            <a:extLst>
              <a:ext uri="{FF2B5EF4-FFF2-40B4-BE49-F238E27FC236}">
                <a16:creationId xmlns:a16="http://schemas.microsoft.com/office/drawing/2014/main" id="{1315F21C-8ECC-791C-0C35-328FD225A8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marL="1314450" indent="-857250">
              <a:buFont typeface="Arial" panose="020B0604020202020204" pitchFamily="34" charset="0"/>
              <a:buChar char="•"/>
            </a:pPr>
            <a:r>
              <a:rPr lang="fi-FI" dirty="0"/>
              <a:t>Eduskunnan ulkoasiainvaliokunta valmistelee merkittävät valtiosopimukset ja esim. suomalaisiin rauhanturvajoukkoihin liittyvät asiat.</a:t>
            </a:r>
          </a:p>
          <a:p>
            <a:pPr marL="1314450" indent="-857250">
              <a:buFont typeface="Arial" panose="020B0604020202020204" pitchFamily="34" charset="0"/>
              <a:buChar char="•"/>
            </a:pPr>
            <a:r>
              <a:rPr lang="fi-FI" dirty="0"/>
              <a:t>Eduskunta hyväksyy kansainväliset velvoitteet ja päättää niiden voimaansaattamisesta, jos niihin liittyy lainsäädäntöä tai ne ovat merkitykseltään huomattavia tai vaativat perustuslain mukaan eduskunnan hyväksymisen.</a:t>
            </a:r>
          </a:p>
          <a:p>
            <a:pPr marL="1314450" indent="-857250">
              <a:buFont typeface="Arial" panose="020B0604020202020204" pitchFamily="34" charset="0"/>
              <a:buChar char="•"/>
            </a:pPr>
            <a:r>
              <a:rPr lang="fi-FI" dirty="0"/>
              <a:t>Eduskunta myös antaa presidentille suostumuksensa sotaa ja rauhaa koskeville päätöksille.</a:t>
            </a:r>
          </a:p>
        </p:txBody>
      </p:sp>
      <p:sp>
        <p:nvSpPr>
          <p:cNvPr id="108" name="Google Shape;108;p12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fld id="{00000000-1234-1234-1234-123412341234}" type="slidenum">
              <a:rPr lang="fi-FI"/>
              <a:t>6</a:t>
            </a:fld>
            <a:endParaRPr/>
          </a:p>
        </p:txBody>
      </p:sp>
      <p:sp>
        <p:nvSpPr>
          <p:cNvPr id="109" name="Google Shape;109;p12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fi-FI" dirty="0"/>
              <a:t>Forum Yhteiskuntaoppi 3, Luku 16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69366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5757"/>
              </a:buClr>
              <a:buSzPct val="100000"/>
              <a:buFont typeface="Calibri"/>
              <a:buNone/>
            </a:pPr>
            <a:r>
              <a:rPr lang="fi-FI" dirty="0"/>
              <a:t>Ulkoministeriö</a:t>
            </a:r>
            <a:endParaRPr lang="fi-FI" dirty="0">
              <a:solidFill>
                <a:srgbClr val="FF0000"/>
              </a:solidFill>
            </a:endParaRPr>
          </a:p>
        </p:txBody>
      </p:sp>
      <p:sp>
        <p:nvSpPr>
          <p:cNvPr id="2" name="Tekstin paikkamerkki 1">
            <a:extLst>
              <a:ext uri="{FF2B5EF4-FFF2-40B4-BE49-F238E27FC236}">
                <a16:creationId xmlns:a16="http://schemas.microsoft.com/office/drawing/2014/main" id="{1315F21C-8ECC-791C-0C35-328FD225A8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marL="1314450" indent="-857250">
              <a:buFont typeface="Arial" panose="020B0604020202020204" pitchFamily="34" charset="0"/>
              <a:buChar char="•"/>
            </a:pPr>
            <a:r>
              <a:rPr lang="fi-FI" dirty="0"/>
              <a:t>Ulkoministeriötä johtaa ulkoministeri. Sen vastuulla on johtaa käytännön ulkopolitiikkaa ja toteuttaa hallituksen määrittämää ulkopoliittista linjaa.</a:t>
            </a:r>
          </a:p>
          <a:p>
            <a:pPr marL="1314450" indent="-857250">
              <a:buFont typeface="Arial" panose="020B0604020202020204" pitchFamily="34" charset="0"/>
              <a:buChar char="•"/>
            </a:pPr>
            <a:r>
              <a:rPr lang="fi-FI" dirty="0"/>
              <a:t>Ulkoministeriö kuuluu ulkoasiainhallintoon, johon kuuluu kotimaan ulkoministeriön virkamiesten lisäksi Suomen edustustot ulkomailla.</a:t>
            </a:r>
          </a:p>
          <a:p>
            <a:pPr marL="1314450" indent="-857250">
              <a:buFont typeface="Arial" panose="020B0604020202020204" pitchFamily="34" charset="0"/>
              <a:buChar char="•"/>
            </a:pPr>
            <a:r>
              <a:rPr lang="fi-FI" dirty="0"/>
              <a:t>Ulkomailla toimivat</a:t>
            </a:r>
          </a:p>
          <a:p>
            <a:pPr marL="1771650" lvl="1" indent="-857250">
              <a:buFont typeface="Arial" panose="020B0604020202020204" pitchFamily="34" charset="0"/>
              <a:buChar char="•"/>
            </a:pPr>
            <a:r>
              <a:rPr lang="fi-FI" dirty="0"/>
              <a:t>suurlähetystöjä johtavat suurlähettiläät, jotka hoitavat diplomaattisia suhteita ja edistävät kaupankäyntiä</a:t>
            </a:r>
          </a:p>
          <a:p>
            <a:pPr marL="1771650" lvl="1" indent="-857250">
              <a:buFont typeface="Arial" panose="020B0604020202020204" pitchFamily="34" charset="0"/>
              <a:buChar char="•"/>
            </a:pPr>
            <a:r>
              <a:rPr lang="fi-FI" dirty="0"/>
              <a:t>Konsulaatit, jotka huolehtivat käytännön asioista, kuten viisumianomuksista</a:t>
            </a:r>
          </a:p>
          <a:p>
            <a:pPr marL="1771650" lvl="1" indent="-857250">
              <a:buFont typeface="Arial" panose="020B0604020202020204" pitchFamily="34" charset="0"/>
              <a:buChar char="•"/>
            </a:pPr>
            <a:r>
              <a:rPr lang="fi-FI" dirty="0"/>
              <a:t>kansainvälisten järjestöjen pysyvät edustustot, kuten YK-edustusto.</a:t>
            </a:r>
          </a:p>
          <a:p>
            <a:pPr marL="1314450" indent="-857250">
              <a:buFont typeface="Arial" panose="020B0604020202020204" pitchFamily="34" charset="0"/>
              <a:buChar char="•"/>
            </a:pPr>
            <a:endParaRPr lang="fi-FI" dirty="0"/>
          </a:p>
        </p:txBody>
      </p:sp>
      <p:sp>
        <p:nvSpPr>
          <p:cNvPr id="108" name="Google Shape;108;p12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fld id="{00000000-1234-1234-1234-123412341234}" type="slidenum">
              <a:rPr lang="fi-FI"/>
              <a:t>7</a:t>
            </a:fld>
            <a:endParaRPr/>
          </a:p>
        </p:txBody>
      </p:sp>
      <p:sp>
        <p:nvSpPr>
          <p:cNvPr id="109" name="Google Shape;109;p12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fi-FI" dirty="0"/>
              <a:t>Forum Yhteiskuntaoppi 3, Luku 16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57801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5757"/>
              </a:buClr>
              <a:buSzPct val="100000"/>
              <a:buFont typeface="Calibri"/>
              <a:buNone/>
            </a:pPr>
            <a:r>
              <a:rPr lang="fi-FI" dirty="0"/>
              <a:t>Puolustusministeriö ja sisäministeriö</a:t>
            </a:r>
            <a:endParaRPr lang="fi-FI" dirty="0">
              <a:solidFill>
                <a:srgbClr val="FF0000"/>
              </a:solidFill>
            </a:endParaRPr>
          </a:p>
        </p:txBody>
      </p:sp>
      <p:sp>
        <p:nvSpPr>
          <p:cNvPr id="2" name="Tekstin paikkamerkki 1">
            <a:extLst>
              <a:ext uri="{FF2B5EF4-FFF2-40B4-BE49-F238E27FC236}">
                <a16:creationId xmlns:a16="http://schemas.microsoft.com/office/drawing/2014/main" id="{1315F21C-8ECC-791C-0C35-328FD225A8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314450" indent="-857250">
              <a:buFont typeface="Arial" panose="020B0604020202020204" pitchFamily="34" charset="0"/>
              <a:buChar char="•"/>
            </a:pPr>
            <a:r>
              <a:rPr lang="fi-FI" dirty="0"/>
              <a:t>Puolustusministeriötä johtaa puolustusministeri. Se vastaa maanpuolustuksen toteuttamisesta yhteistyössä puolustusvoimien kanssa.</a:t>
            </a:r>
          </a:p>
          <a:p>
            <a:pPr marL="1314450" indent="-857250">
              <a:buFont typeface="Arial" panose="020B0604020202020204" pitchFamily="34" charset="0"/>
              <a:buChar char="•"/>
            </a:pPr>
            <a:r>
              <a:rPr lang="fi-FI" dirty="0"/>
              <a:t>Sisäministeriö vastaa esimerkiksi poliisin toiminnasta, ja sen rooli turvallisuusasioissa on kasvanut viime vuosina.</a:t>
            </a:r>
          </a:p>
          <a:p>
            <a:pPr marL="1314450" indent="-857250">
              <a:buFont typeface="Arial" panose="020B0604020202020204" pitchFamily="34" charset="0"/>
              <a:buChar char="•"/>
            </a:pPr>
            <a:r>
              <a:rPr lang="fi-FI" dirty="0"/>
              <a:t>Vastuuta ovat lisänneet esim. kansainvälinen rikollisuus ja pandemian aikaiset liikkumis- ja maahantulorajoitukset.</a:t>
            </a:r>
          </a:p>
        </p:txBody>
      </p:sp>
      <p:sp>
        <p:nvSpPr>
          <p:cNvPr id="108" name="Google Shape;108;p12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fld id="{00000000-1234-1234-1234-123412341234}" type="slidenum">
              <a:rPr lang="fi-FI"/>
              <a:t>8</a:t>
            </a:fld>
            <a:endParaRPr/>
          </a:p>
        </p:txBody>
      </p:sp>
      <p:sp>
        <p:nvSpPr>
          <p:cNvPr id="109" name="Google Shape;109;p12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fi-FI" dirty="0"/>
              <a:t>Forum Yhteiskuntaoppi 3, Luku 16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68091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-teema">
  <a:themeElements>
    <a:clrScheme name="Opeaineisto">
      <a:dk1>
        <a:srgbClr val="202020"/>
      </a:dk1>
      <a:lt1>
        <a:srgbClr val="FFFFFF"/>
      </a:lt1>
      <a:dk2>
        <a:srgbClr val="006BB3"/>
      </a:dk2>
      <a:lt2>
        <a:srgbClr val="E7E6E6"/>
      </a:lt2>
      <a:accent1>
        <a:srgbClr val="0096DB"/>
      </a:accent1>
      <a:accent2>
        <a:srgbClr val="009FAD"/>
      </a:accent2>
      <a:accent3>
        <a:srgbClr val="51A300"/>
      </a:accent3>
      <a:accent4>
        <a:srgbClr val="8E7BD3"/>
      </a:accent4>
      <a:accent5>
        <a:srgbClr val="E00000"/>
      </a:accent5>
      <a:accent6>
        <a:srgbClr val="FA6400"/>
      </a:accent6>
      <a:hlink>
        <a:srgbClr val="006BB3"/>
      </a:hlink>
      <a:folHlink>
        <a:srgbClr val="2092C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668</TotalTime>
  <Words>413</Words>
  <Application>Microsoft Office PowerPoint</Application>
  <PresentationFormat>Mukautettu</PresentationFormat>
  <Paragraphs>54</Paragraphs>
  <Slides>8</Slides>
  <Notes>8</Notes>
  <HiddenSlides>0</HiddenSlides>
  <MMClips>0</MMClips>
  <ScaleCrop>false</ScaleCrop>
  <HeadingPairs>
    <vt:vector size="6" baseType="variant">
      <vt:variant>
        <vt:lpstr>Käytetyt fontit</vt:lpstr>
      </vt:variant>
      <vt:variant>
        <vt:i4>2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Office-teema</vt:lpstr>
      <vt:lpstr>16. Suomen turvallisuuspolitiikka  Tietoisku: Suomen turvallisuuspolitiikan toimijat</vt:lpstr>
      <vt:lpstr>Presidentti</vt:lpstr>
      <vt:lpstr>Presidentti</vt:lpstr>
      <vt:lpstr>Hallituksen ulko- ja turvallisuuspoliittinen valiokunta (TP-UTVA)</vt:lpstr>
      <vt:lpstr>Valtioneuvosto</vt:lpstr>
      <vt:lpstr>Eduskunta</vt:lpstr>
      <vt:lpstr>Ulkoministeriö</vt:lpstr>
      <vt:lpstr>Puolustusministeriö ja sisäministeriö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Forum YH3 Luku 7 Tietoisku</dc:title>
  <dc:creator>Mika Kortelainen</dc:creator>
  <cp:lastModifiedBy>Kaartinen Minna</cp:lastModifiedBy>
  <cp:revision>37</cp:revision>
  <dcterms:modified xsi:type="dcterms:W3CDTF">2022-10-23T09:43:47Z</dcterms:modified>
</cp:coreProperties>
</file>