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66" r:id="rId6"/>
    <p:sldId id="262" r:id="rId7"/>
    <p:sldId id="267" r:id="rId8"/>
    <p:sldId id="271" r:id="rId9"/>
    <p:sldId id="270" r:id="rId10"/>
    <p:sldId id="257" r:id="rId11"/>
    <p:sldId id="265" r:id="rId12"/>
    <p:sldId id="268" r:id="rId13"/>
    <p:sldId id="269" r:id="rId14"/>
    <p:sldId id="260" r:id="rId15"/>
    <p:sldId id="264" r:id="rId16"/>
    <p:sldId id="26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8/22/2023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8/22/2023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8/22/2023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8/22/2023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8/22/2023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8/22/2023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8/22/2023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8/22/2023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8/22/2023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8/22/2023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8/22/2023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8/22/2023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Tervetuloa vanhempainiltaan!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1.lk</a:t>
            </a:r>
          </a:p>
        </p:txBody>
      </p:sp>
    </p:spTree>
    <p:extLst>
      <p:ext uri="{BB962C8B-B14F-4D97-AF65-F5344CB8AC3E}">
        <p14:creationId xmlns:p14="http://schemas.microsoft.com/office/powerpoint/2010/main" val="4275778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3451DE-75B4-4C3D-BE17-152C9241B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Liikunta 2h/vko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52ACE1-4CD7-4CF3-9859-31AC3F907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70745"/>
            <a:ext cx="9720073" cy="4438615"/>
          </a:xfrm>
        </p:spPr>
        <p:txBody>
          <a:bodyPr>
            <a:normAutofit fontScale="92500"/>
          </a:bodyPr>
          <a:lstStyle/>
          <a:p>
            <a:r>
              <a:rPr lang="fi-FI" dirty="0"/>
              <a:t>- Pidämme liikunnat ulkona syyslomaan asti (säävarauksella)</a:t>
            </a:r>
          </a:p>
          <a:p>
            <a:pPr lvl="1"/>
            <a:r>
              <a:rPr lang="fi-FI" dirty="0"/>
              <a:t>Hiihto ja luistelu aloitetaan yleensä tammikuussa, säiden salliessa</a:t>
            </a:r>
          </a:p>
          <a:p>
            <a:r>
              <a:rPr lang="fi-FI" dirty="0"/>
              <a:t>- Sisäliikuntapussin saa tuoda jo naulakkoon roikkumaan</a:t>
            </a:r>
          </a:p>
          <a:p>
            <a:pPr lvl="1"/>
            <a:r>
              <a:rPr lang="fi-FI" dirty="0"/>
              <a:t>Sisälle esim. t-paita ja shortsit sekä pyyhe</a:t>
            </a:r>
          </a:p>
          <a:p>
            <a:pPr lvl="1"/>
            <a:r>
              <a:rPr lang="fi-FI" dirty="0"/>
              <a:t>Emme käytä sisäpelikenkiä, mutta tossut ovat sallittuja</a:t>
            </a:r>
          </a:p>
          <a:p>
            <a:pPr marL="128016" lvl="1" indent="0">
              <a:buNone/>
            </a:pPr>
            <a:endParaRPr lang="fi-FI" dirty="0"/>
          </a:p>
          <a:p>
            <a:pPr lvl="1">
              <a:buFontTx/>
              <a:buChar char="-"/>
            </a:pPr>
            <a:r>
              <a:rPr lang="fi-FI" sz="2000" dirty="0"/>
              <a:t>Käymme jokaisen sisäliikuntatunnin jälkeen suihkussa</a:t>
            </a:r>
          </a:p>
          <a:p>
            <a:pPr lvl="2">
              <a:buFontTx/>
              <a:buChar char="-"/>
            </a:pPr>
            <a:r>
              <a:rPr lang="fi-FI" sz="1600" dirty="0"/>
              <a:t>Suihkutus kaulasta alaspäin</a:t>
            </a:r>
          </a:p>
          <a:p>
            <a:pPr lvl="2">
              <a:buFontTx/>
              <a:buChar char="-"/>
            </a:pPr>
            <a:r>
              <a:rPr lang="fi-FI" sz="1600" dirty="0"/>
              <a:t>Hiuksia ei kastella, koska oppilaat ovat loppupäivänä vielä välitunneilla ulkona</a:t>
            </a:r>
          </a:p>
          <a:p>
            <a:pPr marL="310896" lvl="2" indent="0">
              <a:buNone/>
            </a:pPr>
            <a:endParaRPr lang="fi-FI" sz="1600" dirty="0"/>
          </a:p>
          <a:p>
            <a:pPr lvl="1">
              <a:buFontTx/>
              <a:buChar char="-"/>
            </a:pPr>
            <a:r>
              <a:rPr lang="fi-FI" sz="2000" dirty="0"/>
              <a:t>Painopiste alkuopetuksessa perusliikuntataitojen harjoittelussa ja positiivisissa liikuntakokemuksissa</a:t>
            </a:r>
          </a:p>
          <a:p>
            <a:pPr lvl="2">
              <a:buFontTx/>
              <a:buChar char="-"/>
            </a:pPr>
            <a:r>
              <a:rPr lang="fi-FI" sz="1600" dirty="0"/>
              <a:t>Liikutaan kuitenkin epämukavuusalueella ja pettymyksen kokemuksia tulee varmasti. Kaikkea kokeillaan ja harjoitellaan.</a:t>
            </a:r>
          </a:p>
          <a:p>
            <a:pPr lvl="2">
              <a:buFontTx/>
              <a:buChar char="-"/>
            </a:pPr>
            <a:r>
              <a:rPr lang="fi-FI" sz="1600" dirty="0"/>
              <a:t>Tavoitteena on, että jokainen oppilas löytäisi itselleen mieluisia tapoja ylläpitää liikunnallista ja tervettä elämäntapaa.</a:t>
            </a:r>
          </a:p>
          <a:p>
            <a:pPr marL="310896" lvl="2" indent="0">
              <a:buNone/>
            </a:pPr>
            <a:endParaRPr lang="fi-FI" sz="16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269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Liikettä koulupäivään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dirty="0"/>
              <a:t> Taukojumpat (+keskittymisharjoituksia)</a:t>
            </a:r>
          </a:p>
          <a:p>
            <a:pPr>
              <a:buFontTx/>
              <a:buChar char="-"/>
            </a:pPr>
            <a:r>
              <a:rPr lang="fi-FI" dirty="0"/>
              <a:t> Välitunneilla liikuntaan kannustaminen (Välkkäritoiminta toistaiseksi tauolla)</a:t>
            </a:r>
          </a:p>
          <a:p>
            <a:pPr>
              <a:buFontTx/>
              <a:buChar char="-"/>
            </a:pPr>
            <a:r>
              <a:rPr lang="fi-FI" dirty="0"/>
              <a:t> Välkkäkioski </a:t>
            </a:r>
          </a:p>
          <a:p>
            <a:pPr>
              <a:buFontTx/>
              <a:buChar char="-"/>
            </a:pPr>
            <a:r>
              <a:rPr lang="fi-FI" dirty="0"/>
              <a:t> Uinteja 1. luokalla 5h (kevätlukukaudella)</a:t>
            </a:r>
          </a:p>
        </p:txBody>
      </p:sp>
    </p:spTree>
    <p:extLst>
      <p:ext uri="{BB962C8B-B14F-4D97-AF65-F5344CB8AC3E}">
        <p14:creationId xmlns:p14="http://schemas.microsoft.com/office/powerpoint/2010/main" val="790052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Tulevaa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1789611"/>
            <a:ext cx="9720073" cy="482019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/>
              <a:t>Vanhempainvartit mahdollisimman nopeasti</a:t>
            </a:r>
          </a:p>
          <a:p>
            <a:pPr marL="0" indent="0">
              <a:buNone/>
            </a:pPr>
            <a:r>
              <a:rPr lang="fi-FI" dirty="0"/>
              <a:t>Koulukuvaukset ma-ke 28.8.-30.8. (tarkka ajankohta auki)</a:t>
            </a:r>
          </a:p>
          <a:p>
            <a:pPr marL="0" indent="0">
              <a:buNone/>
            </a:pPr>
            <a:r>
              <a:rPr lang="fi-FI" dirty="0"/>
              <a:t>Alkuopetuksen liikuntapäivä to 7.9. </a:t>
            </a:r>
            <a:r>
              <a:rPr lang="fi-FI"/>
              <a:t>koulun ympäristössä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Lauantaityöpäivä 16.9. klo 8.30-12.30 (Lohikoski –tapahtuma)</a:t>
            </a:r>
          </a:p>
          <a:p>
            <a:pPr marL="0" indent="0">
              <a:buNone/>
            </a:pPr>
            <a:r>
              <a:rPr lang="fi-FI" dirty="0"/>
              <a:t>Viikko 42 syysloma</a:t>
            </a:r>
          </a:p>
          <a:p>
            <a:pPr marL="0" indent="0">
              <a:buNone/>
            </a:pPr>
            <a:r>
              <a:rPr lang="fi-FI" dirty="0"/>
              <a:t>Kirjastokeikaus (ajankohta auki)</a:t>
            </a:r>
          </a:p>
          <a:p>
            <a:pPr marL="0" indent="0">
              <a:buNone/>
            </a:pPr>
            <a:r>
              <a:rPr lang="fi-FI" dirty="0"/>
              <a:t>Retki Luontomuseoon (ajankohta auki)</a:t>
            </a:r>
          </a:p>
          <a:p>
            <a:pPr marL="0" indent="0">
              <a:buNone/>
            </a:pPr>
            <a:r>
              <a:rPr lang="fi-FI" dirty="0"/>
              <a:t>Lasten lystin konsertti (ajankohta auki)</a:t>
            </a:r>
          </a:p>
          <a:p>
            <a:pPr marL="0" indent="0">
              <a:buNone/>
            </a:pPr>
            <a:r>
              <a:rPr lang="fi-FI" dirty="0"/>
              <a:t>Luontokoulun syysretki (ajankohta auki)</a:t>
            </a:r>
          </a:p>
          <a:p>
            <a:pPr marL="0" indent="0">
              <a:buNone/>
            </a:pPr>
            <a:r>
              <a:rPr lang="fi-FI" dirty="0"/>
              <a:t>Joulujuhla ti 19.12. </a:t>
            </a:r>
          </a:p>
          <a:p>
            <a:pPr marL="0" indent="0">
              <a:buNone/>
            </a:pPr>
            <a:r>
              <a:rPr lang="fi-FI" dirty="0"/>
              <a:t>Arviointikeskustelut alkavat vuodenvaihteessa</a:t>
            </a:r>
          </a:p>
          <a:p>
            <a:pPr marL="0" indent="0">
              <a:buNone/>
            </a:pPr>
            <a:r>
              <a:rPr lang="fi-FI" dirty="0"/>
              <a:t>Lukuvuosi päättyy torstaina 21.12.</a:t>
            </a:r>
          </a:p>
        </p:txBody>
      </p:sp>
    </p:spTree>
    <p:extLst>
      <p:ext uri="{BB962C8B-B14F-4D97-AF65-F5344CB8AC3E}">
        <p14:creationId xmlns:p14="http://schemas.microsoft.com/office/powerpoint/2010/main" val="1980820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Lohikoski –tapahtuma yms.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1740714"/>
            <a:ext cx="9720073" cy="45320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/>
              <a:t>Lauantaina 16.9. (Oppilaiden työpäivä klo 8.30-12.30)</a:t>
            </a:r>
          </a:p>
          <a:p>
            <a:pPr marL="0" indent="0">
              <a:buNone/>
            </a:pPr>
            <a:r>
              <a:rPr lang="fi-FI" sz="2800" dirty="0"/>
              <a:t> - Markkinahenkinen tapahtuma</a:t>
            </a:r>
          </a:p>
          <a:p>
            <a:r>
              <a:rPr lang="fi-FI" sz="2800" dirty="0"/>
              <a:t>- Luokalle rahastonhoitaja/hoitajia?</a:t>
            </a:r>
          </a:p>
          <a:p>
            <a:endParaRPr lang="fi-FI" sz="2800" dirty="0"/>
          </a:p>
          <a:p>
            <a:r>
              <a:rPr lang="fi-FI" sz="2800" dirty="0"/>
              <a:t>- Halukkaita edustajia vanhempaintoimikuntaan?</a:t>
            </a:r>
          </a:p>
        </p:txBody>
      </p:sp>
    </p:spTree>
    <p:extLst>
      <p:ext uri="{BB962C8B-B14F-4D97-AF65-F5344CB8AC3E}">
        <p14:creationId xmlns:p14="http://schemas.microsoft.com/office/powerpoint/2010/main" val="2815349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28CB84-AF91-470F-8156-01EF6D2A0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Tietoa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EBD559-8990-45A4-A433-FC3512235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- Luokalla tällä hetkellä 44 </a:t>
            </a:r>
          </a:p>
          <a:p>
            <a:r>
              <a:rPr lang="fi-FI" dirty="0"/>
              <a:t>Samanaikaistunteja ja ohjaajaresurssia:</a:t>
            </a:r>
          </a:p>
          <a:p>
            <a:pPr lvl="1"/>
            <a:r>
              <a:rPr lang="fi-FI" dirty="0"/>
              <a:t>5h/vko Elisa Kaivo-oja (lukuryhmät ja matematiikkaa)</a:t>
            </a:r>
          </a:p>
          <a:p>
            <a:pPr lvl="1"/>
            <a:r>
              <a:rPr lang="fi-FI" dirty="0"/>
              <a:t>1h/vko </a:t>
            </a:r>
            <a:r>
              <a:rPr lang="fi-FI" dirty="0" err="1"/>
              <a:t>Rosi</a:t>
            </a:r>
            <a:r>
              <a:rPr lang="fi-FI" dirty="0"/>
              <a:t> Blad (Äidinkieltä)</a:t>
            </a:r>
          </a:p>
          <a:p>
            <a:pPr lvl="1"/>
            <a:r>
              <a:rPr lang="fi-FI" dirty="0"/>
              <a:t>3h/vko Kaisa Sipilä (musiikki ja äidinkieli)</a:t>
            </a:r>
          </a:p>
          <a:p>
            <a:pPr lvl="1"/>
            <a:r>
              <a:rPr lang="fi-FI" dirty="0"/>
              <a:t>4h/vko Saara Sepponen (käsityö ja äidinkieli)</a:t>
            </a:r>
          </a:p>
          <a:p>
            <a:pPr lvl="1"/>
            <a:r>
              <a:rPr lang="fi-FI" dirty="0"/>
              <a:t>Ohjaajat Satu Aaltonen ja Ville Puro joka päivä n. 8.15-11.15</a:t>
            </a:r>
          </a:p>
        </p:txBody>
      </p:sp>
    </p:spTree>
    <p:extLst>
      <p:ext uri="{BB962C8B-B14F-4D97-AF65-F5344CB8AC3E}">
        <p14:creationId xmlns:p14="http://schemas.microsoft.com/office/powerpoint/2010/main" val="3493681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Käytännöt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1638300"/>
            <a:ext cx="10875772" cy="4914900"/>
          </a:xfrm>
        </p:spPr>
        <p:txBody>
          <a:bodyPr>
            <a:normAutofit/>
          </a:bodyPr>
          <a:lstStyle/>
          <a:p>
            <a:r>
              <a:rPr lang="fi-FI" sz="1800" dirty="0"/>
              <a:t>Yhteys opettajaan: Ensisijaisesti Wilma!</a:t>
            </a:r>
          </a:p>
          <a:p>
            <a:r>
              <a:rPr lang="fi-FI" sz="1800" dirty="0"/>
              <a:t>- Työnumerot: </a:t>
            </a:r>
            <a:r>
              <a:rPr lang="fi-FI" sz="1800" b="0" i="0" dirty="0">
                <a:solidFill>
                  <a:srgbClr val="333333"/>
                </a:solidFill>
                <a:effectLst/>
              </a:rPr>
              <a:t>050 432 4652 (Hannele)  ja 050 476 4826 (Hanna)</a:t>
            </a:r>
          </a:p>
          <a:p>
            <a:r>
              <a:rPr lang="fi-FI" sz="1800" dirty="0"/>
              <a:t>Soitto mielellään vain akuuteissa tilanteissa!</a:t>
            </a:r>
          </a:p>
          <a:p>
            <a:pPr lvl="1"/>
            <a:r>
              <a:rPr lang="fi-FI" dirty="0"/>
              <a:t>Voitte jättää soittopyynnön tekstiviestillä tai Wilmassa</a:t>
            </a:r>
          </a:p>
          <a:p>
            <a:pPr lvl="1"/>
            <a:r>
              <a:rPr lang="fi-FI" dirty="0"/>
              <a:t>Kiireettömät yhteydenotot mieluummin Wilman kautta</a:t>
            </a:r>
          </a:p>
          <a:p>
            <a:pPr marL="0" indent="0">
              <a:buNone/>
            </a:pPr>
            <a:r>
              <a:rPr lang="fi-FI" sz="1800" dirty="0"/>
              <a:t>- Opettaja voi myöntää lomapoissaolot 5 arkipäivään asti. Sitä pidemmät on haettava rehtorilta. Molempia haetaan nykyään Wilman lomakkeiden kautta.</a:t>
            </a:r>
          </a:p>
          <a:p>
            <a:pPr marL="0" indent="0">
              <a:buNone/>
            </a:pPr>
            <a:r>
              <a:rPr lang="fi-FI" sz="1800" dirty="0"/>
              <a:t>- Sairauspoissaolot mielellään heti aamusta Wilmaan viestillä tai kalenteriin merkiten. Soitamme perään viimeistään pitkällä välkällä, jos lapsesta ei kuulu mitään eikä hän ole ollut pois jo edellisenä päivänä.</a:t>
            </a:r>
          </a:p>
          <a:p>
            <a:pPr marL="0" indent="0">
              <a:buNone/>
            </a:pPr>
            <a:r>
              <a:rPr lang="fi-FI" sz="1800" dirty="0"/>
              <a:t>- Läksyt ja </a:t>
            </a:r>
            <a:r>
              <a:rPr lang="fi-FI" sz="1800" dirty="0" err="1"/>
              <a:t>äi</a:t>
            </a:r>
            <a:r>
              <a:rPr lang="fi-FI" sz="1800" dirty="0"/>
              <a:t>/ma kirjojen eteneminen nähtävillä Wilman tuntipäiväkirjassa. </a:t>
            </a:r>
          </a:p>
          <a:p>
            <a:pPr lvl="1"/>
            <a:r>
              <a:rPr lang="fi-FI" dirty="0"/>
              <a:t>Läksykerhon tulevaisuus vielä auki.</a:t>
            </a:r>
          </a:p>
          <a:p>
            <a:endParaRPr lang="fi-FI" sz="1800" dirty="0"/>
          </a:p>
          <a:p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3944096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908EB7-672C-4236-9F5F-848D66A38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Läksyt ja kirjat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49E6B1-4D17-4C45-A33A-D0FF58DDE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53967"/>
            <a:ext cx="9720073" cy="4455393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- Tuntirytmi: 1. tunti alkaa 8.15 ja 2. tunti tasan klo 9</a:t>
            </a:r>
          </a:p>
          <a:p>
            <a:r>
              <a:rPr lang="fi-FI" dirty="0"/>
              <a:t>- Päivän pitkät välitunnit 9.45-10.15 sekä 12-12.30</a:t>
            </a:r>
          </a:p>
          <a:p>
            <a:r>
              <a:rPr lang="fi-FI" dirty="0"/>
              <a:t>- Kuljetamme repussa kirjat, joista on tullut läksyä.</a:t>
            </a:r>
          </a:p>
          <a:p>
            <a:pPr lvl="2"/>
            <a:r>
              <a:rPr lang="fi-FI" dirty="0"/>
              <a:t>Jatkossa myös tablettia</a:t>
            </a:r>
          </a:p>
          <a:p>
            <a:r>
              <a:rPr lang="fi-FI" dirty="0"/>
              <a:t>- Lukuläksy merkitään omaan lukuläksykorttiin, joka kiinnitetään teipillä Aapisen takakannen sisäpuolelle. </a:t>
            </a:r>
          </a:p>
          <a:p>
            <a:pPr lvl="1"/>
            <a:r>
              <a:rPr lang="fi-FI" dirty="0"/>
              <a:t>Aikuinen kuittaa nimikirjaimilla, kun lapsi on lukenut läksynsä ääneen. </a:t>
            </a:r>
          </a:p>
          <a:p>
            <a:pPr lvl="1"/>
            <a:r>
              <a:rPr lang="fi-FI" dirty="0"/>
              <a:t>Lukekaa myös mahdollisimman paljon arjessa: kaupoissa näkyviä tekstejä, kirjaston kirjoja, mainoksia yms. Lapsi hyötyy myös siitä, että aikuinen lukee hänelle ääneen esim. iltasatuja.</a:t>
            </a:r>
          </a:p>
          <a:p>
            <a:pPr lvl="1"/>
            <a:r>
              <a:rPr lang="fi-FI" sz="1900" dirty="0"/>
              <a:t>Lukemaan oppimiselle on omat herkkyyskautensa. Ei ole syytä vertailla oman lapsen tasoa muihin. Jokainen oppii varmasti lukemaan!</a:t>
            </a:r>
          </a:p>
          <a:p>
            <a:r>
              <a:rPr lang="fi-FI" dirty="0"/>
              <a:t>- Työkirjoihin läksyt merkitään rastilla (esim. tehtävänumeron tai sivunumeron päälle). </a:t>
            </a:r>
          </a:p>
          <a:p>
            <a:pPr lvl="1"/>
            <a:r>
              <a:rPr lang="fi-FI" dirty="0"/>
              <a:t>Rastin merkitseminen on lapsen tehtävä (harjoitellaan!)</a:t>
            </a:r>
          </a:p>
          <a:p>
            <a:pPr lvl="1"/>
            <a:r>
              <a:rPr lang="fi-FI" sz="1700" dirty="0"/>
              <a:t>Ope kirjaa läksyt Wilman tuntipäiväkirjaan, josta voi käydä tarkistamassa etenemisen esim. sairastapauksissa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542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DDCA6A-81F7-C534-3C6E-B6337D283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Tabletit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AF9823-EC47-10F1-3EB7-ADA45D7C8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03633"/>
            <a:ext cx="9720073" cy="4555222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fi-FI" dirty="0"/>
              <a:t>Oppilaat ovat saaneet henkilökohtaiset Samsung A7 </a:t>
            </a:r>
            <a:r>
              <a:rPr lang="fi-FI" dirty="0" err="1"/>
              <a:t>lite</a:t>
            </a:r>
            <a:r>
              <a:rPr lang="fi-FI" dirty="0"/>
              <a:t> –tabletit (ovh ~150e). Laite on kouluväline, jolla ei asenneta omia pelejä tai ohjelmia.</a:t>
            </a:r>
          </a:p>
          <a:p>
            <a:pPr>
              <a:buFontTx/>
              <a:buChar char="-"/>
            </a:pPr>
            <a:r>
              <a:rPr lang="fi-FI" sz="2200" dirty="0"/>
              <a:t>Tabletti on unitilassa 18-7, tätä </a:t>
            </a:r>
            <a:r>
              <a:rPr lang="fi-FI" sz="2200"/>
              <a:t>voi säätää asetuksista</a:t>
            </a:r>
            <a:r>
              <a:rPr lang="fi-FI" sz="2200" dirty="0"/>
              <a:t>. Asetuksia saa itse muuttaa.</a:t>
            </a:r>
            <a:endParaRPr lang="fi-FI" dirty="0"/>
          </a:p>
          <a:p>
            <a:pPr>
              <a:buFontTx/>
              <a:buChar char="-"/>
            </a:pPr>
            <a:r>
              <a:rPr lang="fi-FI" dirty="0"/>
              <a:t>Laitteille tehdään käsityön tunneilla omat suojapussukat</a:t>
            </a:r>
          </a:p>
          <a:p>
            <a:pPr>
              <a:buFontTx/>
              <a:buChar char="-"/>
            </a:pPr>
            <a:r>
              <a:rPr lang="fi-FI" dirty="0"/>
              <a:t>Asennetut ohjelmat:</a:t>
            </a:r>
          </a:p>
          <a:p>
            <a:pPr lvl="1">
              <a:buFontTx/>
              <a:buChar char="-"/>
            </a:pPr>
            <a:r>
              <a:rPr lang="fi-FI" dirty="0" err="1"/>
              <a:t>Dragonbox</a:t>
            </a:r>
            <a:r>
              <a:rPr lang="fi-FI" dirty="0"/>
              <a:t> koulu 1</a:t>
            </a:r>
          </a:p>
          <a:p>
            <a:pPr lvl="1">
              <a:buFontTx/>
              <a:buChar char="-"/>
            </a:pPr>
            <a:r>
              <a:rPr lang="fi-FI" dirty="0" err="1"/>
              <a:t>Dragonbox</a:t>
            </a:r>
            <a:r>
              <a:rPr lang="fi-FI" dirty="0"/>
              <a:t> </a:t>
            </a:r>
            <a:r>
              <a:rPr lang="fi-FI" dirty="0" err="1"/>
              <a:t>Numbers</a:t>
            </a:r>
            <a:r>
              <a:rPr lang="fi-FI" dirty="0"/>
              <a:t> (lisäpeli)</a:t>
            </a:r>
          </a:p>
          <a:p>
            <a:pPr lvl="1">
              <a:buFontTx/>
              <a:buChar char="-"/>
            </a:pPr>
            <a:r>
              <a:rPr lang="fi-FI" dirty="0"/>
              <a:t>Molla ABC (kirjainmuotojen harjoittelu)</a:t>
            </a:r>
          </a:p>
          <a:p>
            <a:pPr lvl="1">
              <a:buFontTx/>
              <a:buChar char="-"/>
            </a:pPr>
            <a:r>
              <a:rPr lang="fi-FI" dirty="0"/>
              <a:t>Ekapeli Alku (lukemaan oppiminen)</a:t>
            </a:r>
          </a:p>
          <a:p>
            <a:pPr lvl="1">
              <a:buFontTx/>
              <a:buChar char="-"/>
            </a:pPr>
            <a:r>
              <a:rPr lang="fi-FI" dirty="0"/>
              <a:t>Pikkukakkosen Eskari (Englanti, suomenkieli, matematiikka)</a:t>
            </a:r>
          </a:p>
          <a:p>
            <a:pPr lvl="1">
              <a:buFontTx/>
              <a:buChar char="-"/>
            </a:pPr>
            <a:r>
              <a:rPr lang="fi-FI" dirty="0" err="1"/>
              <a:t>Kahoot</a:t>
            </a:r>
            <a:r>
              <a:rPr lang="fi-FI" dirty="0"/>
              <a:t>! (opettajan tekemiä tietovisoja)</a:t>
            </a:r>
          </a:p>
          <a:p>
            <a:pPr marL="128016" lvl="1" indent="0">
              <a:buNone/>
            </a:pPr>
            <a:endParaRPr lang="fi-FI" dirty="0"/>
          </a:p>
          <a:p>
            <a:pPr lvl="1">
              <a:buFontTx/>
              <a:buChar char="-"/>
            </a:pPr>
            <a:r>
              <a:rPr lang="fi-FI" sz="2200" dirty="0"/>
              <a:t>Koulussa käytettäessä laitteet kuuluvat koulun vakuutukseen</a:t>
            </a:r>
          </a:p>
          <a:p>
            <a:pPr lvl="2">
              <a:buFontTx/>
              <a:buChar char="-"/>
            </a:pPr>
            <a:r>
              <a:rPr lang="fi-FI" sz="1800" dirty="0"/>
              <a:t>Rikkoutunut näyttö korjataan vasta 2. luokan jälkeen, jos särö ei estä laitteen toimintaa</a:t>
            </a:r>
          </a:p>
          <a:p>
            <a:pPr lvl="1">
              <a:buFontTx/>
              <a:buChar char="-"/>
            </a:pPr>
            <a:r>
              <a:rPr lang="fi-FI" sz="2200" dirty="0"/>
              <a:t>Huoltajien täytettävä vastuulomake, jos laite viedään kotiin</a:t>
            </a:r>
          </a:p>
        </p:txBody>
      </p:sp>
    </p:spTree>
    <p:extLst>
      <p:ext uri="{BB962C8B-B14F-4D97-AF65-F5344CB8AC3E}">
        <p14:creationId xmlns:p14="http://schemas.microsoft.com/office/powerpoint/2010/main" val="3483904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71E418-179B-4407-AFB5-42F9C4110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Kaveriasiat ja kuormittuminen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28CE8E-AE39-4378-9CF3-F8588BA9E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1812022"/>
            <a:ext cx="9579555" cy="420288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dirty="0"/>
              <a:t>- Harjoittelemme yhdessä tunnetaitoja ja ratkomme arjessa esiin nousevia tilanteita. 1. luokkalaiset vasta kasvavat koululaisen taitoihin (keskittyminen, kaveritaidot, itseohjautuvuus yms.)</a:t>
            </a:r>
          </a:p>
          <a:p>
            <a:pPr>
              <a:buFontTx/>
              <a:buChar char="-"/>
            </a:pPr>
            <a:r>
              <a:rPr lang="fi-FI" dirty="0"/>
              <a:t>Oma opettaja ei näe jokaista välituntia ja koulumatkaa. Ottakaa herkästi yhteyttä, jos lapsi puhuu kotona, ettei kaikki ole hyvin (esim. ei ole kaveria, riitoja, syrjintää etc.)</a:t>
            </a:r>
          </a:p>
          <a:p>
            <a:pPr>
              <a:buFontTx/>
              <a:buChar char="-"/>
            </a:pPr>
            <a:r>
              <a:rPr lang="fi-FI" dirty="0"/>
              <a:t> Tunteiden koko kirjo on koulussakin normaalia. Tunnetaidot kehittyvät harjoituksen lisäksi myös iän myötä.</a:t>
            </a:r>
          </a:p>
          <a:p>
            <a:pPr>
              <a:buFontTx/>
              <a:buChar char="-"/>
            </a:pPr>
            <a:r>
              <a:rPr lang="fi-FI" dirty="0"/>
              <a:t>Lapset tsemppaavat koulupäivän aikana ja käyttäytyvät yleensä mallikkaasti. On normaalia, että negatiiviset tunteet ja väsymys purkautuvat kotona rauhallisessa ympäristössä ja rakkaille aikuisille.</a:t>
            </a:r>
          </a:p>
          <a:p>
            <a:pPr>
              <a:buFontTx/>
              <a:buChar char="-"/>
            </a:pPr>
            <a:r>
              <a:rPr lang="fi-FI" dirty="0"/>
              <a:t>Jos läksyjä tehdään kotona tai jälkkärissä tuntikaupalla tai ne aiheuttavat itkua ja ahdistusta, ottakaa yhteyttä. Etsitään jokaiselle lapselle sopiva tasapaino.</a:t>
            </a:r>
          </a:p>
          <a:p>
            <a:pPr marL="128016" lvl="1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19036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Äidinkieli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1644242"/>
            <a:ext cx="10376511" cy="4665118"/>
          </a:xfrm>
        </p:spPr>
        <p:txBody>
          <a:bodyPr>
            <a:normAutofit fontScale="92500" lnSpcReduction="10000"/>
          </a:bodyPr>
          <a:lstStyle/>
          <a:p>
            <a:r>
              <a:rPr lang="fi-FI" i="1" dirty="0"/>
              <a:t>Painotukset Jyväskylässä:</a:t>
            </a:r>
          </a:p>
          <a:p>
            <a:pPr fontAlgn="ctr"/>
            <a:r>
              <a:rPr lang="fi-FI" dirty="0"/>
              <a:t>Oppimisympäristöjen tulee tarjota </a:t>
            </a:r>
            <a:r>
              <a:rPr lang="fi-FI" b="1" dirty="0"/>
              <a:t>mahdollisuuksia tutustua monipuolisesti erilaisiin teksteihin ja kielenkäyttötilanteisiin.</a:t>
            </a:r>
          </a:p>
          <a:p>
            <a:pPr fontAlgn="ctr"/>
            <a:r>
              <a:rPr lang="fi-FI" dirty="0"/>
              <a:t>Tekstien tulisi olla mahdollisimman merkityksellisiä oppilaille (esim. asiat, joista keskustellaan ovat oppilaille tuttuja ja ainakin jollain tasolla heistä lähtöisin; omien kokemusten ja elämysten jakaminen). Myös saatavilla oleva kirjallisuus olisi oppilaita kiinnostavaa ja monimuotoista.</a:t>
            </a:r>
          </a:p>
          <a:p>
            <a:pPr fontAlgn="ctr"/>
            <a:r>
              <a:rPr lang="fi-FI" b="1" dirty="0"/>
              <a:t>Työtavoista korostuvat leikillisyys, pelillisyys sekä erilaiset draaman keinot.</a:t>
            </a:r>
          </a:p>
          <a:p>
            <a:pPr fontAlgn="ctr"/>
            <a:r>
              <a:rPr lang="fi-FI" b="1" dirty="0"/>
              <a:t>Tekstejä tuotetaan mahdollisimman paljon myös yhdessä.</a:t>
            </a:r>
          </a:p>
          <a:p>
            <a:pPr fontAlgn="ctr"/>
            <a:r>
              <a:rPr lang="fi-FI" dirty="0"/>
              <a:t>Suomen kielen oppimista tapahtuu joka tilanteessa ja kaikissa oppiaineissa. Eheytetään opetusta siis niin, että </a:t>
            </a:r>
            <a:r>
              <a:rPr lang="fi-FI" b="1" dirty="0"/>
              <a:t>suomen kielen opiskelu on luontevasti koko ajan läsnä kaikessa tekemisessä.</a:t>
            </a:r>
          </a:p>
          <a:p>
            <a:pPr fontAlgn="ctr"/>
            <a:r>
              <a:rPr lang="fi-FI" dirty="0"/>
              <a:t>Tehdään tiivistä yhteistyötä mahdollisuuksien mukaan lähikirjaston kanssa ja pyritään osallistumaan aktiivisesti sekä koulun omiin että koulun ulkopuolisiin kulttuuritapahtumiin.</a:t>
            </a:r>
          </a:p>
          <a:p>
            <a:pPr fontAlgn="ctr"/>
            <a:r>
              <a:rPr lang="fi-FI" b="1" dirty="0"/>
              <a:t>Sähköisiin oppimisympäristöihin tutustuminen ja oman kasvun kansion käyttöönotto,</a:t>
            </a:r>
          </a:p>
        </p:txBody>
      </p:sp>
    </p:spTree>
    <p:extLst>
      <p:ext uri="{BB962C8B-B14F-4D97-AF65-F5344CB8AC3E}">
        <p14:creationId xmlns:p14="http://schemas.microsoft.com/office/powerpoint/2010/main" val="2533237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Matematiikka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1663700"/>
            <a:ext cx="9720073" cy="4645660"/>
          </a:xfrm>
        </p:spPr>
        <p:txBody>
          <a:bodyPr>
            <a:noAutofit/>
          </a:bodyPr>
          <a:lstStyle/>
          <a:p>
            <a:r>
              <a:rPr lang="fi-FI" b="1" dirty="0"/>
              <a:t>T2</a:t>
            </a:r>
            <a:r>
              <a:rPr lang="fi-FI" dirty="0"/>
              <a:t> ohjata oppilasta kehittämään taitoaan tehdä havaintoja matematiikan näkökulmasta sekä tulkita ja hyödyntää niitä eri tilanteissa.</a:t>
            </a:r>
            <a:br>
              <a:rPr lang="fi-FI" dirty="0"/>
            </a:br>
            <a:br>
              <a:rPr lang="fi-FI" dirty="0"/>
            </a:br>
            <a:r>
              <a:rPr lang="fi-FI" b="1" dirty="0"/>
              <a:t>T5</a:t>
            </a:r>
            <a:r>
              <a:rPr lang="fi-FI" dirty="0"/>
              <a:t> ohjata oppilasta ymmärtämään matemaattisia käsitteitä ja merkintätapoja</a:t>
            </a:r>
            <a:br>
              <a:rPr lang="fi-FI" dirty="0"/>
            </a:br>
            <a:r>
              <a:rPr lang="fi-FI" i="1" dirty="0"/>
              <a:t>Painotetaan yhtäsuuruuden käsitettä ja merkintää.</a:t>
            </a:r>
            <a:br>
              <a:rPr lang="fi-FI" dirty="0"/>
            </a:br>
            <a:br>
              <a:rPr lang="fi-FI" dirty="0"/>
            </a:br>
            <a:r>
              <a:rPr lang="fi-FI" b="1" dirty="0"/>
              <a:t>T7</a:t>
            </a:r>
            <a:r>
              <a:rPr lang="fi-FI" dirty="0"/>
              <a:t> perehdyttää oppilasta peruslaskutoimitusten periaatteisiin ja tutustuttaa niiden ominaisuuksiin. </a:t>
            </a:r>
            <a:br>
              <a:rPr lang="fi-FI" dirty="0"/>
            </a:br>
            <a:br>
              <a:rPr lang="fi-FI" dirty="0"/>
            </a:br>
            <a:r>
              <a:rPr lang="fi-FI" b="1" dirty="0"/>
              <a:t>T8 </a:t>
            </a:r>
            <a:r>
              <a:rPr lang="fi-FI" dirty="0"/>
              <a:t>ohjata oppilasta kehittämään sujuvaa peruslaskutaitoa luonnollisilla luvuilla ja käyttämään erilaisia päässälaskustrategioita</a:t>
            </a:r>
          </a:p>
          <a:p>
            <a:r>
              <a:rPr lang="fi-FI" b="1" dirty="0"/>
              <a:t>Painotetaan toiminnallisuutta, yhteistyötä, konkreettisuutta ja rakennetun ympäristön hyödyntämistä matematiikan opiskelussa. Toimitaan lukualueella 0-20.</a:t>
            </a:r>
            <a:endParaRPr lang="fi-FI" sz="2800" b="1" dirty="0"/>
          </a:p>
        </p:txBody>
      </p:sp>
    </p:spTree>
    <p:extLst>
      <p:ext uri="{BB962C8B-B14F-4D97-AF65-F5344CB8AC3E}">
        <p14:creationId xmlns:p14="http://schemas.microsoft.com/office/powerpoint/2010/main" val="864302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3054C9-09AD-428E-84C7-42E992610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Englanti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6BBA23-C921-4CBD-98C4-421E5A3F8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1h viikossa lukujärjestyksessä</a:t>
            </a:r>
          </a:p>
          <a:p>
            <a:r>
              <a:rPr lang="fi-FI" dirty="0"/>
              <a:t>- CLIL: Ujutetaan englanninkielisiä rutiineja arkeen (esim. </a:t>
            </a:r>
            <a:r>
              <a:rPr lang="fi-FI" dirty="0" err="1"/>
              <a:t>Today</a:t>
            </a:r>
            <a:r>
              <a:rPr lang="fi-FI" dirty="0"/>
              <a:t> is..)</a:t>
            </a:r>
          </a:p>
          <a:p>
            <a:r>
              <a:rPr lang="fi-FI" dirty="0"/>
              <a:t>- Painopiste toiminnallisuudessa (leikkien, laulaen yms.)</a:t>
            </a:r>
          </a:p>
          <a:p>
            <a:r>
              <a:rPr lang="fi-FI" dirty="0"/>
              <a:t>- Käytössä mm. </a:t>
            </a:r>
            <a:r>
              <a:rPr lang="fi-FI" dirty="0" err="1"/>
              <a:t>Jolly</a:t>
            </a:r>
            <a:r>
              <a:rPr lang="fi-FI" dirty="0"/>
              <a:t> </a:t>
            </a:r>
            <a:r>
              <a:rPr lang="fi-FI" dirty="0" err="1"/>
              <a:t>phonics</a:t>
            </a:r>
            <a:r>
              <a:rPr lang="fi-FI" dirty="0"/>
              <a:t> ja </a:t>
            </a:r>
            <a:r>
              <a:rPr lang="fi-FI" dirty="0" err="1"/>
              <a:t>Come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me 1-sähköinen materiaali</a:t>
            </a:r>
          </a:p>
          <a:p>
            <a:r>
              <a:rPr lang="fi-FI" dirty="0"/>
              <a:t>- Harjoittelemme mm. tervehdyksiä, eläimiä, värejä yms. sanastoa sekä äänteitä.</a:t>
            </a:r>
          </a:p>
        </p:txBody>
      </p:sp>
    </p:spTree>
    <p:extLst>
      <p:ext uri="{BB962C8B-B14F-4D97-AF65-F5344CB8AC3E}">
        <p14:creationId xmlns:p14="http://schemas.microsoft.com/office/powerpoint/2010/main" val="452245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9890f3f0-cec3-4da6-ae9c-031b3cdadef6" xsi:nil="true"/>
    <Invited_Teachers xmlns="9890f3f0-cec3-4da6-ae9c-031b3cdadef6" xsi:nil="true"/>
    <Invited_Students xmlns="9890f3f0-cec3-4da6-ae9c-031b3cdadef6" xsi:nil="true"/>
    <IsNotebookLocked xmlns="9890f3f0-cec3-4da6-ae9c-031b3cdadef6" xsi:nil="true"/>
    <CultureName xmlns="9890f3f0-cec3-4da6-ae9c-031b3cdadef6" xsi:nil="true"/>
    <Student_Groups xmlns="9890f3f0-cec3-4da6-ae9c-031b3cdadef6">
      <UserInfo>
        <DisplayName/>
        <AccountId xsi:nil="true"/>
        <AccountType/>
      </UserInfo>
    </Student_Groups>
    <Is_Collaboration_Space_Locked xmlns="9890f3f0-cec3-4da6-ae9c-031b3cdadef6" xsi:nil="true"/>
    <Students xmlns="9890f3f0-cec3-4da6-ae9c-031b3cdadef6">
      <UserInfo>
        <DisplayName/>
        <AccountId xsi:nil="true"/>
        <AccountType/>
      </UserInfo>
    </Students>
    <Math_Settings xmlns="9890f3f0-cec3-4da6-ae9c-031b3cdadef6" xsi:nil="true"/>
    <Has_Teacher_Only_SectionGroup xmlns="9890f3f0-cec3-4da6-ae9c-031b3cdadef6" xsi:nil="true"/>
    <AppVersion xmlns="9890f3f0-cec3-4da6-ae9c-031b3cdadef6" xsi:nil="true"/>
    <FolderType xmlns="9890f3f0-cec3-4da6-ae9c-031b3cdadef6" xsi:nil="true"/>
    <Distribution_Groups xmlns="9890f3f0-cec3-4da6-ae9c-031b3cdadef6" xsi:nil="true"/>
    <Self_Registration_Enabled xmlns="9890f3f0-cec3-4da6-ae9c-031b3cdadef6" xsi:nil="true"/>
    <TeamsChannelId xmlns="9890f3f0-cec3-4da6-ae9c-031b3cdadef6" xsi:nil="true"/>
    <NotebookType xmlns="9890f3f0-cec3-4da6-ae9c-031b3cdadef6" xsi:nil="true"/>
    <Teachers xmlns="9890f3f0-cec3-4da6-ae9c-031b3cdadef6">
      <UserInfo>
        <DisplayName/>
        <AccountId xsi:nil="true"/>
        <AccountType/>
      </UserInfo>
    </Teachers>
    <Templates xmlns="9890f3f0-cec3-4da6-ae9c-031b3cdadef6" xsi:nil="true"/>
    <LMS_Mappings xmlns="9890f3f0-cec3-4da6-ae9c-031b3cdadef6" xsi:nil="true"/>
    <Owner xmlns="9890f3f0-cec3-4da6-ae9c-031b3cdadef6">
      <UserInfo>
        <DisplayName/>
        <AccountId xsi:nil="true"/>
        <AccountType/>
      </UserInfo>
    </Owner>
    <_activity xmlns="9890f3f0-cec3-4da6-ae9c-031b3cdadef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E7F2708FFA5A48900EF297E834B0B1" ma:contentTypeVersion="35" ma:contentTypeDescription="Create a new document." ma:contentTypeScope="" ma:versionID="3752d20939eeaad454ce1b7c92105e48">
  <xsd:schema xmlns:xsd="http://www.w3.org/2001/XMLSchema" xmlns:xs="http://www.w3.org/2001/XMLSchema" xmlns:p="http://schemas.microsoft.com/office/2006/metadata/properties" xmlns:ns3="feb8d59f-0b89-4286-aebc-08155cf79574" xmlns:ns4="9890f3f0-cec3-4da6-ae9c-031b3cdadef6" targetNamespace="http://schemas.microsoft.com/office/2006/metadata/properties" ma:root="true" ma:fieldsID="a2457c99e8afc2a4d04291bf9108665f" ns3:_="" ns4:_="">
    <xsd:import namespace="feb8d59f-0b89-4286-aebc-08155cf79574"/>
    <xsd:import namespace="9890f3f0-cec3-4da6-ae9c-031b3cdadef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NotebookType" minOccurs="0"/>
                <xsd:element ref="ns4:FolderType" minOccurs="0"/>
                <xsd:element ref="ns4:CultureName" minOccurs="0"/>
                <xsd:element ref="ns4:AppVersion" minOccurs="0"/>
                <xsd:element ref="ns4:TeamsChannelId" minOccurs="0"/>
                <xsd:element ref="ns4:Owner" minOccurs="0"/>
                <xsd:element ref="ns4:Math_Settings" minOccurs="0"/>
                <xsd:element ref="ns4:DefaultSectionNames" minOccurs="0"/>
                <xsd:element ref="ns4:Templates" minOccurs="0"/>
                <xsd:element ref="ns4:Teachers" minOccurs="0"/>
                <xsd:element ref="ns4:Students" minOccurs="0"/>
                <xsd:element ref="ns4:Student_Groups" minOccurs="0"/>
                <xsd:element ref="ns4:Distribution_Groups" minOccurs="0"/>
                <xsd:element ref="ns4:LMS_Mapping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IsNotebookLocked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b8d59f-0b89-4286-aebc-08155cf7957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90f3f0-cec3-4da6-ae9c-031b3cdade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NotebookType" ma:index="14" nillable="true" ma:displayName="Notebook Type" ma:internalName="NotebookType">
      <xsd:simpleType>
        <xsd:restriction base="dms:Text"/>
      </xsd:simpleType>
    </xsd:element>
    <xsd:element name="FolderType" ma:index="15" nillable="true" ma:displayName="Folder Type" ma:internalName="FolderType">
      <xsd:simpleType>
        <xsd:restriction base="dms:Text"/>
      </xsd:simpleType>
    </xsd:element>
    <xsd:element name="CultureName" ma:index="16" nillable="true" ma:displayName="Culture Name" ma:internalName="CultureName">
      <xsd:simpleType>
        <xsd:restriction base="dms:Text"/>
      </xsd:simpleType>
    </xsd:element>
    <xsd:element name="AppVersion" ma:index="17" nillable="true" ma:displayName="App Version" ma:internalName="AppVersion">
      <xsd:simpleType>
        <xsd:restriction base="dms:Text"/>
      </xsd:simpleType>
    </xsd:element>
    <xsd:element name="TeamsChannelId" ma:index="18" nillable="true" ma:displayName="Teams Channel Id" ma:internalName="TeamsChannelId">
      <xsd:simpleType>
        <xsd:restriction base="dms:Text"/>
      </xsd:simpleType>
    </xsd:element>
    <xsd:element name="Owner" ma:index="19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0" nillable="true" ma:displayName="Math Settings" ma:internalName="Math_Settings">
      <xsd:simpleType>
        <xsd:restriction base="dms:Text"/>
      </xsd:simpleType>
    </xsd:element>
    <xsd:element name="DefaultSectionNames" ma:index="2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2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3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4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5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6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7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28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9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0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1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2" nillable="true" ma:displayName="Is Collaboration Space Locked" ma:internalName="Is_Collaboration_Space_Locked">
      <xsd:simpleType>
        <xsd:restriction base="dms:Boolean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OCR" ma:index="3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_activity" ma:index="41" nillable="true" ma:displayName="_activity" ma:hidden="true" ma:internalName="_activity">
      <xsd:simpleType>
        <xsd:restriction base="dms:Note"/>
      </xsd:simpleType>
    </xsd:element>
    <xsd:element name="MediaServiceObjectDetectorVersions" ma:index="4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611BA1-6761-43CC-BA25-180797CA3F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A71E45-DC23-4E10-88CE-AD12BD59742C}">
  <ds:schemaRefs>
    <ds:schemaRef ds:uri="http://purl.org/dc/dcmitype/"/>
    <ds:schemaRef ds:uri="http://purl.org/dc/elements/1.1/"/>
    <ds:schemaRef ds:uri="9890f3f0-cec3-4da6-ae9c-031b3cdadef6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feb8d59f-0b89-4286-aebc-08155cf7957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2E053D31-8DF0-42C7-BC66-9BAF97F333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b8d59f-0b89-4286-aebc-08155cf79574"/>
    <ds:schemaRef ds:uri="9890f3f0-cec3-4da6-ae9c-031b3cdade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193</TotalTime>
  <Words>1050</Words>
  <Application>Microsoft Office PowerPoint</Application>
  <PresentationFormat>Laajakuva</PresentationFormat>
  <Paragraphs>109</Paragraphs>
  <Slides>13</Slides>
  <Notes>0</Notes>
  <HiddenSlides>1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Tw Cen MT</vt:lpstr>
      <vt:lpstr>Tw Cen MT Condensed</vt:lpstr>
      <vt:lpstr>Wingdings 3</vt:lpstr>
      <vt:lpstr>Integraali</vt:lpstr>
      <vt:lpstr>Tervetuloa vanhempainiltaan!</vt:lpstr>
      <vt:lpstr>Tietoa</vt:lpstr>
      <vt:lpstr>Käytännöt</vt:lpstr>
      <vt:lpstr>Läksyt ja kirjat</vt:lpstr>
      <vt:lpstr>Tabletit</vt:lpstr>
      <vt:lpstr>Kaveriasiat ja kuormittuminen</vt:lpstr>
      <vt:lpstr>Äidinkieli</vt:lpstr>
      <vt:lpstr>Matematiikka</vt:lpstr>
      <vt:lpstr>Englanti</vt:lpstr>
      <vt:lpstr>Liikunta 2h/vko</vt:lpstr>
      <vt:lpstr>Liikettä koulupäivään</vt:lpstr>
      <vt:lpstr>Tulevaa</vt:lpstr>
      <vt:lpstr>Lohikoski –tapahtuma yms.</vt:lpstr>
    </vt:vector>
  </TitlesOfParts>
  <Company>Jyväskylän kaupunki opetustoimi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Tervetuloa vanhempainiltaan!</dc:title>
  <dc:creator>Hanna.Hokkanen</dc:creator>
  <cp:lastModifiedBy>Hanna Hokkanen</cp:lastModifiedBy>
  <cp:revision>38</cp:revision>
  <dcterms:created xsi:type="dcterms:W3CDTF">2017-08-17T05:28:58Z</dcterms:created>
  <dcterms:modified xsi:type="dcterms:W3CDTF">2023-08-22T11:23:46Z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0x01010040E7F2708FFA5A48900EF297E834B0B1</vt:lpwstr>
  </property>
</Properties>
</file>