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2" r:id="rId6"/>
    <p:sldId id="264" r:id="rId7"/>
    <p:sldId id="265" r:id="rId8"/>
    <p:sldId id="266" r:id="rId9"/>
    <p:sldId id="267" r:id="rId10"/>
    <p:sldId id="268" r:id="rId11"/>
    <p:sldId id="263" r:id="rId12"/>
    <p:sldId id="257" r:id="rId13"/>
    <p:sldId id="261" r:id="rId14"/>
    <p:sldId id="259" r:id="rId15"/>
    <p:sldId id="260" r:id="rId16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9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nelj.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Verkot</c:v>
                </c:pt>
                <c:pt idx="1">
                  <c:v>Suoritin</c:v>
                </c:pt>
                <c:pt idx="2">
                  <c:v>Pilvilaskenta</c:v>
                </c:pt>
                <c:pt idx="3">
                  <c:v>Palvelin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C-4F7F-BFDD-CC7053EF6D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nelj.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D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Verkot</c:v>
                </c:pt>
                <c:pt idx="1">
                  <c:v>Suoritin</c:v>
                </c:pt>
                <c:pt idx="2">
                  <c:v>Pilvilaskenta</c:v>
                </c:pt>
                <c:pt idx="3">
                  <c:v>Palvelin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C-4F7F-BFDD-CC7053EF6D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nelj.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1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7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Verkot</c:v>
                </c:pt>
                <c:pt idx="1">
                  <c:v>Suoritin</c:v>
                </c:pt>
                <c:pt idx="2">
                  <c:v>Pilvilaskenta</c:v>
                </c:pt>
                <c:pt idx="3">
                  <c:v>Palvelin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8C-4F7F-BFDD-CC7053EF6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911480"/>
        <c:axId val="971909840"/>
      </c:areaChart>
      <c:catAx>
        <c:axId val="9719114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1909840"/>
        <c:crosses val="autoZero"/>
        <c:auto val="1"/>
        <c:lblAlgn val="ctr"/>
        <c:lblOffset val="100"/>
        <c:noMultiLvlLbl val="0"/>
      </c:catAx>
      <c:valAx>
        <c:axId val="97190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71911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VERKKO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fi-FI" noProof="0" dirty="0"/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fi-FI" noProof="0" dirty="0"/>
        </a:p>
      </dgm:t>
    </dgm:pt>
    <dgm:pt modelId="{4E8D2E69-0173-4BD3-B96A-7A9C5DD12B47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SUORITIN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fi-FI" noProof="0" dirty="0"/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fi-FI" noProof="0" dirty="0"/>
        </a:p>
      </dgm:t>
    </dgm:pt>
    <dgm:pt modelId="{93A6A030-ABAB-4EFA-B539-0FDB3E07C1EF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PILVILASKENTA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fi-FI" noProof="0" dirty="0"/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fi-FI" noProof="0" dirty="0"/>
        </a:p>
      </dgm:t>
    </dgm:pt>
    <dgm:pt modelId="{76D56F19-2708-49DB-8F92-D8AC45F23A9A}">
      <dgm:prSet/>
      <dgm:spPr/>
      <dgm:t>
        <a:bodyPr rtlCol="0"/>
        <a:lstStyle/>
        <a:p>
          <a:pPr rtl="0">
            <a:lnSpc>
              <a:spcPct val="100000"/>
            </a:lnSpc>
          </a:pPr>
          <a:r>
            <a:rPr lang="fi-FI" noProof="0" dirty="0"/>
            <a:t>PALVELIN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fi-FI" noProof="0" dirty="0"/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fi-FI" noProof="0" dirty="0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4"/>
      <dgm:spPr/>
    </dgm:pt>
    <dgm:pt modelId="{BB7E5F84-64F2-4718-BACC-301BBCDC9D3A}" type="pres">
      <dgm:prSet presAssocID="{AAC263CB-8256-4B03-92FE-1622698FB3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4"/>
      <dgm:spPr/>
    </dgm:pt>
    <dgm:pt modelId="{8B8D9FA1-74BB-4EA5-B65F-49B870DCE4EB}" type="pres">
      <dgm:prSet presAssocID="{4E8D2E69-0173-4BD3-B96A-7A9C5DD12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4"/>
      <dgm:spPr/>
    </dgm:pt>
    <dgm:pt modelId="{3CD2D8A7-CAF8-4A2F-A324-BDF8CFA66908}" type="pres">
      <dgm:prSet presAssocID="{93A6A030-ABAB-4EFA-B539-0FDB3E07C1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4"/>
      <dgm:spPr/>
    </dgm:pt>
    <dgm:pt modelId="{D3271400-E9D7-4481-8E98-7952ACC542C2}" type="pres">
      <dgm:prSet presAssocID="{76D56F19-2708-49DB-8F92-D8AC45F23A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equation2" loCatId="relationship" qsTypeId="urn:microsoft.com/office/officeart/2005/8/quickstyle/3d1" qsCatId="3D" csTypeId="urn:microsoft.com/office/officeart/2005/8/colors/iconchunking_colorful2" csCatId="other" phldr="1"/>
      <dgm:spPr/>
      <dgm:t>
        <a:bodyPr rtlCol="0"/>
        <a:lstStyle/>
        <a:p>
          <a:pPr rtl="0"/>
          <a:endParaRPr lang="en-US"/>
        </a:p>
      </dgm:t>
    </dgm:pt>
    <dgm:pt modelId="{0C130901-E9D4-4EAF-B424-4F88CE27500B}">
      <dgm:prSet phldrT="[Text]"/>
      <dgm:spPr/>
      <dgm:t>
        <a:bodyPr rtlCol="0"/>
        <a:lstStyle/>
        <a:p>
          <a:pPr rtl="0"/>
          <a:r>
            <a:rPr lang="fi-FI" noProof="0" dirty="0"/>
            <a:t>Käyttöoikeus tarvitaan</a:t>
          </a:r>
        </a:p>
      </dgm:t>
    </dgm:pt>
    <dgm:pt modelId="{593FFE93-A6C0-4E50-9AE4-94E9836CCF10}" type="parTrans" cxnId="{83E578BD-C52D-4669-9624-AAD6B200213D}">
      <dgm:prSet/>
      <dgm:spPr/>
      <dgm:t>
        <a:bodyPr rtlCol="0"/>
        <a:lstStyle/>
        <a:p>
          <a:pPr rtl="0"/>
          <a:endParaRPr lang="fi-FI" noProof="0" dirty="0"/>
        </a:p>
      </dgm:t>
    </dgm:pt>
    <dgm:pt modelId="{1B4F2771-3339-49BF-913A-037BBE81F3E9}" type="sibTrans" cxnId="{83E578BD-C52D-4669-9624-AAD6B200213D}">
      <dgm:prSet/>
      <dgm:spPr/>
      <dgm:t>
        <a:bodyPr rtlCol="0"/>
        <a:lstStyle/>
        <a:p>
          <a:pPr rtl="0"/>
          <a:endParaRPr lang="fi-FI" noProof="0" dirty="0"/>
        </a:p>
      </dgm:t>
    </dgm:pt>
    <dgm:pt modelId="{1E4A4BA3-DA3A-4B8A-9915-6411C96BC20F}">
      <dgm:prSet phldrT="[Text]"/>
      <dgm:spPr/>
      <dgm:t>
        <a:bodyPr rtlCol="0"/>
        <a:lstStyle/>
        <a:p>
          <a:pPr rtl="0"/>
          <a:r>
            <a:rPr lang="fi-FI" noProof="0" dirty="0"/>
            <a:t>Määritä mittakaava</a:t>
          </a:r>
        </a:p>
      </dgm:t>
    </dgm:pt>
    <dgm:pt modelId="{1B746E25-5CCE-4074-A4CF-0F2F9BF704A8}" type="parTrans" cxnId="{CABD8092-2CAF-49E0-B89F-52170B045D76}">
      <dgm:prSet/>
      <dgm:spPr/>
      <dgm:t>
        <a:bodyPr rtlCol="0"/>
        <a:lstStyle/>
        <a:p>
          <a:pPr rtl="0"/>
          <a:endParaRPr lang="fi-FI" noProof="0" dirty="0"/>
        </a:p>
      </dgm:t>
    </dgm:pt>
    <dgm:pt modelId="{959D1F61-9C7C-49C0-A6E2-88726C7C8326}" type="sibTrans" cxnId="{CABD8092-2CAF-49E0-B89F-52170B045D76}">
      <dgm:prSet/>
      <dgm:spPr/>
      <dgm:t>
        <a:bodyPr rtlCol="0"/>
        <a:lstStyle/>
        <a:p>
          <a:pPr rtl="0"/>
          <a:endParaRPr lang="fi-FI" noProof="0" dirty="0"/>
        </a:p>
      </dgm:t>
    </dgm:pt>
    <dgm:pt modelId="{043B841A-F98C-4C81-AB84-52109901E342}">
      <dgm:prSet phldrT="[Text]"/>
      <dgm:spPr/>
      <dgm:t>
        <a:bodyPr rtlCol="0"/>
        <a:lstStyle/>
        <a:p>
          <a:pPr rtl="0"/>
          <a:r>
            <a:rPr lang="fi-FI" noProof="0" dirty="0"/>
            <a:t>Valitse teknologia</a:t>
          </a:r>
        </a:p>
      </dgm:t>
    </dgm:pt>
    <dgm:pt modelId="{884CBC1F-71DD-48DD-9AF2-52AF262DEBBD}" type="parTrans" cxnId="{405D2B96-501D-415F-B240-24D9D7CFE4D3}">
      <dgm:prSet/>
      <dgm:spPr/>
      <dgm:t>
        <a:bodyPr rtlCol="0"/>
        <a:lstStyle/>
        <a:p>
          <a:pPr rtl="0"/>
          <a:endParaRPr lang="fi-FI" noProof="0" dirty="0"/>
        </a:p>
      </dgm:t>
    </dgm:pt>
    <dgm:pt modelId="{CAFE7C63-AB58-4477-983E-8167878024D9}" type="sibTrans" cxnId="{405D2B96-501D-415F-B240-24D9D7CFE4D3}">
      <dgm:prSet/>
      <dgm:spPr/>
      <dgm:t>
        <a:bodyPr rtlCol="0"/>
        <a:lstStyle/>
        <a:p>
          <a:pPr rtl="0"/>
          <a:endParaRPr lang="fi-FI" noProof="0" dirty="0"/>
        </a:p>
      </dgm:t>
    </dgm:pt>
    <dgm:pt modelId="{B49368FA-77A6-4E32-A6C0-219688BA4BA8}" type="pres">
      <dgm:prSet presAssocID="{FEB91A50-C686-4934-BF7B-05A6134A6AB8}" presName="Name0" presStyleCnt="0">
        <dgm:presLayoutVars>
          <dgm:dir/>
          <dgm:resizeHandles val="exact"/>
        </dgm:presLayoutVars>
      </dgm:prSet>
      <dgm:spPr/>
    </dgm:pt>
    <dgm:pt modelId="{F338DD27-DDEE-4499-B3DC-4D88CAAE87B5}" type="pres">
      <dgm:prSet presAssocID="{FEB91A50-C686-4934-BF7B-05A6134A6AB8}" presName="vNodes" presStyleCnt="0"/>
      <dgm:spPr/>
    </dgm:pt>
    <dgm:pt modelId="{90A41EF0-5470-4B99-97D1-2B3D6204265C}" type="pres">
      <dgm:prSet presAssocID="{0C130901-E9D4-4EAF-B424-4F88CE27500B}" presName="node" presStyleLbl="node1" presStyleIdx="0" presStyleCnt="3">
        <dgm:presLayoutVars>
          <dgm:bulletEnabled val="1"/>
        </dgm:presLayoutVars>
      </dgm:prSet>
      <dgm:spPr/>
    </dgm:pt>
    <dgm:pt modelId="{6D2EE961-12C4-4842-97DC-74DD5EFABB25}" type="pres">
      <dgm:prSet presAssocID="{1B4F2771-3339-49BF-913A-037BBE81F3E9}" presName="spacerT" presStyleCnt="0"/>
      <dgm:spPr/>
    </dgm:pt>
    <dgm:pt modelId="{96C4759D-1150-4AF2-ACC8-0673A6E17052}" type="pres">
      <dgm:prSet presAssocID="{1B4F2771-3339-49BF-913A-037BBE81F3E9}" presName="sibTrans" presStyleLbl="sibTrans2D1" presStyleIdx="0" presStyleCnt="2"/>
      <dgm:spPr/>
    </dgm:pt>
    <dgm:pt modelId="{7F368ACB-451A-4DB3-94AB-324DC7D0203D}" type="pres">
      <dgm:prSet presAssocID="{1B4F2771-3339-49BF-913A-037BBE81F3E9}" presName="spacerB" presStyleCnt="0"/>
      <dgm:spPr/>
    </dgm:pt>
    <dgm:pt modelId="{FA1F2C24-078F-436D-AB98-A948A9BA885E}" type="pres">
      <dgm:prSet presAssocID="{1E4A4BA3-DA3A-4B8A-9915-6411C96BC20F}" presName="node" presStyleLbl="node1" presStyleIdx="1" presStyleCnt="3">
        <dgm:presLayoutVars>
          <dgm:bulletEnabled val="1"/>
        </dgm:presLayoutVars>
      </dgm:prSet>
      <dgm:spPr/>
    </dgm:pt>
    <dgm:pt modelId="{9099C925-C7DB-4A61-B291-CB438C0A7F0D}" type="pres">
      <dgm:prSet presAssocID="{FEB91A50-C686-4934-BF7B-05A6134A6AB8}" presName="sibTransLast" presStyleLbl="sibTrans2D1" presStyleIdx="1" presStyleCnt="2"/>
      <dgm:spPr/>
    </dgm:pt>
    <dgm:pt modelId="{B23ED902-1DB9-402A-ABCF-893F98924155}" type="pres">
      <dgm:prSet presAssocID="{FEB91A50-C686-4934-BF7B-05A6134A6AB8}" presName="connectorText" presStyleLbl="sibTrans2D1" presStyleIdx="1" presStyleCnt="2"/>
      <dgm:spPr/>
    </dgm:pt>
    <dgm:pt modelId="{CE32A684-AD51-4BA5-A6FB-097E50C4D2D0}" type="pres">
      <dgm:prSet presAssocID="{FEB91A50-C686-4934-BF7B-05A6134A6A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60F5409-F479-4E48-AAE1-4C51258DB762}" type="presOf" srcId="{043B841A-F98C-4C81-AB84-52109901E342}" destId="{CE32A684-AD51-4BA5-A6FB-097E50C4D2D0}" srcOrd="0" destOrd="0" presId="urn:microsoft.com/office/officeart/2005/8/layout/equation2"/>
    <dgm:cxn modelId="{B59F9914-7CE5-4E85-99D5-C6BFAFBD5845}" type="presOf" srcId="{FEB91A50-C686-4934-BF7B-05A6134A6AB8}" destId="{B49368FA-77A6-4E32-A6C0-219688BA4BA8}" srcOrd="0" destOrd="0" presId="urn:microsoft.com/office/officeart/2005/8/layout/equation2"/>
    <dgm:cxn modelId="{90591546-CF3F-46B6-AA54-5B9B869F6F2E}" type="presOf" srcId="{1B4F2771-3339-49BF-913A-037BBE81F3E9}" destId="{96C4759D-1150-4AF2-ACC8-0673A6E17052}" srcOrd="0" destOrd="0" presId="urn:microsoft.com/office/officeart/2005/8/layout/equation2"/>
    <dgm:cxn modelId="{DFC2E890-FB2C-41D9-9790-558CA20AC42A}" type="presOf" srcId="{959D1F61-9C7C-49C0-A6E2-88726C7C8326}" destId="{B23ED902-1DB9-402A-ABCF-893F98924155}" srcOrd="1" destOrd="0" presId="urn:microsoft.com/office/officeart/2005/8/layout/equation2"/>
    <dgm:cxn modelId="{CABD8092-2CAF-49E0-B89F-52170B045D76}" srcId="{FEB91A50-C686-4934-BF7B-05A6134A6AB8}" destId="{1E4A4BA3-DA3A-4B8A-9915-6411C96BC20F}" srcOrd="1" destOrd="0" parTransId="{1B746E25-5CCE-4074-A4CF-0F2F9BF704A8}" sibTransId="{959D1F61-9C7C-49C0-A6E2-88726C7C8326}"/>
    <dgm:cxn modelId="{405D2B96-501D-415F-B240-24D9D7CFE4D3}" srcId="{FEB91A50-C686-4934-BF7B-05A6134A6AB8}" destId="{043B841A-F98C-4C81-AB84-52109901E342}" srcOrd="2" destOrd="0" parTransId="{884CBC1F-71DD-48DD-9AF2-52AF262DEBBD}" sibTransId="{CAFE7C63-AB58-4477-983E-8167878024D9}"/>
    <dgm:cxn modelId="{DCB8A9A6-5535-4635-A6AE-3494E29D9C85}" type="presOf" srcId="{959D1F61-9C7C-49C0-A6E2-88726C7C8326}" destId="{9099C925-C7DB-4A61-B291-CB438C0A7F0D}" srcOrd="0" destOrd="0" presId="urn:microsoft.com/office/officeart/2005/8/layout/equation2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1F6D7DC9-1388-44C2-B573-DADDEF69F98E}" type="presOf" srcId="{0C130901-E9D4-4EAF-B424-4F88CE27500B}" destId="{90A41EF0-5470-4B99-97D1-2B3D6204265C}" srcOrd="0" destOrd="0" presId="urn:microsoft.com/office/officeart/2005/8/layout/equation2"/>
    <dgm:cxn modelId="{618E4EDF-177B-49EF-A786-8BF16D154B35}" type="presOf" srcId="{1E4A4BA3-DA3A-4B8A-9915-6411C96BC20F}" destId="{FA1F2C24-078F-436D-AB98-A948A9BA885E}" srcOrd="0" destOrd="0" presId="urn:microsoft.com/office/officeart/2005/8/layout/equation2"/>
    <dgm:cxn modelId="{C2B9E47F-6CAD-4670-AC2A-1BC1D5F5ACBA}" type="presParOf" srcId="{B49368FA-77A6-4E32-A6C0-219688BA4BA8}" destId="{F338DD27-DDEE-4499-B3DC-4D88CAAE87B5}" srcOrd="0" destOrd="0" presId="urn:microsoft.com/office/officeart/2005/8/layout/equation2"/>
    <dgm:cxn modelId="{2A7C1A37-332A-4057-9B0B-FCC81310CC31}" type="presParOf" srcId="{F338DD27-DDEE-4499-B3DC-4D88CAAE87B5}" destId="{90A41EF0-5470-4B99-97D1-2B3D6204265C}" srcOrd="0" destOrd="0" presId="urn:microsoft.com/office/officeart/2005/8/layout/equation2"/>
    <dgm:cxn modelId="{AF7E0C2B-DE29-4FBA-8BED-87D94BD1B856}" type="presParOf" srcId="{F338DD27-DDEE-4499-B3DC-4D88CAAE87B5}" destId="{6D2EE961-12C4-4842-97DC-74DD5EFABB25}" srcOrd="1" destOrd="0" presId="urn:microsoft.com/office/officeart/2005/8/layout/equation2"/>
    <dgm:cxn modelId="{426D789A-EDCE-4DD9-86A0-B0BD82C30817}" type="presParOf" srcId="{F338DD27-DDEE-4499-B3DC-4D88CAAE87B5}" destId="{96C4759D-1150-4AF2-ACC8-0673A6E17052}" srcOrd="2" destOrd="0" presId="urn:microsoft.com/office/officeart/2005/8/layout/equation2"/>
    <dgm:cxn modelId="{9E7CC358-03EE-4C18-868B-3B255CB09769}" type="presParOf" srcId="{F338DD27-DDEE-4499-B3DC-4D88CAAE87B5}" destId="{7F368ACB-451A-4DB3-94AB-324DC7D0203D}" srcOrd="3" destOrd="0" presId="urn:microsoft.com/office/officeart/2005/8/layout/equation2"/>
    <dgm:cxn modelId="{56656313-07A8-4183-B30D-5A73DFDEFC3D}" type="presParOf" srcId="{F338DD27-DDEE-4499-B3DC-4D88CAAE87B5}" destId="{FA1F2C24-078F-436D-AB98-A948A9BA885E}" srcOrd="4" destOrd="0" presId="urn:microsoft.com/office/officeart/2005/8/layout/equation2"/>
    <dgm:cxn modelId="{0623BF6B-E817-4BC8-B05B-EE9753308F5B}" type="presParOf" srcId="{B49368FA-77A6-4E32-A6C0-219688BA4BA8}" destId="{9099C925-C7DB-4A61-B291-CB438C0A7F0D}" srcOrd="1" destOrd="0" presId="urn:microsoft.com/office/officeart/2005/8/layout/equation2"/>
    <dgm:cxn modelId="{89CB2CA0-56B4-4EDB-B4A7-CF2803B3C66B}" type="presParOf" srcId="{9099C925-C7DB-4A61-B291-CB438C0A7F0D}" destId="{B23ED902-1DB9-402A-ABCF-893F98924155}" srcOrd="0" destOrd="0" presId="urn:microsoft.com/office/officeart/2005/8/layout/equation2"/>
    <dgm:cxn modelId="{57095DD8-15D3-432C-BAA5-A1AB3A63281B}" type="presParOf" srcId="{B49368FA-77A6-4E32-A6C0-219688BA4BA8}" destId="{CE32A684-AD51-4BA5-A6FB-097E50C4D2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noProof="0" dirty="0"/>
            <a:t>VERKKO</a:t>
          </a:r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32726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noProof="0" dirty="0"/>
            <a:t>SUORITIN</a:t>
          </a:r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noProof="0" dirty="0"/>
            <a:t>PILVILASKENTA</a:t>
          </a:r>
        </a:p>
      </dsp:txBody>
      <dsp:txXfrm>
        <a:off x="860480" y="1863982"/>
        <a:ext cx="2224411" cy="745005"/>
      </dsp:txXfrm>
    </dsp:sp>
    <dsp:sp modelId="{984F7435-4B4C-47D4-B03E-CC8917BDBDBB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rtlCol="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noProof="0" dirty="0"/>
            <a:t>PALVELIN</a:t>
          </a:r>
        </a:p>
      </dsp:txBody>
      <dsp:txXfrm>
        <a:off x="860480" y="2795238"/>
        <a:ext cx="2224411" cy="74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41EF0-5470-4B99-97D1-2B3D6204265C}">
      <dsp:nvSpPr>
        <dsp:cNvPr id="0" name=""/>
        <dsp:cNvSpPr/>
      </dsp:nvSpPr>
      <dsp:spPr>
        <a:xfrm>
          <a:off x="1709849" y="265"/>
          <a:ext cx="1801750" cy="18017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Käyttöoikeus tarvitaan</a:t>
          </a:r>
        </a:p>
      </dsp:txBody>
      <dsp:txXfrm>
        <a:off x="1973709" y="264125"/>
        <a:ext cx="1274030" cy="1274030"/>
      </dsp:txXfrm>
    </dsp:sp>
    <dsp:sp modelId="{96C4759D-1150-4AF2-ACC8-0673A6E17052}">
      <dsp:nvSpPr>
        <dsp:cNvPr id="0" name=""/>
        <dsp:cNvSpPr/>
      </dsp:nvSpPr>
      <dsp:spPr>
        <a:xfrm>
          <a:off x="2088216" y="1948317"/>
          <a:ext cx="1045015" cy="1045015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noProof="0" dirty="0"/>
        </a:p>
      </dsp:txBody>
      <dsp:txXfrm>
        <a:off x="2226733" y="2347931"/>
        <a:ext cx="767981" cy="245787"/>
      </dsp:txXfrm>
    </dsp:sp>
    <dsp:sp modelId="{FA1F2C24-078F-436D-AB98-A948A9BA885E}">
      <dsp:nvSpPr>
        <dsp:cNvPr id="0" name=""/>
        <dsp:cNvSpPr/>
      </dsp:nvSpPr>
      <dsp:spPr>
        <a:xfrm>
          <a:off x="1709849" y="3139635"/>
          <a:ext cx="1801750" cy="1801750"/>
        </a:xfrm>
        <a:prstGeom prst="ellipse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noProof="0" dirty="0"/>
            <a:t>Määritä mittakaava</a:t>
          </a:r>
        </a:p>
      </dsp:txBody>
      <dsp:txXfrm>
        <a:off x="1973709" y="3403495"/>
        <a:ext cx="1274030" cy="1274030"/>
      </dsp:txXfrm>
    </dsp:sp>
    <dsp:sp modelId="{9099C925-C7DB-4A61-B291-CB438C0A7F0D}">
      <dsp:nvSpPr>
        <dsp:cNvPr id="0" name=""/>
        <dsp:cNvSpPr/>
      </dsp:nvSpPr>
      <dsp:spPr>
        <a:xfrm>
          <a:off x="3781862" y="2135699"/>
          <a:ext cx="572956" cy="670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500" kern="1200" noProof="0" dirty="0"/>
        </a:p>
      </dsp:txBody>
      <dsp:txXfrm>
        <a:off x="3781862" y="2269749"/>
        <a:ext cx="401069" cy="402151"/>
      </dsp:txXfrm>
    </dsp:sp>
    <dsp:sp modelId="{CE32A684-AD51-4BA5-A6FB-097E50C4D2D0}">
      <dsp:nvSpPr>
        <dsp:cNvPr id="0" name=""/>
        <dsp:cNvSpPr/>
      </dsp:nvSpPr>
      <dsp:spPr>
        <a:xfrm>
          <a:off x="4592649" y="669075"/>
          <a:ext cx="3603500" cy="3603500"/>
        </a:xfrm>
        <a:prstGeom prst="ellips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noProof="0" dirty="0"/>
            <a:t>Valitse teknologia</a:t>
          </a:r>
        </a:p>
      </dsp:txBody>
      <dsp:txXfrm>
        <a:off x="5120369" y="1196795"/>
        <a:ext cx="2548060" cy="254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0647DA-9C44-4868-9182-4D579D8D2F81}" type="datetime1">
              <a:rPr lang="fi-FI" smtClean="0"/>
              <a:t>5.8.2022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88A98BC-2DB8-47A3-A77F-B9E32C2662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CF0D6-7E6B-432C-BAA7-2A7203DC1686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BB1A04-13E8-48CD-97F9-AC2568E1A8D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9BB1A04-13E8-48CD-97F9-AC2568E1A8D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Kuva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Ryhmä 10" hidden="1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1EF7F196-F7C0-4CF4-8970-77546A743B36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C3EF70-DC64-4B7C-B61C-065E486D1940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56210-41C6-4F0D-8A2B-C7D91D52EB7D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60A734-A20C-41E6-9E73-AA41BC33CEF0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60" name="Tekstiruutu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718F4-4C0C-413C-A309-796A205DEC3C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ED4AD-8B2B-478B-B401-21D7BEF71C55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Kuvan paikkamerkki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i-FI" noProof="0"/>
              <a:t>Lisää kuva napsauttamalla kuvaketta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3" name="Kuvan paikkamerkki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i-FI" noProof="0"/>
              <a:t>Lisää kuva napsauttamalla kuvaketta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6" name="Kuvan paikkamerkki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fi-FI" noProof="0"/>
              <a:t>Lisää kuva napsauttamalla kuvaketta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838C9A-F34B-4CF2-892A-9A19A3633541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CB23BF-EDC0-4C17-B37C-418827CF63CB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28C-274A-4BEF-9AC3-C4ACD01A2AC5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B1137-0F39-4B9F-B2C0-3454FE01F1A2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36D9C9-03DF-4979-9B12-76593DA143F3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9DC77E-1CAD-4385-8647-4A3578E9DE1B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1E206D-EC89-4D6D-ABA4-1FC2463100AC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5EF9B2-0E0E-47BC-98EB-EA7F396B41AF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94E5-547E-4FCB-8488-85B609773874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827FCB-9EE3-4D8C-891C-D373CF567451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DBADEA-A31E-460A-9511-6E9FA25A52CA}" type="datetime1">
              <a:rPr lang="fi-FI" noProof="0" smtClean="0"/>
              <a:t>5.8.2022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Ryhmä 7" hidden="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Ryhmä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Ryhmä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5FAE5DB-769E-448E-9654-B0A36F4090F9}" type="datetime1">
              <a:rPr lang="fi-FI" noProof="0" smtClean="0"/>
              <a:t>5.8.2022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omeone@exampl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fi/web/mielenterveys/mielenterveyspalvelut/lasten-ja-nuorten-mielenterveyspalvelut/nayttoon-perustuvat-tuki-ja-hoitomenetelm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Suorakulmio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/>
            </a:p>
          </p:txBody>
        </p:sp>
        <p:pic>
          <p:nvPicPr>
            <p:cNvPr id="12" name="Kuva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Kuva 4" descr="Hehkulamppu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Ryhmä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Vastakkaisista kulmista pyöristetty suorakulmio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/>
            </a:p>
          </p:txBody>
        </p:sp>
        <p:grpSp>
          <p:nvGrpSpPr>
            <p:cNvPr id="16" name="Ryhmä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Puolivapaa piirto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Puolivapaa piirto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Puolivapaa piirto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Puolivapaa piirto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Puolivapaa piirto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Puolivapaa piirto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Puolivapaa piirto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Puolivapaa piirto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Puolivapaa piirto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Suorakulmio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Puolivapaa piirto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Puolivapaa piirto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Puolivapaa piirto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Puolivapaa piirto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Puolivapaa piirto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Puolivapaa piirto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Puolivapaa piirto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Puolivapaa piirto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Puolivapaa piirto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Suorakulmio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fi-FI" dirty="0"/>
              <a:t>Näyttöön perustuva työote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 rtlCol="0">
            <a:normAutofit/>
          </a:bodyPr>
          <a:lstStyle/>
          <a:p>
            <a:pPr algn="ctr" rtl="0"/>
            <a:r>
              <a:rPr lang="fi-FI" dirty="0" err="1"/>
              <a:t>ostva</a:t>
            </a:r>
            <a:endParaRPr lang="fi-FI" dirty="0"/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uorakulmio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3" name="Kuva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a16="http://schemas.microsoft.com/office/drawing/2014/main" xmlns:dgm="http://schemas.openxmlformats.org/drawingml/2006/diagram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Ryhmä 94" hidden="1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 rtlCol="0">
            <a:normAutofit/>
          </a:bodyPr>
          <a:lstStyle/>
          <a:p>
            <a:pPr algn="r" rtl="0"/>
            <a:r>
              <a:rPr lang="fi-FI" sz="3300" dirty="0">
                <a:solidFill>
                  <a:srgbClr val="FFFFFF"/>
                </a:solidFill>
              </a:rPr>
              <a:t>Jakelu</a:t>
            </a:r>
          </a:p>
        </p:txBody>
      </p:sp>
      <p:sp useBgFill="1">
        <p:nvSpPr>
          <p:cNvPr id="124" name="Vastakkaisista kulmista pyöristetty suorakulmio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pSp>
        <p:nvGrpSpPr>
          <p:cNvPr id="126" name="Ryhmä 125" hidden="1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dgm="http://schemas.openxmlformats.org/drawingml/2006/diagram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13" name="Sisällön paikkamerkki 5" descr="Kaavio">
            <a:extLst>
              <a:ext uri="{FF2B5EF4-FFF2-40B4-BE49-F238E27FC236}">
                <a16:creationId xmlns:a16="http://schemas.microsoft.com/office/drawing/2014/main" id="{B33E6934-D239-4A28-AC33-F8851CE5D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10185"/>
              </p:ext>
            </p:extLst>
          </p:nvPr>
        </p:nvGraphicFramePr>
        <p:xfrm>
          <a:off x="4296698" y="1083956"/>
          <a:ext cx="6545928" cy="432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rtlCol="0">
            <a:normAutofit/>
          </a:bodyPr>
          <a:lstStyle/>
          <a:p>
            <a:pPr rtl="0"/>
            <a:r>
              <a:rPr lang="fi-FI" noProof="1"/>
              <a:t>Prosessi</a:t>
            </a:r>
          </a:p>
        </p:txBody>
      </p:sp>
      <p:graphicFrame>
        <p:nvGraphicFramePr>
          <p:cNvPr id="6" name="Sisällön paikkamerkki 5" descr="Smart Art">
            <a:extLst>
              <a:ext uri="{FF2B5EF4-FFF2-40B4-BE49-F238E27FC236}">
                <a16:creationId xmlns:a16="http://schemas.microsoft.com/office/drawing/2014/main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6194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pPr algn="ctr" rtl="0"/>
            <a:r>
              <a:rPr lang="fi-FI"/>
              <a:t>  Yhteyshenkilön tiedot	</a:t>
            </a:r>
          </a:p>
        </p:txBody>
      </p:sp>
      <p:pic>
        <p:nvPicPr>
          <p:cNvPr id="6" name="Kuvan paikkamerkki 5" descr="Piiri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1" y="783406"/>
            <a:ext cx="9912354" cy="3299778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1325941"/>
          </a:xfrm>
        </p:spPr>
        <p:txBody>
          <a:bodyPr rtlCol="0">
            <a:normAutofit/>
          </a:bodyPr>
          <a:lstStyle/>
          <a:p>
            <a:pPr algn="ctr" rtl="0"/>
            <a:r>
              <a:rPr lang="fi-FI" sz="2400">
                <a:hlinkClick r:id="rId4"/>
              </a:rPr>
              <a:t>joku@example.com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EB6B8E-039B-1BA6-ABB9-657A9CDA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Näyttöön perustuva 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A1B74-5B18-02D0-0BD9-19AB055D7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Näyttöön perustuva toiminta (</a:t>
            </a:r>
            <a:r>
              <a:rPr lang="fi-FI" dirty="0" err="1"/>
              <a:t>Evidence-Based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, EB) tarkoittaa parhaan saatavilla olevan tieteellisen tiedon harkittua käyttöä sosiaali- ja terveyspalveluiden asiakasta koskevissa päätöksissä</a:t>
            </a:r>
          </a:p>
          <a:p>
            <a:r>
              <a:rPr lang="fi-FI" dirty="0"/>
              <a:t>vähennetään riskiä käyttää rajallisia resursseja palveluihin, joiden teho on huono tai puuttuu, tai jotka voivat olla suorastaan haitaksi</a:t>
            </a:r>
          </a:p>
          <a:p>
            <a:r>
              <a:rPr lang="fi-FI" dirty="0"/>
              <a:t>turvataan myös palveluiden yhdenvertaisuutta, kun samansisältöistä hoitoa on tarjolla joka puolella maata </a:t>
            </a:r>
          </a:p>
          <a:p>
            <a:r>
              <a:rPr lang="fi-FI" dirty="0"/>
              <a:t>eettisestäkin näkökulmasta tarkasteltuna hoidon tulee pohjautua parhaaseen mahdolliseen tietoon</a:t>
            </a:r>
          </a:p>
        </p:txBody>
      </p:sp>
    </p:spTree>
    <p:extLst>
      <p:ext uri="{BB962C8B-B14F-4D97-AF65-F5344CB8AC3E}">
        <p14:creationId xmlns:p14="http://schemas.microsoft.com/office/powerpoint/2010/main" val="141129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BDF19B-804D-E8F8-8DAB-5BBBE119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Näyttöön perustuva työmenetelmä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E7084B-06C4-9CB3-C337-A6C43FB56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Työmenetelmää voidaan kutsua näyttöön perustuvaksi silloin, kun sen on tietyssä väestössä osoitettu toimivan paremmin tietyn häiriön tai ongelman hoidossa tai ennaltaehkäisyssä kuin kontrolliryhmän saama hoito</a:t>
            </a:r>
          </a:p>
          <a:p>
            <a:r>
              <a:rPr lang="fi-FI" dirty="0"/>
              <a:t>Luotettavaa tietoa löytyy Kasvun tuki -sivustolta, Käypä hoito –suosituksista  ja Terveyden ja hyvinvoinnin laitoksen (THL) ohjeista ja suosituksista</a:t>
            </a:r>
          </a:p>
          <a:p>
            <a:r>
              <a:rPr lang="fi-FI" dirty="0"/>
              <a:t>Terveydenhuollossa näyttöön perustuvan työtavan käyttö on tavallisempaa kuin sosiaali- tai ohjausalalla</a:t>
            </a:r>
          </a:p>
        </p:txBody>
      </p:sp>
    </p:spTree>
    <p:extLst>
      <p:ext uri="{BB962C8B-B14F-4D97-AF65-F5344CB8AC3E}">
        <p14:creationId xmlns:p14="http://schemas.microsoft.com/office/powerpoint/2010/main" val="308219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15123A-31F8-6FFB-C48A-13EB9209D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4872"/>
          </a:xfrm>
        </p:spPr>
        <p:txBody>
          <a:bodyPr/>
          <a:lstStyle/>
          <a:p>
            <a:r>
              <a:rPr lang="fi-FI" dirty="0"/>
              <a:t>Käypä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961CD2-AFBA-3419-9EFF-9869EC39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4411"/>
            <a:ext cx="9905999" cy="500700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Käypä hoito -suositukset ovat Suomalaisen lääkäriseura Duodecimin ja erikoislääkäriyhdistysten laatimia riippumattomia, tutkimusnäyttöön perustuvia kansallisia hoitosuosituksia</a:t>
            </a:r>
          </a:p>
          <a:p>
            <a:r>
              <a:rPr lang="fi-FI" dirty="0"/>
              <a:t>Käypä hoito Suosituksia laaditaan lääkäreille, terveydenhuollon ammattihenkilöstölle ja kansalaisille hoitopäätösten pohjaksi. Niiden avulla voidaan lisätä hoitokäytäntöjen yhdenmukaisuutta ja siten edistää potilaiden yhdenvertaisuutta.</a:t>
            </a:r>
          </a:p>
          <a:p>
            <a:r>
              <a:rPr lang="fi-FI" dirty="0"/>
              <a:t>Käypä hoito-suosituksia lapsille ja nuorille on laadittu seuraavista häiriöistä:</a:t>
            </a:r>
          </a:p>
          <a:p>
            <a:pPr lvl="1"/>
            <a:r>
              <a:rPr lang="fi-FI" dirty="0"/>
              <a:t>ADHD (lapset ja nuoret)</a:t>
            </a:r>
          </a:p>
          <a:p>
            <a:pPr lvl="1"/>
            <a:r>
              <a:rPr lang="fi-FI" dirty="0"/>
              <a:t>Ahdistuneisuushäiriöt (nuoret)</a:t>
            </a:r>
          </a:p>
          <a:p>
            <a:pPr lvl="1"/>
            <a:r>
              <a:rPr lang="fi-FI" dirty="0"/>
              <a:t>Depressio (nuoret)</a:t>
            </a:r>
          </a:p>
          <a:p>
            <a:pPr lvl="1"/>
            <a:r>
              <a:rPr lang="fi-FI" dirty="0"/>
              <a:t>Itsemurhien ehkäisy ja itsemurhaa yrittäneen hoito (nuoret)</a:t>
            </a:r>
          </a:p>
          <a:p>
            <a:pPr lvl="1"/>
            <a:r>
              <a:rPr lang="fi-FI" dirty="0"/>
              <a:t>Kaksisuuntainen mielialahäiriö (nuoret)</a:t>
            </a:r>
          </a:p>
          <a:p>
            <a:pPr lvl="1"/>
            <a:r>
              <a:rPr lang="fi-FI" dirty="0"/>
              <a:t>Käytöshäiriöt (lapset ja nuoret)</a:t>
            </a:r>
          </a:p>
          <a:p>
            <a:pPr lvl="1"/>
            <a:r>
              <a:rPr lang="fi-FI" dirty="0"/>
              <a:t>Syömishäiriöt (lapset ja nuoret)</a:t>
            </a:r>
          </a:p>
          <a:p>
            <a:pPr lvl="1"/>
            <a:r>
              <a:rPr lang="fi-FI" dirty="0"/>
              <a:t>Traumaperäinen stressihäiriö (lapset ja nuoret)</a:t>
            </a:r>
          </a:p>
          <a:p>
            <a:pPr lvl="1"/>
            <a:r>
              <a:rPr lang="fi-FI" dirty="0"/>
              <a:t>Tulossa: Autismikirjon häiriöt (lapset ja nuoret)</a:t>
            </a:r>
          </a:p>
        </p:txBody>
      </p:sp>
    </p:spTree>
    <p:extLst>
      <p:ext uri="{BB962C8B-B14F-4D97-AF65-F5344CB8AC3E}">
        <p14:creationId xmlns:p14="http://schemas.microsoft.com/office/powerpoint/2010/main" val="53860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2FD589-3CD0-EEB5-1483-E2DEBE76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5041F9-8115-54C2-2381-CD022F3DB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Kasvun tuki on avoin tietolähde, johon on koottu sellaisia arvioituja työmenetelmiä, joiden tavoitteena on edistää lasten ja nuorten psyykkistä ja sosiaalista hyvinvointia</a:t>
            </a:r>
          </a:p>
          <a:p>
            <a:r>
              <a:rPr lang="fi-FI" dirty="0"/>
              <a:t>Se on suunnattu erityisesti sosiaali-, terveys- ja sivistystoimissa toimiville kunta- ja järjestötyön ammattilaisille sekä palvelujärjestelmän tarjonnasta vastaaville tahoille. </a:t>
            </a:r>
          </a:p>
          <a:p>
            <a:r>
              <a:rPr lang="fi-FI" dirty="0"/>
              <a:t>Kasvun tuki on osa </a:t>
            </a:r>
            <a:r>
              <a:rPr lang="fi-FI" dirty="0" err="1"/>
              <a:t>Itlan</a:t>
            </a:r>
            <a:r>
              <a:rPr lang="fi-FI" dirty="0"/>
              <a:t> (itsenäisyyden juhlavuoden lastensäätiö) toimintaa.</a:t>
            </a:r>
          </a:p>
        </p:txBody>
      </p:sp>
    </p:spTree>
    <p:extLst>
      <p:ext uri="{BB962C8B-B14F-4D97-AF65-F5344CB8AC3E}">
        <p14:creationId xmlns:p14="http://schemas.microsoft.com/office/powerpoint/2010/main" val="74605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ACAD38-92D0-0C3F-46C7-35C89330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Kasvun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752AF2-B1B9-317B-B7D6-6E9586113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26454"/>
            <a:ext cx="9905999" cy="3864747"/>
          </a:xfrm>
        </p:spPr>
        <p:txBody>
          <a:bodyPr>
            <a:normAutofit/>
          </a:bodyPr>
          <a:lstStyle/>
          <a:p>
            <a:r>
              <a:rPr lang="fi-FI" dirty="0"/>
              <a:t>Kasvun tuki - sivustolla esitellyt menetelmät on arvioitu seuraavin kriteerein:</a:t>
            </a:r>
          </a:p>
          <a:p>
            <a:pPr lvl="1"/>
            <a:r>
              <a:rPr lang="fi-FI" dirty="0"/>
              <a:t>Kohderyhmänä ovat perheet, joissa on alle 18-vuotiaita lapsia</a:t>
            </a:r>
          </a:p>
          <a:p>
            <a:pPr lvl="1"/>
            <a:r>
              <a:rPr lang="fi-FI" dirty="0"/>
              <a:t>Työmenetelmien teoreettinen viitekehys pohjautuu ajankohtaiseen tutkimustietoon lasten ja nuorten kehityksestä</a:t>
            </a:r>
          </a:p>
          <a:p>
            <a:pPr lvl="1"/>
            <a:r>
              <a:rPr lang="fi-FI" dirty="0"/>
              <a:t>Menetelmillä on selkeästi määritelty kohderyhmä, teoreettinen perusta ja Suomessa saatavilla oleva koulutus</a:t>
            </a:r>
          </a:p>
          <a:p>
            <a:pPr lvl="1"/>
            <a:r>
              <a:rPr lang="fi-FI" dirty="0"/>
              <a:t>Menetelmien eettisessä arvopohjassa näkyy asiakaslähtöisyys, osallistavuus, vuorovaikutuksellisuus ja voimaannuttavuus</a:t>
            </a:r>
          </a:p>
        </p:txBody>
      </p:sp>
    </p:spTree>
    <p:extLst>
      <p:ext uri="{BB962C8B-B14F-4D97-AF65-F5344CB8AC3E}">
        <p14:creationId xmlns:p14="http://schemas.microsoft.com/office/powerpoint/2010/main" val="10503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EEF2FA-7EEE-7B8A-A352-316D6FF12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E28AAC-3ABD-80C4-33D4-D5B6EC4A5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Tutustutaan Käypä hoito ja Kasvun tuki –sivustoihin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438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3499F-58E8-552C-5255-EA3CFBDA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002D12-BD49-3CF2-C234-389E9093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https://thl.fi/fi/web/mielenterveys/mielenterveyspalvelut/lasten-ja-nuorten-mielenterveyspalvelut/nayttoon-perustuvat-tuki-ja-hoitomenetelmat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8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Ryhmä 27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Suorakulmio 28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dirty="0"/>
            </a:p>
          </p:txBody>
        </p:sp>
        <p:pic>
          <p:nvPicPr>
            <p:cNvPr id="282" name="Kuva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a16="http://schemas.microsoft.com/office/drawing/2014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 rtlCol="0">
            <a:normAutofit/>
          </a:bodyPr>
          <a:lstStyle/>
          <a:p>
            <a:pPr rtl="0"/>
            <a:r>
              <a:rPr lang="fi-FI" sz="3200" dirty="0"/>
              <a:t>Osien laskenta</a:t>
            </a:r>
          </a:p>
        </p:txBody>
      </p:sp>
      <p:pic>
        <p:nvPicPr>
          <p:cNvPr id="10" name="Sisällön paikkamerkki 6" descr="piirin taulu">
            <a:extLst>
              <a:ext uri="{FF2B5EF4-FFF2-40B4-BE49-F238E27FC236}">
                <a16:creationId xmlns:a16="http://schemas.microsoft.com/office/drawing/2014/main" id="{38616497-6A2B-4863-A3DD-A2D0AF074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1" r="14065"/>
          <a:stretch/>
        </p:blipFill>
        <p:spPr>
          <a:xfrm flipH="1"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341" name="Ryhmä 283" hidden="1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xmlns:a16="http://schemas.microsoft.com/office/drawing/2014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200" name="Sisällön paikkamerkki 2" descr="Smart Art">
            <a:extLst>
              <a:ext uri="{FF2B5EF4-FFF2-40B4-BE49-F238E27FC236}">
                <a16:creationId xmlns:a16="http://schemas.microsoft.com/office/drawing/2014/main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494979"/>
              </p:ext>
            </p:extLst>
          </p:nvPr>
        </p:nvGraphicFramePr>
        <p:xfrm>
          <a:off x="7962519" y="2249487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284_TF22898775_Win32" id="{7611F53E-FC1D-4EC6-8836-CA39500D064A}" vid="{F37999C6-6645-4F92-9537-94423C36267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18BD99-41E9-467C-9777-74587F83171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Moderni teema</Template>
  <TotalTime>40</TotalTime>
  <Words>414</Words>
  <Application>Microsoft Office PowerPoint</Application>
  <PresentationFormat>Laajakuva</PresentationFormat>
  <Paragraphs>55</Paragraphs>
  <Slides>12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Piiri</vt:lpstr>
      <vt:lpstr>Näyttöön perustuva työote</vt:lpstr>
      <vt:lpstr>Näyttöön perustuva toiminta</vt:lpstr>
      <vt:lpstr>Näyttöön perustuva työmenetelmä</vt:lpstr>
      <vt:lpstr>Käypä hoito</vt:lpstr>
      <vt:lpstr>Kasvun tuki</vt:lpstr>
      <vt:lpstr>Kasvun tuki</vt:lpstr>
      <vt:lpstr>Tehtävä</vt:lpstr>
      <vt:lpstr>lähteet</vt:lpstr>
      <vt:lpstr>Osien laskenta</vt:lpstr>
      <vt:lpstr>Jakelu</vt:lpstr>
      <vt:lpstr>Prosessi</vt:lpstr>
      <vt:lpstr>  Yhteyshenkilön tiedot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Näyttöön perustuva työote</dc:title>
  <dc:creator>Pekkanen Tiina</dc:creator>
  <cp:lastModifiedBy>Tiina Pekkanen</cp:lastModifiedBy>
  <cp:revision>1</cp:revision>
  <dcterms:created xsi:type="dcterms:W3CDTF">2022-08-05T12:00:25Z</dcterms:created>
  <dcterms:modified xsi:type="dcterms:W3CDTF">2022-08-05T12:41:17Z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