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79" r:id="rId12"/>
    <p:sldId id="280" r:id="rId13"/>
    <p:sldId id="281" r:id="rId14"/>
    <p:sldId id="283" r:id="rId15"/>
    <p:sldId id="268" r:id="rId16"/>
    <p:sldId id="269" r:id="rId17"/>
    <p:sldId id="270" r:id="rId18"/>
    <p:sldId id="267" r:id="rId19"/>
    <p:sldId id="278" r:id="rId20"/>
    <p:sldId id="271" r:id="rId21"/>
    <p:sldId id="272" r:id="rId22"/>
    <p:sldId id="273" r:id="rId23"/>
    <p:sldId id="274" r:id="rId24"/>
    <p:sldId id="277" r:id="rId25"/>
    <p:sldId id="275" r:id="rId26"/>
    <p:sldId id="276" r:id="rId27"/>
    <p:sldId id="284" r:id="rId28"/>
    <p:sldId id="282" r:id="rId29"/>
    <p:sldId id="266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FCA4E3-2DE3-470B-9614-3BEC9A463FD4}" v="8" dt="2023-01-03T07:54:19.2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kkanen Tiina" userId="092e2c37-1cc5-4266-934d-517e6f02ebd6" providerId="ADAL" clId="{09FCA4E3-2DE3-470B-9614-3BEC9A463FD4}"/>
    <pc:docChg chg="undo custSel addSld modSld sldOrd">
      <pc:chgData name="Pekkanen Tiina" userId="092e2c37-1cc5-4266-934d-517e6f02ebd6" providerId="ADAL" clId="{09FCA4E3-2DE3-470B-9614-3BEC9A463FD4}" dt="2023-01-03T08:13:16.212" v="1148" actId="20577"/>
      <pc:docMkLst>
        <pc:docMk/>
      </pc:docMkLst>
      <pc:sldChg chg="modSp mod">
        <pc:chgData name="Pekkanen Tiina" userId="092e2c37-1cc5-4266-934d-517e6f02ebd6" providerId="ADAL" clId="{09FCA4E3-2DE3-470B-9614-3BEC9A463FD4}" dt="2023-01-03T06:13:48.507" v="128" actId="20577"/>
        <pc:sldMkLst>
          <pc:docMk/>
          <pc:sldMk cId="2832843838" sldId="258"/>
        </pc:sldMkLst>
        <pc:spChg chg="mod">
          <ac:chgData name="Pekkanen Tiina" userId="092e2c37-1cc5-4266-934d-517e6f02ebd6" providerId="ADAL" clId="{09FCA4E3-2DE3-470B-9614-3BEC9A463FD4}" dt="2023-01-03T06:13:48.507" v="128" actId="20577"/>
          <ac:spMkLst>
            <pc:docMk/>
            <pc:sldMk cId="2832843838" sldId="258"/>
            <ac:spMk id="3" creationId="{BABF4CE6-08B0-4E6A-8C3D-430875FB638B}"/>
          </ac:spMkLst>
        </pc:spChg>
      </pc:sldChg>
      <pc:sldChg chg="modSp mod">
        <pc:chgData name="Pekkanen Tiina" userId="092e2c37-1cc5-4266-934d-517e6f02ebd6" providerId="ADAL" clId="{09FCA4E3-2DE3-470B-9614-3BEC9A463FD4}" dt="2023-01-03T07:39:50.290" v="1083" actId="27636"/>
        <pc:sldMkLst>
          <pc:docMk/>
          <pc:sldMk cId="1022292813" sldId="266"/>
        </pc:sldMkLst>
        <pc:spChg chg="mod">
          <ac:chgData name="Pekkanen Tiina" userId="092e2c37-1cc5-4266-934d-517e6f02ebd6" providerId="ADAL" clId="{09FCA4E3-2DE3-470B-9614-3BEC9A463FD4}" dt="2023-01-03T07:39:50.290" v="1083" actId="27636"/>
          <ac:spMkLst>
            <pc:docMk/>
            <pc:sldMk cId="1022292813" sldId="266"/>
            <ac:spMk id="3" creationId="{07A96E9F-5592-41F1-BBCD-1BFADFD03F63}"/>
          </ac:spMkLst>
        </pc:spChg>
      </pc:sldChg>
      <pc:sldChg chg="addSp modSp new mod ord">
        <pc:chgData name="Pekkanen Tiina" userId="092e2c37-1cc5-4266-934d-517e6f02ebd6" providerId="ADAL" clId="{09FCA4E3-2DE3-470B-9614-3BEC9A463FD4}" dt="2023-01-03T06:44:40.153" v="154"/>
        <pc:sldMkLst>
          <pc:docMk/>
          <pc:sldMk cId="1117277979" sldId="279"/>
        </pc:sldMkLst>
        <pc:spChg chg="add mod">
          <ac:chgData name="Pekkanen Tiina" userId="092e2c37-1cc5-4266-934d-517e6f02ebd6" providerId="ADAL" clId="{09FCA4E3-2DE3-470B-9614-3BEC9A463FD4}" dt="2023-01-03T06:41:33.066" v="150"/>
          <ac:spMkLst>
            <pc:docMk/>
            <pc:sldMk cId="1117277979" sldId="279"/>
            <ac:spMk id="4" creationId="{CFE4CEAB-5169-6204-67F5-6A95F89915A0}"/>
          </ac:spMkLst>
        </pc:spChg>
        <pc:picChg chg="add mod">
          <ac:chgData name="Pekkanen Tiina" userId="092e2c37-1cc5-4266-934d-517e6f02ebd6" providerId="ADAL" clId="{09FCA4E3-2DE3-470B-9614-3BEC9A463FD4}" dt="2023-01-03T06:40:40.435" v="137" actId="1076"/>
          <ac:picMkLst>
            <pc:docMk/>
            <pc:sldMk cId="1117277979" sldId="279"/>
            <ac:picMk id="3" creationId="{46529F52-B700-F145-1D81-95B36D45C9A4}"/>
          </ac:picMkLst>
        </pc:picChg>
      </pc:sldChg>
      <pc:sldChg chg="addSp delSp modSp new mod">
        <pc:chgData name="Pekkanen Tiina" userId="092e2c37-1cc5-4266-934d-517e6f02ebd6" providerId="ADAL" clId="{09FCA4E3-2DE3-470B-9614-3BEC9A463FD4}" dt="2023-01-03T06:55:44.597" v="300" actId="20577"/>
        <pc:sldMkLst>
          <pc:docMk/>
          <pc:sldMk cId="3405212477" sldId="280"/>
        </pc:sldMkLst>
        <pc:spChg chg="mod">
          <ac:chgData name="Pekkanen Tiina" userId="092e2c37-1cc5-4266-934d-517e6f02ebd6" providerId="ADAL" clId="{09FCA4E3-2DE3-470B-9614-3BEC9A463FD4}" dt="2023-01-03T06:52:39.307" v="173" actId="20577"/>
          <ac:spMkLst>
            <pc:docMk/>
            <pc:sldMk cId="3405212477" sldId="280"/>
            <ac:spMk id="2" creationId="{65389D33-7516-6B46-84D0-A1E0F10F1861}"/>
          </ac:spMkLst>
        </pc:spChg>
        <pc:spChg chg="add del">
          <ac:chgData name="Pekkanen Tiina" userId="092e2c37-1cc5-4266-934d-517e6f02ebd6" providerId="ADAL" clId="{09FCA4E3-2DE3-470B-9614-3BEC9A463FD4}" dt="2023-01-03T06:52:29.200" v="157" actId="22"/>
          <ac:spMkLst>
            <pc:docMk/>
            <pc:sldMk cId="3405212477" sldId="280"/>
            <ac:spMk id="4" creationId="{9FD312B4-4112-1338-A2AE-3DDC0AD8DB07}"/>
          </ac:spMkLst>
        </pc:spChg>
        <pc:spChg chg="add mod">
          <ac:chgData name="Pekkanen Tiina" userId="092e2c37-1cc5-4266-934d-517e6f02ebd6" providerId="ADAL" clId="{09FCA4E3-2DE3-470B-9614-3BEC9A463FD4}" dt="2023-01-03T06:55:44.597" v="300" actId="20577"/>
          <ac:spMkLst>
            <pc:docMk/>
            <pc:sldMk cId="3405212477" sldId="280"/>
            <ac:spMk id="5" creationId="{3CF4CB27-5CA3-584A-114C-28960C083169}"/>
          </ac:spMkLst>
        </pc:spChg>
      </pc:sldChg>
      <pc:sldChg chg="modSp new mod">
        <pc:chgData name="Pekkanen Tiina" userId="092e2c37-1cc5-4266-934d-517e6f02ebd6" providerId="ADAL" clId="{09FCA4E3-2DE3-470B-9614-3BEC9A463FD4}" dt="2023-01-03T06:59:26.184" v="561" actId="20577"/>
        <pc:sldMkLst>
          <pc:docMk/>
          <pc:sldMk cId="893679690" sldId="281"/>
        </pc:sldMkLst>
        <pc:spChg chg="mod">
          <ac:chgData name="Pekkanen Tiina" userId="092e2c37-1cc5-4266-934d-517e6f02ebd6" providerId="ADAL" clId="{09FCA4E3-2DE3-470B-9614-3BEC9A463FD4}" dt="2023-01-03T06:57:08.834" v="328" actId="20577"/>
          <ac:spMkLst>
            <pc:docMk/>
            <pc:sldMk cId="893679690" sldId="281"/>
            <ac:spMk id="2" creationId="{96FE56F4-AAA4-5368-3E4C-8F517E3A1534}"/>
          </ac:spMkLst>
        </pc:spChg>
        <pc:spChg chg="mod">
          <ac:chgData name="Pekkanen Tiina" userId="092e2c37-1cc5-4266-934d-517e6f02ebd6" providerId="ADAL" clId="{09FCA4E3-2DE3-470B-9614-3BEC9A463FD4}" dt="2023-01-03T06:59:26.184" v="561" actId="20577"/>
          <ac:spMkLst>
            <pc:docMk/>
            <pc:sldMk cId="893679690" sldId="281"/>
            <ac:spMk id="3" creationId="{5381365D-71EC-2D00-51DC-5D458287BEC1}"/>
          </ac:spMkLst>
        </pc:spChg>
      </pc:sldChg>
      <pc:sldChg chg="modSp new mod">
        <pc:chgData name="Pekkanen Tiina" userId="092e2c37-1cc5-4266-934d-517e6f02ebd6" providerId="ADAL" clId="{09FCA4E3-2DE3-470B-9614-3BEC9A463FD4}" dt="2023-01-03T07:37:55.427" v="1042" actId="115"/>
        <pc:sldMkLst>
          <pc:docMk/>
          <pc:sldMk cId="3724436059" sldId="282"/>
        </pc:sldMkLst>
        <pc:spChg chg="mod">
          <ac:chgData name="Pekkanen Tiina" userId="092e2c37-1cc5-4266-934d-517e6f02ebd6" providerId="ADAL" clId="{09FCA4E3-2DE3-470B-9614-3BEC9A463FD4}" dt="2023-01-03T07:28:01.638" v="573" actId="20577"/>
          <ac:spMkLst>
            <pc:docMk/>
            <pc:sldMk cId="3724436059" sldId="282"/>
            <ac:spMk id="2" creationId="{F520EDEA-B2C8-6E59-3972-CED7987E6C0B}"/>
          </ac:spMkLst>
        </pc:spChg>
        <pc:spChg chg="mod">
          <ac:chgData name="Pekkanen Tiina" userId="092e2c37-1cc5-4266-934d-517e6f02ebd6" providerId="ADAL" clId="{09FCA4E3-2DE3-470B-9614-3BEC9A463FD4}" dt="2023-01-03T07:37:55.427" v="1042" actId="115"/>
          <ac:spMkLst>
            <pc:docMk/>
            <pc:sldMk cId="3724436059" sldId="282"/>
            <ac:spMk id="3" creationId="{8F00465D-46AD-5980-D2FC-FB2ABE651C4A}"/>
          </ac:spMkLst>
        </pc:spChg>
      </pc:sldChg>
      <pc:sldChg chg="addSp modSp new mod">
        <pc:chgData name="Pekkanen Tiina" userId="092e2c37-1cc5-4266-934d-517e6f02ebd6" providerId="ADAL" clId="{09FCA4E3-2DE3-470B-9614-3BEC9A463FD4}" dt="2023-01-03T07:41:45.723" v="1090" actId="14100"/>
        <pc:sldMkLst>
          <pc:docMk/>
          <pc:sldMk cId="2731585175" sldId="283"/>
        </pc:sldMkLst>
        <pc:picChg chg="add mod">
          <ac:chgData name="Pekkanen Tiina" userId="092e2c37-1cc5-4266-934d-517e6f02ebd6" providerId="ADAL" clId="{09FCA4E3-2DE3-470B-9614-3BEC9A463FD4}" dt="2023-01-03T07:41:45.723" v="1090" actId="14100"/>
          <ac:picMkLst>
            <pc:docMk/>
            <pc:sldMk cId="2731585175" sldId="283"/>
            <ac:picMk id="2" creationId="{827E360B-160B-B457-F8FC-6D84543D34FE}"/>
          </ac:picMkLst>
        </pc:picChg>
      </pc:sldChg>
      <pc:sldChg chg="modSp new mod">
        <pc:chgData name="Pekkanen Tiina" userId="092e2c37-1cc5-4266-934d-517e6f02ebd6" providerId="ADAL" clId="{09FCA4E3-2DE3-470B-9614-3BEC9A463FD4}" dt="2023-01-03T08:13:16.212" v="1148" actId="20577"/>
        <pc:sldMkLst>
          <pc:docMk/>
          <pc:sldMk cId="2388666624" sldId="284"/>
        </pc:sldMkLst>
        <pc:spChg chg="mod">
          <ac:chgData name="Pekkanen Tiina" userId="092e2c37-1cc5-4266-934d-517e6f02ebd6" providerId="ADAL" clId="{09FCA4E3-2DE3-470B-9614-3BEC9A463FD4}" dt="2023-01-03T07:54:39.152" v="1135" actId="20577"/>
          <ac:spMkLst>
            <pc:docMk/>
            <pc:sldMk cId="2388666624" sldId="284"/>
            <ac:spMk id="2" creationId="{7F4FB02B-35C0-7E37-EFD2-6C8E005E01D7}"/>
          </ac:spMkLst>
        </pc:spChg>
        <pc:spChg chg="mod">
          <ac:chgData name="Pekkanen Tiina" userId="092e2c37-1cc5-4266-934d-517e6f02ebd6" providerId="ADAL" clId="{09FCA4E3-2DE3-470B-9614-3BEC9A463FD4}" dt="2023-01-03T08:13:16.212" v="1148" actId="20577"/>
          <ac:spMkLst>
            <pc:docMk/>
            <pc:sldMk cId="2388666624" sldId="284"/>
            <ac:spMk id="3" creationId="{8EBB7BC0-AB77-AE39-A3F7-4BEB54FC5C5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AB3A824-1A51-4B26-AD58-A6D8E14F6C04}" type="datetimeFigureOut">
              <a:rPr lang="en-US" smtClean="0"/>
              <a:t>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059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14533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93837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347852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39616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61801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69684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035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618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897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468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1/3/2023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955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1/3/2023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32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1/3/2023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843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1/3/2023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865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1/3/2023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222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1/3/2023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469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CBC1C18-307B-4F68-A007-B5B542270E8D}" type="datetimeFigureOut">
              <a:rPr lang="en-US" smtClean="0"/>
              <a:t>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951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dn.mll.fi/prod/2021/02/01103148/mll-nuori-ja-media_2021_www.pdf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3cNE-5so64&amp;t=554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mediakasvatus.fi/materiaali/caawinaad-materiaalit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rke.org/uploads/2021/12/f092c1bf-kunnallisen-nuorisotyon-digitalisaatio-2021-1.pdf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verke.shorthandstories.com/kunnallisen-nuorisotyon-digitalisaatio/index.htm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kasvatus.fi/puheenvuoro/2021/11/mediakasvatus-nuorten-silmin/" TargetMode="External"/><Relationship Id="rId2" Type="http://schemas.openxmlformats.org/officeDocument/2006/relationships/hyperlink" Target="https://mediakasvatus.fi/nakokulma/2019/11/nain-mediakasvatus-edistaa-nuorten-digihyvinvointi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verke.org/materiaalit/" TargetMode="External"/><Relationship Id="rId5" Type="http://schemas.openxmlformats.org/officeDocument/2006/relationships/hyperlink" Target="https://cdn.mll.fi/prod/2021/04/21124054/nuoret-ja-nettikiusaaminen-kyselyraportti-mll-2021.pdf" TargetMode="External"/><Relationship Id="rId4" Type="http://schemas.openxmlformats.org/officeDocument/2006/relationships/hyperlink" Target="https://mediakasvatus.fi/puheenvuoro/2021/11/digihyvinvointi-on-tasapainoa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E90BBA-B7E8-4AB4-85E5-253B52B843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637968"/>
            <a:ext cx="6815669" cy="1867965"/>
          </a:xfrm>
        </p:spPr>
        <p:txBody>
          <a:bodyPr/>
          <a:lstStyle/>
          <a:p>
            <a:r>
              <a:rPr lang="fi-FI" dirty="0"/>
              <a:t>Teknologia- ja mediakasvatus</a:t>
            </a:r>
            <a:br>
              <a:rPr lang="fi-FI" dirty="0"/>
            </a:br>
            <a:r>
              <a:rPr lang="fi-FI" sz="2000" dirty="0"/>
              <a:t>materiaali mediakasvatus.fi -sivustolta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A710027-9B69-41D5-AD23-6658B47A67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err="1"/>
              <a:t>Nukhe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55592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B9186E-2B52-4396-BA28-AD8950C11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Mediakasvatus nuorisotyössä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18B5690-9C3B-4D8F-B9EB-4459F41E6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000" b="0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Mediakasvatus tarjoaa paljon työvälineitä, jotka auttavat nuorisotyöntekijöitä tukemaan nuoren kasvua kriittiseksi, eettisesti toimivaksi ja muut huomioivaksi kansalaiseksi</a:t>
            </a:r>
          </a:p>
          <a:p>
            <a:r>
              <a:rPr lang="fi-FI" sz="2000" b="0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Osallisuuden ja kansalaisvalmiuksien vahvistamisen lisäksi nuorisotyöhön kuuluu nuorten sosiaalinen tukeminen identiteettien rakentamisessa</a:t>
            </a:r>
          </a:p>
          <a:p>
            <a:r>
              <a:rPr lang="fi-FI" sz="2000" b="0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Digitaalisessa nuorisotyössä hyödynnetään digitaalista mediaa ja teknologian nuorisotyössä ja -toiminnassa.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60405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46529F52-B700-F145-1D81-95B36D45C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650" y="642792"/>
            <a:ext cx="8436078" cy="5002146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CFE4CEAB-5169-6204-67F5-6A95F89915A0}"/>
              </a:ext>
            </a:extLst>
          </p:cNvPr>
          <p:cNvSpPr txBox="1"/>
          <p:nvPr/>
        </p:nvSpPr>
        <p:spPr>
          <a:xfrm>
            <a:off x="2458065" y="5919019"/>
            <a:ext cx="7187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Lähde MLL, </a:t>
            </a:r>
            <a:r>
              <a:rPr lang="fi-FI" dirty="0">
                <a:hlinkClick r:id="rId3"/>
              </a:rPr>
              <a:t>mll-nuori-ja-media_2021_www.pdf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17277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389D33-7516-6B46-84D0-A1E0F10F1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Nettikiusaaminen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3CF4CB27-5CA3-584A-114C-28960C083169}"/>
              </a:ext>
            </a:extLst>
          </p:cNvPr>
          <p:cNvSpPr txBox="1"/>
          <p:nvPr/>
        </p:nvSpPr>
        <p:spPr>
          <a:xfrm>
            <a:off x="1402672" y="2725445"/>
            <a:ext cx="93659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MLL toteutti Nuoret ja nettikiusaaminen -verkkokyselyn vuonna 2020: </a:t>
            </a:r>
          </a:p>
          <a:p>
            <a:r>
              <a:rPr lang="fi-FI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50 % kyselyyn vastanneista nuorista kertoi joutuneensa itse jonkin nettikiusaamisen muodon kohteeksi ainakin kerran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yli 80 % nuorista on nähnyt verkossa muihin ihmisiin kohdistuvaa kiusaamista jossain sen muodossa.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Suurin osa nuorista (84 %) on sitä mieltä, että kiusatulle on tärkeää, että joku puolustaa häntä ja osoittaa tukeaan jollain tavalla</a:t>
            </a:r>
            <a:r>
              <a:rPr lang="fi-FI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05212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FE56F4-AAA4-5368-3E4C-8F517E3A1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Kiusaamisen ilmeneminen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381365D-71EC-2D00-51DC-5D458287B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Nettikiusaaminen ilmenee mm. </a:t>
            </a:r>
          </a:p>
          <a:p>
            <a:pPr lvl="1"/>
            <a:r>
              <a:rPr lang="fi-FI" dirty="0"/>
              <a:t>Ilkeinä kommentteina</a:t>
            </a:r>
          </a:p>
          <a:p>
            <a:pPr lvl="1"/>
            <a:r>
              <a:rPr lang="fi-FI" dirty="0"/>
              <a:t>Huhujen ja kuvien levittämisenä</a:t>
            </a:r>
          </a:p>
          <a:p>
            <a:pPr lvl="1"/>
            <a:r>
              <a:rPr lang="fi-FI" dirty="0"/>
              <a:t>Ulkopuolelle jättämisenä</a:t>
            </a:r>
          </a:p>
          <a:p>
            <a:pPr lvl="1"/>
            <a:r>
              <a:rPr lang="fi-FI" dirty="0"/>
              <a:t>Yksinäisyytenä</a:t>
            </a:r>
          </a:p>
          <a:p>
            <a:pPr lvl="1"/>
            <a:r>
              <a:rPr lang="fi-FI" dirty="0"/>
              <a:t>Uhkaavina ja vihamielisinä yhteydenottoina</a:t>
            </a:r>
          </a:p>
          <a:p>
            <a:pPr lvl="1"/>
            <a:r>
              <a:rPr lang="fi-FI" dirty="0"/>
              <a:t>Seksuaalisena häirintänä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93679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827E360B-160B-B457-F8FC-6D84543D3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377" y="560871"/>
            <a:ext cx="5268371" cy="57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585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4E1E22-2E7C-4405-87FF-B99B940F0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Digihyvinvointi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41B1046-0C7C-4C51-B18C-952CAC2DF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Mitä on digihyvinvointi?  </a:t>
            </a:r>
            <a:r>
              <a:rPr lang="fi-FI" dirty="0">
                <a:hlinkClick r:id="rId2"/>
              </a:rPr>
              <a:t>https://www.youtube.com/watch?v=i3cNE-5so64&amp;t=554s</a:t>
            </a:r>
            <a:r>
              <a:rPr lang="fi-FI" dirty="0"/>
              <a:t> (n. 12 min)</a:t>
            </a:r>
          </a:p>
        </p:txBody>
      </p:sp>
    </p:spTree>
    <p:extLst>
      <p:ext uri="{BB962C8B-B14F-4D97-AF65-F5344CB8AC3E}">
        <p14:creationId xmlns:p14="http://schemas.microsoft.com/office/powerpoint/2010/main" val="1916524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A9C251-8DCE-4C86-9F00-75E551F43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Medialukutaidon osa-alueet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9DDDFA1-08A0-448C-AD27-1C3A9C85A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88758"/>
            <a:ext cx="9601196" cy="36576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fi-FI" sz="2000" dirty="0">
                <a:latin typeface="Georgia" panose="02040502050405020303" pitchFamily="18" charset="0"/>
              </a:rPr>
              <a:t>Medialukutaito on laaja taitokokonaisuus. Lukutaidon sijaan voitaisiin puhua myös mediaälystä tai -sivistyksestä.</a:t>
            </a:r>
          </a:p>
          <a:p>
            <a:pPr marL="0" indent="0">
              <a:spcBef>
                <a:spcPts val="0"/>
              </a:spcBef>
              <a:buNone/>
            </a:pPr>
            <a:endParaRPr lang="fi-FI" sz="2000" dirty="0"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</a:pPr>
            <a:r>
              <a:rPr lang="fi-FI" sz="2000" dirty="0">
                <a:latin typeface="Georgia" panose="02040502050405020303" pitchFamily="18" charset="0"/>
              </a:rPr>
              <a:t>Tulkinnan taidot: Miten tulkitset erilaisia viestinnän muotoja ja piilomerkityksiä?</a:t>
            </a:r>
          </a:p>
          <a:p>
            <a:pPr>
              <a:spcBef>
                <a:spcPts val="0"/>
              </a:spcBef>
            </a:pPr>
            <a:r>
              <a:rPr lang="fi-FI" sz="2000" dirty="0">
                <a:latin typeface="Georgia" panose="02040502050405020303" pitchFamily="18" charset="0"/>
              </a:rPr>
              <a:t>Tuottamisen taidot ja luovuus: Tiedätkö, miten ja miksi esimerkiksi kauhuelokuvia, mobiilipelejä tai uutisia tehdään?</a:t>
            </a:r>
          </a:p>
          <a:p>
            <a:pPr>
              <a:spcBef>
                <a:spcPts val="0"/>
              </a:spcBef>
            </a:pPr>
            <a:r>
              <a:rPr lang="fi-FI" sz="2000" dirty="0">
                <a:latin typeface="Georgia" panose="02040502050405020303" pitchFamily="18" charset="0"/>
              </a:rPr>
              <a:t>Median käyttötaidot (myös </a:t>
            </a:r>
            <a:r>
              <a:rPr lang="fi-FI" sz="2000" dirty="0" err="1">
                <a:latin typeface="Georgia" panose="02040502050405020303" pitchFamily="18" charset="0"/>
              </a:rPr>
              <a:t>tvt</a:t>
            </a:r>
            <a:r>
              <a:rPr lang="fi-FI" sz="2000" dirty="0">
                <a:latin typeface="Georgia" panose="02040502050405020303" pitchFamily="18" charset="0"/>
              </a:rPr>
              <a:t>-taidot): Osaatko hyödyntää erilaisia mediavälineitä (esim. tietokone tai älypuhelin) ja niiden tarjoamia mediasisältöjä (esim. somekanavat tai tekstinkäsittelyohjelma) sopivissa yhteyksissä?</a:t>
            </a:r>
          </a:p>
        </p:txBody>
      </p:sp>
    </p:spTree>
    <p:extLst>
      <p:ext uri="{BB962C8B-B14F-4D97-AF65-F5344CB8AC3E}">
        <p14:creationId xmlns:p14="http://schemas.microsoft.com/office/powerpoint/2010/main" val="4091619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A048FB-72FC-4384-9EB6-7ABDDB9FC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Medialukutaidon osa-alueet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92A8249-39D1-46BF-A0BF-6F8D47D47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09913"/>
          </a:xfrm>
        </p:spPr>
        <p:txBody>
          <a:bodyPr>
            <a:noAutofit/>
          </a:bodyPr>
          <a:lstStyle/>
          <a:p>
            <a:r>
              <a:rPr lang="fi-FI" sz="2000" dirty="0">
                <a:latin typeface="Georgia" panose="02040502050405020303" pitchFamily="18" charset="0"/>
              </a:rPr>
              <a:t>Tiedonhakutaidot ja kriittisyys: Löydätkö tietoa, kun tarvitset sitä? Tunnistatko luotettavan lähteen?</a:t>
            </a:r>
          </a:p>
          <a:p>
            <a:r>
              <a:rPr lang="fi-FI" sz="2000" dirty="0">
                <a:latin typeface="Georgia" panose="02040502050405020303" pitchFamily="18" charset="0"/>
              </a:rPr>
              <a:t>Viestintä- ja vuorovaikutustaidot: Osaatko käyttäytyä asiallisesti somessa?</a:t>
            </a:r>
          </a:p>
          <a:p>
            <a:r>
              <a:rPr lang="fi-FI" sz="2000" dirty="0">
                <a:latin typeface="Georgia" panose="02040502050405020303" pitchFamily="18" charset="0"/>
              </a:rPr>
              <a:t>Osallistumisen ja vaikuttamisen taidot: Tiedätkö, miten voit vaikuttaa sinulle tärkeisiin asioihin?</a:t>
            </a:r>
          </a:p>
          <a:p>
            <a:r>
              <a:rPr lang="fi-FI" sz="2000" dirty="0">
                <a:latin typeface="Georgia" panose="02040502050405020303" pitchFamily="18" charset="0"/>
              </a:rPr>
              <a:t>Elämänhallintaan liittyvät taidot: Minkälaisia rutiineja mediankäyttöösi liittyy?</a:t>
            </a:r>
          </a:p>
          <a:p>
            <a:pPr marL="0" indent="0">
              <a:buNone/>
            </a:pPr>
            <a:endParaRPr lang="fi-FI" sz="20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fi-FI" sz="2000" dirty="0">
                <a:latin typeface="Georgia" panose="02040502050405020303" pitchFamily="18" charset="0"/>
              </a:rPr>
              <a:t>Medialukutaidon testaaminen </a:t>
            </a:r>
            <a:r>
              <a:rPr lang="fi-FI" sz="2000" dirty="0">
                <a:latin typeface="Georgia" panose="02040502050405020303" pitchFamily="18" charset="0"/>
                <a:hlinkClick r:id="rId2"/>
              </a:rPr>
              <a:t>https://mediakasvatus.fi/materiaali/caawinaad-materiaalit/</a:t>
            </a:r>
            <a:r>
              <a:rPr lang="fi-FI" sz="2000" dirty="0">
                <a:latin typeface="Georgia" panose="02040502050405020303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491956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2970FD-B62F-4030-9052-C08D7448B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Digiturvataidot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75E146-9064-4E85-846D-C38F643B8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fontAlgn="base"/>
            <a:r>
              <a:rPr lang="fi-FI" sz="2200" b="0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Median käyttöön liittyy mahdollisuuksien lisäksi myös ikäviä lieveilmiöitä ja uhkia, joista on tärkeä olla tietoinen.</a:t>
            </a:r>
          </a:p>
          <a:p>
            <a:pPr algn="l" fontAlgn="base"/>
            <a:r>
              <a:rPr lang="fi-FI" sz="2200" b="0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Ikävien ilmiöiden välttäminen ja turvallinen mediaympäristöissä liikkuminen edellyttää riittäviä</a:t>
            </a:r>
            <a:r>
              <a:rPr lang="fi-FI" sz="2200" b="1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 digiturvataitoja</a:t>
            </a:r>
            <a:endParaRPr lang="fi-FI" sz="22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0" algn="l" fontAlgn="base">
              <a:buNone/>
            </a:pPr>
            <a:r>
              <a:rPr lang="fi-FI" sz="2200" dirty="0">
                <a:solidFill>
                  <a:schemeClr val="tx1"/>
                </a:solidFill>
                <a:latin typeface="Georgia" panose="02040502050405020303" pitchFamily="18" charset="0"/>
              </a:rPr>
              <a:t>    </a:t>
            </a:r>
            <a:r>
              <a:rPr lang="fi-FI" sz="2200" dirty="0">
                <a:solidFill>
                  <a:schemeClr val="tx1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</a:t>
            </a:r>
            <a:r>
              <a:rPr lang="fi-FI" sz="2200" b="0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kykyä tunnistaa ja ennakoida uhkaavia tilanteita ja asiatonta käytöstä sekä 	taitoa toimia erilaisissa omaa hyvinvointia tai turvallisuutta uhkaavissa 	tilanteissa verkossa. </a:t>
            </a:r>
          </a:p>
          <a:p>
            <a:pPr algn="l" fontAlgn="base"/>
            <a:r>
              <a:rPr lang="fi-FI" sz="2200" b="0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On tärkeä muistaa, että meistä jokaisella on oikeus koskemattomuuteen ja loukkaamattomuuteen – myös digitaalisissa ympäristöissä.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42510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3484608E-7AA3-45D3-B1C7-784BCB98B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395" y="619432"/>
            <a:ext cx="7108721" cy="5673213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BCC78F47-FF65-4336-A21E-05B9BF2130B8}"/>
              </a:ext>
            </a:extLst>
          </p:cNvPr>
          <p:cNvSpPr txBox="1"/>
          <p:nvPr/>
        </p:nvSpPr>
        <p:spPr>
          <a:xfrm>
            <a:off x="8301162" y="2231922"/>
            <a:ext cx="29174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Lähde: </a:t>
            </a:r>
            <a:r>
              <a:rPr lang="fi-FI" dirty="0" err="1"/>
              <a:t>Verke</a:t>
            </a:r>
            <a:r>
              <a:rPr lang="fi-FI" dirty="0"/>
              <a:t>: Kunnallisen nuorisotyön digitalisaatio 2021. </a:t>
            </a:r>
            <a:r>
              <a:rPr lang="fi-FI" dirty="0">
                <a:hlinkClick r:id="rId3"/>
              </a:rPr>
              <a:t>https://www.verke.org/uploads/2021/12/f092c1bf-kunnallisen-nuorisotyon-digitalisaatio-2021-1.pdf</a:t>
            </a:r>
            <a:r>
              <a:rPr lang="fi-FI" dirty="0"/>
              <a:t> 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5490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74A5BE-51C4-43FA-AFF6-4229F8CD1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Ammattitaitovaatimus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FF1CC80-2D54-40F2-973F-082865870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Opiskelija: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työskentelee hyödyntäen monipuolisesti tietoa digitaalisen median merkityksestä nuorten keskeisenä kasvu- ja toimintaympäristönä</a:t>
            </a:r>
            <a:endParaRPr lang="fi-FI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työskentelee hyödyntäen laaja-alaisesti teknologia ja mediakasvatuksen mahdollisuuksia</a:t>
            </a:r>
            <a:endParaRPr lang="fi-FI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käyttää työssään itsenäisesti ajankohtaisia digitaalisia toimintaympäristöjä</a:t>
            </a:r>
            <a:endParaRPr lang="fi-FI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pitää osaamistaan ajan tasalla sekä ottaa nuoret mukaan digitaalisen nuorisotyön menetelmien kehittämiseen.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424303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0F840C-C01B-4979-97C8-35ACC1955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Ryhmätehtävä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B96C7E0-A624-480B-A2A0-162D83AA9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NUOREN MEDIA-ARJEN POLUN HAHMOTTAMINEN</a:t>
            </a:r>
          </a:p>
          <a:p>
            <a:pPr algn="l"/>
            <a:endParaRPr lang="fi-FI" sz="1800" b="0" i="0" u="none" strike="noStrike" baseline="0" dirty="0">
              <a:solidFill>
                <a:srgbClr val="000000"/>
              </a:solidFill>
              <a:latin typeface="Open Sans Extrabold" panose="020B0906030804020204" pitchFamily="34" charset="0"/>
            </a:endParaRPr>
          </a:p>
          <a:p>
            <a:r>
              <a:rPr lang="fi-FI" sz="1800" b="1" i="0" u="none" strike="noStrike" baseline="0" dirty="0">
                <a:latin typeface="Open Sans Extrabold" panose="020B0906030804020204" pitchFamily="34" charset="0"/>
              </a:rPr>
              <a:t>Tavoite: </a:t>
            </a:r>
            <a:r>
              <a:rPr lang="fi-FI" sz="1800" b="0" i="0" u="none" strike="noStrike" baseline="0" dirty="0">
                <a:latin typeface="Georgia" panose="02040502050405020303" pitchFamily="18" charset="0"/>
              </a:rPr>
              <a:t>laatia kokonaiskuva kuvitteellisen nuoren arkipäivästä median käytön näkökulmasta, syventää käsitystä nuorten digitaalisen arjen hyvinvoinnista ja tunnistaa tilanteet ja asiat, joihin voitte ammattilaisina vaikuttaa.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850832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CE0761-FED6-427C-BD0F-86C0FFFCC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TYÖSKENTELYN KULKU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3BA784C-7232-47EB-B757-289484CD6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/>
              <a:t>Virittäytykää teemaan (20 min)</a:t>
            </a:r>
          </a:p>
          <a:p>
            <a:r>
              <a:rPr lang="fi-FI" dirty="0"/>
              <a:t>Mitä tiedätte nuorten median ja somen käytön vaikutuksista hyvinvointiin? Käykää keskustelu, jossa jokainen kertoo vuorollaan muille: mistä nuorten median käyttöön liittyvästä asiasta kirjoittaisi etusivun uutisen? Asia voi olla jokin itselle tärkeä teema, myytti jonka haluaa kumota tai ilmiö, josta haluaisi itsekin tietää lisää.</a:t>
            </a:r>
          </a:p>
        </p:txBody>
      </p:sp>
    </p:spTree>
    <p:extLst>
      <p:ext uri="{BB962C8B-B14F-4D97-AF65-F5344CB8AC3E}">
        <p14:creationId xmlns:p14="http://schemas.microsoft.com/office/powerpoint/2010/main" val="29370843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2E7B8B-50CE-4E3D-A9B2-81440EFA4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TYÖSKENTELYN KULKU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233D175-2A77-4586-A59D-C6FC475EC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b="1" dirty="0"/>
              <a:t>Luokaa kuvitteelliselle nuorelle taustatarina (20 min)</a:t>
            </a:r>
          </a:p>
          <a:p>
            <a:r>
              <a:rPr lang="fi-FI" dirty="0"/>
              <a:t>Ottakaa yksi neljästä profiilikortista ja keksikää siinä esitellylle nuorelle taustatarina:</a:t>
            </a:r>
          </a:p>
          <a:p>
            <a:r>
              <a:rPr lang="fi-FI" dirty="0"/>
              <a:t>Minkä ikäinen hän on ja missä hän opiskelee tai työskentelee?</a:t>
            </a:r>
          </a:p>
          <a:p>
            <a:r>
              <a:rPr lang="fi-FI" dirty="0"/>
              <a:t>Missä ja miten hän asuu ja minkälaiset ovat hänen perhesuhteensa?</a:t>
            </a:r>
          </a:p>
          <a:p>
            <a:r>
              <a:rPr lang="fi-FI" dirty="0"/>
              <a:t>Mikä häntä motivoi? Mistä hän haaveilee?</a:t>
            </a:r>
          </a:p>
          <a:p>
            <a:r>
              <a:rPr lang="fi-FI" dirty="0"/>
              <a:t>Kirjoittakaa nuoren taustatiedot </a:t>
            </a:r>
            <a:r>
              <a:rPr lang="fi-FI" dirty="0" err="1"/>
              <a:t>kanvaalle</a:t>
            </a:r>
            <a:r>
              <a:rPr lang="fi-FI" dirty="0"/>
              <a:t> tai </a:t>
            </a:r>
            <a:r>
              <a:rPr lang="fi-FI" dirty="0" err="1"/>
              <a:t>post</a:t>
            </a:r>
            <a:r>
              <a:rPr lang="fi-FI" dirty="0"/>
              <a:t> it -lapuille.</a:t>
            </a:r>
          </a:p>
        </p:txBody>
      </p:sp>
    </p:spTree>
    <p:extLst>
      <p:ext uri="{BB962C8B-B14F-4D97-AF65-F5344CB8AC3E}">
        <p14:creationId xmlns:p14="http://schemas.microsoft.com/office/powerpoint/2010/main" val="23031505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8A0C58B-7BA2-45CA-8CEC-00962A8DE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TYÖSKENTELYN KULKU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95204D5-4BC5-4488-8FA2-85FC31A14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/>
              <a:t>Hahmotelkaa nuoren media-arjen polku (30 min)</a:t>
            </a:r>
          </a:p>
          <a:p>
            <a:r>
              <a:rPr lang="fi-FI" dirty="0"/>
              <a:t>Miltä voisi näyttää kuvitteellisen nuorenne arkipäivän median käyttö? Kirjatkaa </a:t>
            </a:r>
            <a:r>
              <a:rPr lang="fi-FI" i="1" dirty="0"/>
              <a:t>Nuoren media-arjen polku </a:t>
            </a:r>
            <a:r>
              <a:rPr lang="fi-FI" dirty="0"/>
              <a:t>-</a:t>
            </a:r>
            <a:r>
              <a:rPr lang="fi-FI" dirty="0" err="1"/>
              <a:t>kanvaalle</a:t>
            </a:r>
            <a:r>
              <a:rPr lang="fi-FI" dirty="0"/>
              <a:t> ajatuksianne:</a:t>
            </a:r>
          </a:p>
          <a:p>
            <a:r>
              <a:rPr lang="fi-FI" dirty="0"/>
              <a:t>miten media on osa nuoren arkipäivän eri tilanteita kotona, koulussa/työssä ja vapaa-ajalla? Minkälaista mediaa hän käyttää, missä tilanteissa, kenen kanssa ja miksi?</a:t>
            </a:r>
          </a:p>
        </p:txBody>
      </p:sp>
    </p:spTree>
    <p:extLst>
      <p:ext uri="{BB962C8B-B14F-4D97-AF65-F5344CB8AC3E}">
        <p14:creationId xmlns:p14="http://schemas.microsoft.com/office/powerpoint/2010/main" val="36960338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63C5FC-D0C8-4EF4-A556-891775C71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TYÖSKENTELYN KULKU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B8A32F-030C-486A-BA26-9A4E062F5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430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b="1" dirty="0"/>
              <a:t>Piirtäkää tarkempi kuva nuoren digihyvinvoinnista (30 min)</a:t>
            </a:r>
          </a:p>
          <a:p>
            <a:r>
              <a:rPr lang="fi-FI" dirty="0"/>
              <a:t>Ottakaa käyttöön Toiminta- ja Vaikutus-kortit. Pohtikaa niiden avulla nuoren median käytön hyvinvointivaikutuksia:</a:t>
            </a:r>
          </a:p>
          <a:p>
            <a:r>
              <a:rPr lang="fi-FI" dirty="0"/>
              <a:t>Ottakaa yksi </a:t>
            </a:r>
            <a:r>
              <a:rPr lang="fi-FI" i="1" dirty="0"/>
              <a:t>Toiminta</a:t>
            </a:r>
            <a:r>
              <a:rPr lang="fi-FI" dirty="0"/>
              <a:t>-kortti. Mitä ajatuksia se herättää: </a:t>
            </a:r>
          </a:p>
          <a:p>
            <a:r>
              <a:rPr lang="fi-FI" dirty="0"/>
              <a:t>Missä hahmottelemanne nuoren media-arjen polun kohdissa kortin teema voisi näkyä ja millä tavoin?</a:t>
            </a:r>
          </a:p>
          <a:p>
            <a:r>
              <a:rPr lang="fi-FI" dirty="0"/>
              <a:t>Minkälaisia positiivisia tai negatiivisia vaikutuksia sillä voisi mielestänne olla nuoren hyvinvointiin? Kirjatkaa ajatuksenne </a:t>
            </a:r>
            <a:r>
              <a:rPr lang="fi-FI" dirty="0" err="1"/>
              <a:t>kanvaalle</a:t>
            </a:r>
            <a:r>
              <a:rPr lang="fi-FI" dirty="0"/>
              <a:t> </a:t>
            </a:r>
          </a:p>
          <a:p>
            <a:r>
              <a:rPr lang="fi-FI" dirty="0"/>
              <a:t>Ottakaa yksi </a:t>
            </a:r>
            <a:r>
              <a:rPr lang="fi-FI" i="1" dirty="0"/>
              <a:t>Vaikutus</a:t>
            </a:r>
            <a:r>
              <a:rPr lang="fi-FI" dirty="0"/>
              <a:t>-kortti ja toimikaa samoin kuin Toiminta-kortin kanssa.</a:t>
            </a:r>
          </a:p>
          <a:p>
            <a:r>
              <a:rPr lang="fi-FI" dirty="0"/>
              <a:t>Ottakaa käytettävissänne olevan ajan puitteissa lisää kortteja. </a:t>
            </a:r>
          </a:p>
        </p:txBody>
      </p:sp>
    </p:spTree>
    <p:extLst>
      <p:ext uri="{BB962C8B-B14F-4D97-AF65-F5344CB8AC3E}">
        <p14:creationId xmlns:p14="http://schemas.microsoft.com/office/powerpoint/2010/main" val="57082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4532EE-1A91-40F9-B460-07B8AF7C0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TYÖSKENTELYN KULKU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282DEB5-2849-41FD-9F1B-90860A7B4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b="1" dirty="0"/>
              <a:t>Tunnistakaa ‘interventiokohdat’ (20 min)</a:t>
            </a:r>
          </a:p>
          <a:p>
            <a:r>
              <a:rPr lang="fi-FI" dirty="0"/>
              <a:t>Kuinka edellisen kohdan mediailmiöt ja teemat näkyvät omassa työssänne nuorten kanssa? Voitte pohtia asiaa esim. tulevan </a:t>
            </a:r>
            <a:r>
              <a:rPr lang="fi-FI" dirty="0" err="1"/>
              <a:t>teo</a:t>
            </a:r>
            <a:r>
              <a:rPr lang="fi-FI" dirty="0"/>
              <a:t>-paikan näkökulmasta.</a:t>
            </a:r>
          </a:p>
          <a:p>
            <a:r>
              <a:rPr lang="fi-FI" dirty="0"/>
              <a:t>Minkälaisia hyvinvointiin liittyviä asioita tai hetkiä tunnistatte nuorten media-arjessa, joihin teidän on mahdollista tarttua tai vastata? </a:t>
            </a:r>
          </a:p>
          <a:p>
            <a:r>
              <a:rPr lang="fi-FI" dirty="0"/>
              <a:t>Minkä haasteiden ratkomisessa voisitte olla tukena? </a:t>
            </a:r>
          </a:p>
          <a:p>
            <a:r>
              <a:rPr lang="fi-FI" dirty="0"/>
              <a:t>Mitä positiivisia asioita voisitte vahvistaa?</a:t>
            </a:r>
          </a:p>
          <a:p>
            <a:r>
              <a:rPr lang="fi-FI" dirty="0"/>
              <a:t>Merkitkää nuoren media-arjen polkuun ne kohdat, joihin te ammattilaisina tai voitte vaikuttaa.</a:t>
            </a:r>
          </a:p>
        </p:txBody>
      </p:sp>
    </p:spTree>
    <p:extLst>
      <p:ext uri="{BB962C8B-B14F-4D97-AF65-F5344CB8AC3E}">
        <p14:creationId xmlns:p14="http://schemas.microsoft.com/office/powerpoint/2010/main" val="26301373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FBFBFC-638A-440F-B8F1-05703C1D7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TYÖSKENTELYN KULKU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5CB359D-D371-4232-884B-2530A8286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Jokainen ryhmä esittelee muulle luokalle oman työnsä. </a:t>
            </a:r>
          </a:p>
        </p:txBody>
      </p:sp>
    </p:spTree>
    <p:extLst>
      <p:ext uri="{BB962C8B-B14F-4D97-AF65-F5344CB8AC3E}">
        <p14:creationId xmlns:p14="http://schemas.microsoft.com/office/powerpoint/2010/main" val="7757757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4FB02B-35C0-7E37-EFD2-6C8E005E0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Kunnallisen nuorisotyön digitalisaatio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EBB7BC0-AB77-AE39-A3F7-4BEB54FC5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https://verke.shorthandstories.com/kunnallisen-nuorisotyon-digitalisaatio/index</a:t>
            </a:r>
            <a:r>
              <a:rPr lang="fi-FI">
                <a:hlinkClick r:id="rId2"/>
              </a:rPr>
              <a:t>.html</a:t>
            </a:r>
            <a:r>
              <a:rPr lang="fi-FI"/>
              <a:t> (n.25min)</a:t>
            </a:r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886666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20EDEA-B2C8-6E59-3972-CED7987E6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TEHTÄVÄ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F00465D-46AD-5980-D2FC-FB2ABE651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Tutustukaa pareittain verke.org –sivun materiaaleihin. Valitkaa sieltä itseänne kiinnostava/kiinnostavat materiaali, josta haluatte lisää tietoa (voi olla esim. opas, blogi, podcast, video) </a:t>
            </a:r>
            <a:r>
              <a:rPr lang="fi-FI" u="sng" dirty="0"/>
              <a:t>(https://www.verke.org/materiaalit/)</a:t>
            </a:r>
          </a:p>
          <a:p>
            <a:r>
              <a:rPr lang="fi-FI" dirty="0"/>
              <a:t>Kootkaa materiaalin sisällöstä yhteenveto, missä kerrotte materiaalin sisällön sekä sen, mitä hyötyä tiedosta on/miten tietoa voi hyödyntää nuorten kanssa työskenneltäessä</a:t>
            </a:r>
          </a:p>
        </p:txBody>
      </p:sp>
    </p:spTree>
    <p:extLst>
      <p:ext uri="{BB962C8B-B14F-4D97-AF65-F5344CB8AC3E}">
        <p14:creationId xmlns:p14="http://schemas.microsoft.com/office/powerpoint/2010/main" val="37244360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C0B7A4-0AD3-4D8F-A375-A2819FA67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Linkkejä artikkeleihin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7A96E9F-5592-41F1-BBCD-1BFADFD03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710703"/>
          </a:xfrm>
        </p:spPr>
        <p:txBody>
          <a:bodyPr>
            <a:normAutofit fontScale="77500" lnSpcReduction="20000"/>
          </a:bodyPr>
          <a:lstStyle/>
          <a:p>
            <a:r>
              <a:rPr lang="fi-FI" dirty="0"/>
              <a:t>Tasapainoinen media-arki </a:t>
            </a:r>
            <a:r>
              <a:rPr lang="fi-FI" dirty="0">
                <a:hlinkClick r:id="rId2"/>
              </a:rPr>
              <a:t>https://mediakasvatus.fi/nakokulma/2019/11/nain-mediakasvatus-edistaa-nuorten-digihyvinvointia/</a:t>
            </a:r>
            <a:r>
              <a:rPr lang="fi-FI" dirty="0"/>
              <a:t>  </a:t>
            </a:r>
          </a:p>
          <a:p>
            <a:r>
              <a:rPr lang="fi-FI" dirty="0"/>
              <a:t>Mediakasvatus nuorten silmin </a:t>
            </a:r>
            <a:r>
              <a:rPr lang="fi-FI" dirty="0">
                <a:hlinkClick r:id="rId3"/>
              </a:rPr>
              <a:t>https://mediakasvatus.fi/puheenvuoro/2021/11/mediakasvatus-nuorten-silmin/</a:t>
            </a:r>
            <a:r>
              <a:rPr lang="fi-FI" dirty="0"/>
              <a:t> </a:t>
            </a:r>
          </a:p>
          <a:p>
            <a:r>
              <a:rPr lang="fi-FI" dirty="0"/>
              <a:t>Digihyvinvointi on tasapainoa </a:t>
            </a:r>
            <a:r>
              <a:rPr lang="fi-FI" dirty="0">
                <a:hlinkClick r:id="rId4"/>
              </a:rPr>
              <a:t>https://mediakasvatus.fi/puheenvuoro/2021/11/digihyvinvointi-on-tasapainoa/</a:t>
            </a:r>
            <a:endParaRPr lang="fi-FI" dirty="0"/>
          </a:p>
          <a:p>
            <a:r>
              <a:rPr lang="fi-FI" dirty="0"/>
              <a:t>Digivoimaa –työkalupaketti, Tukea nuorisoalan toiminnan kehittämiseen. Mediakasvatusseura. 2020. </a:t>
            </a:r>
          </a:p>
          <a:p>
            <a:r>
              <a:rPr lang="fi-FI" dirty="0">
                <a:hlinkClick r:id="rId5"/>
              </a:rPr>
              <a:t>https://cdn.mll.fi/prod/2021/04/21124054/nuoret-ja-nettikiusaaminen-kyselyraportti-mll-2021.pdf</a:t>
            </a:r>
            <a:r>
              <a:rPr lang="fi-FI" dirty="0"/>
              <a:t> </a:t>
            </a:r>
          </a:p>
          <a:p>
            <a:r>
              <a:rPr lang="fi-FI" dirty="0">
                <a:hlinkClick r:id="rId6"/>
              </a:rPr>
              <a:t>https://www.verke.org/materiaalit/</a:t>
            </a:r>
            <a:endParaRPr lang="fi-FI" dirty="0"/>
          </a:p>
          <a:p>
            <a:r>
              <a:rPr lang="fi-FI" dirty="0"/>
              <a:t>Oivallus seminaari https://www.youtube.com/watch?v=8UjkXf989_o</a:t>
            </a:r>
          </a:p>
        </p:txBody>
      </p:sp>
    </p:spTree>
    <p:extLst>
      <p:ext uri="{BB962C8B-B14F-4D97-AF65-F5344CB8AC3E}">
        <p14:creationId xmlns:p14="http://schemas.microsoft.com/office/powerpoint/2010/main" val="1022292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2442CA-BF85-45DA-9E5D-EEF6E155D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Mediakasvatus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CD305D-6208-4665-A7B3-48370BFE4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0" i="0" dirty="0">
                <a:solidFill>
                  <a:srgbClr val="475164"/>
                </a:solidFill>
                <a:effectLst/>
                <a:latin typeface="georgia" panose="02040502050405020303" pitchFamily="18" charset="0"/>
              </a:rPr>
              <a:t>Mediakasvatuksessa on kyse</a:t>
            </a:r>
          </a:p>
          <a:p>
            <a:pPr lvl="1"/>
            <a:r>
              <a:rPr lang="fi-FI" b="0" i="1" dirty="0">
                <a:solidFill>
                  <a:srgbClr val="475164"/>
                </a:solidFill>
                <a:effectLst/>
                <a:latin typeface="georgia" panose="02040502050405020303" pitchFamily="18" charset="0"/>
              </a:rPr>
              <a:t>mediavälineistä</a:t>
            </a:r>
            <a:r>
              <a:rPr lang="fi-FI" b="0" i="0" dirty="0">
                <a:solidFill>
                  <a:srgbClr val="475164"/>
                </a:solidFill>
                <a:effectLst/>
                <a:latin typeface="georgia" panose="02040502050405020303" pitchFamily="18" charset="0"/>
              </a:rPr>
              <a:t> ja niiden käytöstä</a:t>
            </a:r>
          </a:p>
          <a:p>
            <a:pPr lvl="1"/>
            <a:r>
              <a:rPr lang="fi-FI" b="0" i="1" dirty="0">
                <a:solidFill>
                  <a:srgbClr val="475164"/>
                </a:solidFill>
                <a:effectLst/>
                <a:latin typeface="georgia" panose="02040502050405020303" pitchFamily="18" charset="0"/>
              </a:rPr>
              <a:t>mediasisällöistä</a:t>
            </a:r>
            <a:r>
              <a:rPr lang="fi-FI" b="0" i="0" dirty="0">
                <a:solidFill>
                  <a:srgbClr val="475164"/>
                </a:solidFill>
                <a:effectLst/>
                <a:latin typeface="georgia" panose="02040502050405020303" pitchFamily="18" charset="0"/>
              </a:rPr>
              <a:t> ja niiden analysoinnista</a:t>
            </a:r>
          </a:p>
          <a:p>
            <a:pPr lvl="1"/>
            <a:r>
              <a:rPr lang="fi-FI" b="0" i="1" dirty="0">
                <a:solidFill>
                  <a:srgbClr val="475164"/>
                </a:solidFill>
                <a:effectLst/>
                <a:latin typeface="georgia" panose="02040502050405020303" pitchFamily="18" charset="0"/>
              </a:rPr>
              <a:t>arjen </a:t>
            </a:r>
            <a:r>
              <a:rPr lang="fi-FI" b="0" i="1" dirty="0" err="1">
                <a:solidFill>
                  <a:srgbClr val="475164"/>
                </a:solidFill>
                <a:effectLst/>
                <a:latin typeface="georgia" panose="02040502050405020303" pitchFamily="18" charset="0"/>
              </a:rPr>
              <a:t>medioitumisen</a:t>
            </a:r>
            <a:r>
              <a:rPr lang="fi-FI" b="0" i="0" dirty="0">
                <a:solidFill>
                  <a:srgbClr val="475164"/>
                </a:solidFill>
                <a:effectLst/>
                <a:latin typeface="georgia" panose="02040502050405020303" pitchFamily="18" charset="0"/>
              </a:rPr>
              <a:t> tarkastelusta osana ihmisten kasvua ja hyvinvointia</a:t>
            </a:r>
          </a:p>
          <a:p>
            <a:pPr marL="457200" lvl="1" indent="0">
              <a:buNone/>
            </a:pPr>
            <a:r>
              <a:rPr lang="fi-FI" dirty="0">
                <a:solidFill>
                  <a:srgbClr val="475164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 </a:t>
            </a:r>
            <a:r>
              <a:rPr lang="fi-FI" b="0" i="0" dirty="0">
                <a:solidFill>
                  <a:srgbClr val="475164"/>
                </a:solidFill>
                <a:effectLst/>
                <a:latin typeface="georgia" panose="02040502050405020303" pitchFamily="18" charset="0"/>
              </a:rPr>
              <a:t>Näitä kaikkia voidaan lähestyä sekä teknologian, itseilmaisun että    yhteiskunta- ja kulttuurikriittisyyden näkökulmasta.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18509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5E37D8-4469-4C41-B01B-02956368E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Digitalisoituminen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ABF4CE6-08B0-4E6A-8C3D-430875FB63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fi-FI" sz="1800" b="0" i="0" u="none" strike="noStrike" baseline="0" dirty="0">
              <a:solidFill>
                <a:srgbClr val="000000"/>
              </a:solidFill>
              <a:latin typeface="Open Sans ExtraBold" panose="020B0906030804020204" pitchFamily="34" charset="0"/>
            </a:endParaRPr>
          </a:p>
          <a:p>
            <a:r>
              <a:rPr lang="fi-FI" sz="1800" b="1" i="0" u="none" strike="noStrike" baseline="0" dirty="0">
                <a:latin typeface="Open Sans ExtraBold" panose="020B0906030804020204" pitchFamily="34" charset="0"/>
              </a:rPr>
              <a:t>NUORUUS ON DIGITALISOITUNUT </a:t>
            </a:r>
            <a:r>
              <a:rPr lang="fi-FI" sz="1800" b="0" i="0" u="none" strike="noStrike" baseline="0" dirty="0">
                <a:latin typeface="Georgia" panose="02040502050405020303" pitchFamily="18" charset="0"/>
              </a:rPr>
              <a:t>muun maailman rinnalla</a:t>
            </a:r>
          </a:p>
          <a:p>
            <a:r>
              <a:rPr lang="fi-FI" sz="1800" b="0" i="0" u="none" strike="noStrike" baseline="0" dirty="0">
                <a:latin typeface="Georgia" panose="02040502050405020303" pitchFamily="18" charset="0"/>
              </a:rPr>
              <a:t>Ajanviete, keskinäinen kanssakäyminen, koulu, opiskelu ja asiointi tapahtuvat aiempaa enemmän digitaalisin välinein ja alustoin</a:t>
            </a:r>
          </a:p>
          <a:p>
            <a:r>
              <a:rPr lang="fi-FI" sz="1800" b="0" i="0" u="none" strike="noStrike" baseline="0" dirty="0">
                <a:latin typeface="Georgia" panose="02040502050405020303" pitchFamily="18" charset="0"/>
              </a:rPr>
              <a:t>Nuorten hyvinvoinnin kestävä ja monipuolinen tukeminen edellyttää, että myös arjen erilaiset digitaaliset ympäristöt ja niiden hyvinvointivaikutukset otetaan huomioon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2843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1FA55C-9C8B-4CC5-BE77-145074111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Käsitteitä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11E3ADB-BC49-4F36-946E-6DE57C1B3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696" y="2504661"/>
            <a:ext cx="9827811" cy="378482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fi-FI" sz="5500" b="1" dirty="0"/>
              <a:t>Mediakasvatus</a:t>
            </a:r>
          </a:p>
          <a:p>
            <a:pPr algn="l" fontAlgn="base"/>
            <a:r>
              <a:rPr lang="fi-FI" sz="3800" dirty="0">
                <a:solidFill>
                  <a:schemeClr val="tx1"/>
                </a:solidFill>
                <a:latin typeface="georgia" panose="02040502050405020303" pitchFamily="18" charset="0"/>
              </a:rPr>
              <a:t>Sen</a:t>
            </a:r>
            <a:r>
              <a:rPr lang="fi-FI" sz="3800" b="0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 avulla edistetään ja vahvistetaan nuorten valmiuksia ja taitoja mediakulttuurissa elämiseen</a:t>
            </a:r>
          </a:p>
          <a:p>
            <a:pPr algn="l" fontAlgn="base"/>
            <a:r>
              <a:rPr lang="fi-FI" sz="3800" b="0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Sillä pyritään tukemaan yksilön osallisuutta, oman mediasuhteen tiedostamista, kriittistä medialukutaitoa ja hyvinvointia.</a:t>
            </a:r>
          </a:p>
          <a:p>
            <a:pPr algn="l" fontAlgn="base"/>
            <a:r>
              <a:rPr lang="fi-FI" sz="3800" dirty="0">
                <a:solidFill>
                  <a:schemeClr val="tx1"/>
                </a:solidFill>
                <a:latin typeface="georgia" panose="02040502050405020303" pitchFamily="18" charset="0"/>
              </a:rPr>
              <a:t>Mediakasvatuksen r</a:t>
            </a:r>
            <a:r>
              <a:rPr lang="fi-FI" sz="3800" b="0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ajat muuttuvat arjen </a:t>
            </a:r>
            <a:r>
              <a:rPr lang="fi-FI" sz="3800" b="0" i="0" dirty="0" err="1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medioitumisen</a:t>
            </a:r>
            <a:r>
              <a:rPr lang="fi-FI" sz="3800" b="0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 myötä</a:t>
            </a:r>
          </a:p>
          <a:p>
            <a:pPr algn="l" fontAlgn="base"/>
            <a:r>
              <a:rPr lang="fi-FI" sz="3800" dirty="0">
                <a:solidFill>
                  <a:schemeClr val="tx1"/>
                </a:solidFill>
                <a:latin typeface="georgia" panose="02040502050405020303" pitchFamily="18" charset="0"/>
              </a:rPr>
              <a:t>V</a:t>
            </a:r>
            <a:r>
              <a:rPr lang="fi-FI" sz="3800" b="0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oi olla strukturoitua: ohjausta, opetusta tai sisällöntuottamista mediasta ja median avulla. </a:t>
            </a:r>
          </a:p>
          <a:p>
            <a:pPr algn="l" fontAlgn="base"/>
            <a:r>
              <a:rPr lang="fi-FI" sz="3800" dirty="0">
                <a:solidFill>
                  <a:schemeClr val="tx1"/>
                </a:solidFill>
                <a:latin typeface="georgia" panose="02040502050405020303" pitchFamily="18" charset="0"/>
              </a:rPr>
              <a:t>V</a:t>
            </a:r>
            <a:r>
              <a:rPr lang="fi-FI" sz="3800" b="0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oi näyttäytyä myös kohtaamisena ja keskusteluna mediasisältöjen ja -ympäristöjen äärellä. </a:t>
            </a:r>
          </a:p>
          <a:p>
            <a:pPr algn="l" fontAlgn="base"/>
            <a:r>
              <a:rPr lang="fi-FI" sz="3800" dirty="0">
                <a:solidFill>
                  <a:schemeClr val="tx1"/>
                </a:solidFill>
                <a:latin typeface="georgia" panose="02040502050405020303" pitchFamily="18" charset="0"/>
              </a:rPr>
              <a:t>K</a:t>
            </a:r>
            <a:r>
              <a:rPr lang="fi-FI" sz="3800" b="0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eskustelujen avulla voidaan sanallistaa ja hahmottaa median roolia, vaikutuksia ja mahdollisuuksia yhteiskunnassa ja yksilöiden elämässä.</a:t>
            </a:r>
          </a:p>
        </p:txBody>
      </p:sp>
    </p:spTree>
    <p:extLst>
      <p:ext uri="{BB962C8B-B14F-4D97-AF65-F5344CB8AC3E}">
        <p14:creationId xmlns:p14="http://schemas.microsoft.com/office/powerpoint/2010/main" val="1735149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F45F13-1C3A-4D1D-B517-B54EE7EB2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Käsitteitä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F6D871E-38EE-4460-9AE6-08B48F10F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1786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i-FI" sz="3100" b="1" dirty="0"/>
              <a:t>Mediasuhde</a:t>
            </a:r>
          </a:p>
          <a:p>
            <a:pPr algn="l" fontAlgn="base"/>
            <a:r>
              <a:rPr lang="fi-FI" b="0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Henkilökohtainen, mediasisältöihin ja median käyttöön liittyvien tunteiden, suhtautumistapojen ja mieltymysten summa. </a:t>
            </a:r>
          </a:p>
          <a:p>
            <a:pPr algn="l" fontAlgn="base"/>
            <a:r>
              <a:rPr lang="fi-FI" b="0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Mediasuhteen kehittyminen on prosessi, jossa yksilö tuntee, tulkitsee ja merkityksellistää mediakulttuuria ja sen ilmiöitä. </a:t>
            </a:r>
          </a:p>
          <a:p>
            <a:pPr algn="l" fontAlgn="base"/>
            <a:r>
              <a:rPr lang="fi-FI" dirty="0">
                <a:solidFill>
                  <a:schemeClr val="tx1"/>
                </a:solidFill>
                <a:latin typeface="georgia" panose="02040502050405020303" pitchFamily="18" charset="0"/>
              </a:rPr>
              <a:t>E</a:t>
            </a:r>
            <a:r>
              <a:rPr lang="fi-FI" b="0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rilaiset kokemukset ja keskustelut muovaavat suhdetta mediakulttuuriin ja -ympäristöihin.</a:t>
            </a:r>
          </a:p>
          <a:p>
            <a:pPr algn="l" fontAlgn="base"/>
            <a:r>
              <a:rPr lang="fi-FI" b="0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Mediakasvatus tukee oman mediasuhteen muodostamista ja reflektointia: oman toiminnan kyseenalaistamista, tunteiden tunnistamista, tulkinnoista neuvottelua ja sitä kautta tiedon ja ilmiöiden monimutkaisuuden hyväksymistä. </a:t>
            </a:r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496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E76846-D56F-4E0B-B076-F23B9B155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Käsitteitä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F9E5A8C-A6FC-45BF-B07A-38B77AD8E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i-FI" sz="2800" b="1" dirty="0"/>
              <a:t>Mediataidot</a:t>
            </a:r>
          </a:p>
          <a:p>
            <a:pPr algn="l" fontAlgn="base"/>
            <a:r>
              <a:rPr lang="fi-FI" b="0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Mediataidot ovat nyky-yhteiskunnan kansalaistaitoja</a:t>
            </a:r>
          </a:p>
          <a:p>
            <a:pPr algn="l" fontAlgn="base"/>
            <a:r>
              <a:rPr lang="fi-FI" b="0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Mediataitoja ovat esimerkiksi mediatuottaminen, mediasisältöjen tulkinta, medialaitteiden käyttötaidot, tiedonhaun taidot, kriittisyys mediavälitteistä tulevaa informaatiota kohtaan, mediavälitteiset viestintä- ja vuorovaikutustaidot, sosiaalinen ja poliittinen osallisuus ja vaikuttaminen median kautta sekä median käyttö elämänhallinnan ja hyvinvoinnin tukena.</a:t>
            </a:r>
          </a:p>
          <a:p>
            <a:pPr algn="l" fontAlgn="base"/>
            <a:r>
              <a:rPr lang="fi-FI" b="0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Vahvat mediataidot tukevat yksilön autonomiaa: kriittistä ja luovaa ajattelua, esteettistä makua ja osallisuutta. 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20886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868EEB-1C7C-4982-9B74-97AE04324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Käsitteitä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8563E6A-4615-4FB2-9521-6625DEB0E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 b="1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Mediakulttuuri</a:t>
            </a:r>
          </a:p>
          <a:p>
            <a:r>
              <a:rPr lang="fi-FI" sz="2000" b="0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Media on nykykulttuurissa keskeisessä asemassa</a:t>
            </a:r>
          </a:p>
          <a:p>
            <a:r>
              <a:rPr lang="fi-FI" sz="2000" b="0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Mediakulttuuri on osa jokapäiväistä arkeamme erilaisten mediateknologioiden kautta</a:t>
            </a:r>
          </a:p>
          <a:p>
            <a:r>
              <a:rPr lang="fi-FI" sz="2000" b="0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Mediasisällöt ja -välineet tuottavat uusia sosiokulttuurisia ilmiöitä, jotka liittyvät esimerkiksi ajankäyttöön tai sosiaalisiin konventioihin, kuten tapoihin joilla viestimme muille.</a:t>
            </a:r>
            <a:endParaRPr lang="fi-FI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784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20598FA-FF49-498F-8A55-5AE7B29A4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Mediakasvatus nuorisotyössä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9909AA5-6118-4786-8CCF-BEE8AA5A5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fontAlgn="base"/>
            <a:r>
              <a:rPr lang="fi-FI" sz="2000" b="0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Media on merkittävä osa nuorten arkea</a:t>
            </a:r>
          </a:p>
          <a:p>
            <a:pPr algn="l" fontAlgn="base"/>
            <a:r>
              <a:rPr lang="fi-FI" sz="2000" b="0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Nuorten mediataitojen taso ja monipuolisuus on riippuu heidän mediankäytön mahdollisuuksistaan sekä aikuisilta saadusta tuesta</a:t>
            </a:r>
          </a:p>
          <a:p>
            <a:pPr algn="l" fontAlgn="base"/>
            <a:r>
              <a:rPr lang="fi-FI" sz="2000" b="0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Usein nuorisotyöntekijä on nuorelle se henkilö, jonka kanssa keskustella mediaan liittyvistä asioista. </a:t>
            </a:r>
          </a:p>
          <a:p>
            <a:pPr algn="l" fontAlgn="base"/>
            <a:r>
              <a:rPr lang="fi-FI" sz="2000" b="0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Nuorisotyöntekijä voi auttaa nuorta löytämään oikeat kanavat itsensä ilmaisemiseen, omien ajatusten esille tuomiseen sekä yhteiskunnalliseen vaikuttamiseen.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477827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aninen">
  <a:themeElements>
    <a:clrScheme name="Orgaaninen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aninen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anine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361</TotalTime>
  <Words>1402</Words>
  <Application>Microsoft Office PowerPoint</Application>
  <PresentationFormat>Laajakuva</PresentationFormat>
  <Paragraphs>141</Paragraphs>
  <Slides>29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29</vt:i4>
      </vt:variant>
    </vt:vector>
  </HeadingPairs>
  <TitlesOfParts>
    <vt:vector size="38" baseType="lpstr">
      <vt:lpstr>Arial</vt:lpstr>
      <vt:lpstr>Calibri</vt:lpstr>
      <vt:lpstr>Garamond</vt:lpstr>
      <vt:lpstr>georgia</vt:lpstr>
      <vt:lpstr>georgia</vt:lpstr>
      <vt:lpstr>Open Sans Extrabold</vt:lpstr>
      <vt:lpstr>Open Sans Extrabold</vt:lpstr>
      <vt:lpstr>Symbol</vt:lpstr>
      <vt:lpstr>Orgaaninen</vt:lpstr>
      <vt:lpstr>Teknologia- ja mediakasvatus materiaali mediakasvatus.fi -sivustolta</vt:lpstr>
      <vt:lpstr>Ammattitaitovaatimus</vt:lpstr>
      <vt:lpstr>Mediakasvatus</vt:lpstr>
      <vt:lpstr>Digitalisoituminen</vt:lpstr>
      <vt:lpstr>Käsitteitä</vt:lpstr>
      <vt:lpstr>Käsitteitä</vt:lpstr>
      <vt:lpstr>Käsitteitä</vt:lpstr>
      <vt:lpstr>Käsitteitä</vt:lpstr>
      <vt:lpstr>Mediakasvatus nuorisotyössä</vt:lpstr>
      <vt:lpstr>Mediakasvatus nuorisotyössä</vt:lpstr>
      <vt:lpstr>PowerPoint-esitys</vt:lpstr>
      <vt:lpstr>Nettikiusaaminen</vt:lpstr>
      <vt:lpstr>Kiusaamisen ilmeneminen</vt:lpstr>
      <vt:lpstr>PowerPoint-esitys</vt:lpstr>
      <vt:lpstr>Digihyvinvointi</vt:lpstr>
      <vt:lpstr>Medialukutaidon osa-alueet</vt:lpstr>
      <vt:lpstr>Medialukutaidon osa-alueet</vt:lpstr>
      <vt:lpstr>Digiturvataidot</vt:lpstr>
      <vt:lpstr>PowerPoint-esitys</vt:lpstr>
      <vt:lpstr>Ryhmätehtävä</vt:lpstr>
      <vt:lpstr>TYÖSKENTELYN KULKU</vt:lpstr>
      <vt:lpstr>TYÖSKENTELYN KULKU</vt:lpstr>
      <vt:lpstr>TYÖSKENTELYN KULKU</vt:lpstr>
      <vt:lpstr>TYÖSKENTELYN KULKU</vt:lpstr>
      <vt:lpstr>TYÖSKENTELYN KULKU</vt:lpstr>
      <vt:lpstr>TYÖSKENTELYN KULKU</vt:lpstr>
      <vt:lpstr>Kunnallisen nuorisotyön digitalisaatio</vt:lpstr>
      <vt:lpstr>TEHTÄVÄ</vt:lpstr>
      <vt:lpstr>Linkkejä artikkeleihin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Teknologia- ja mediakasvatus materiaali mediakasvatus.fi -sivustolta</dc:title>
  <dc:creator>Pekkanen Tiina</dc:creator>
  <cp:lastModifiedBy>Pekkanen Tiina</cp:lastModifiedBy>
  <cp:revision>3</cp:revision>
  <dcterms:created xsi:type="dcterms:W3CDTF">2021-12-13T10:37:10Z</dcterms:created>
  <dcterms:modified xsi:type="dcterms:W3CDTF">2023-01-03T08:13:17Z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2022-11-29T06:24:45Z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2baacab8-5842-4cae-b85b-f70bdcce9af2</vt:lpwstr>
  </property>
  <property fmtid="{D5CDD505-2E9C-101B-9397-08002B2CF9AE}" pid="7" name="MSIP_Label_defa4170-0d19-0005-0004-bc88714345d2_ActionId">
    <vt:lpwstr>097f5321-fe21-4295-97f3-1882b73cc1bc</vt:lpwstr>
  </property>
  <property fmtid="{D5CDD505-2E9C-101B-9397-08002B2CF9AE}" pid="8" name="MSIP_Label_defa4170-0d19-0005-0004-bc88714345d2_ContentBits">
    <vt:lpwstr>0</vt:lpwstr>
  </property>
</Properties>
</file>