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5" r:id="rId3"/>
    <p:sldId id="290" r:id="rId4"/>
    <p:sldId id="263" r:id="rId5"/>
    <p:sldId id="269" r:id="rId6"/>
    <p:sldId id="271" r:id="rId7"/>
    <p:sldId id="275" r:id="rId8"/>
    <p:sldId id="279" r:id="rId9"/>
    <p:sldId id="282" r:id="rId10"/>
    <p:sldId id="258" r:id="rId11"/>
    <p:sldId id="277" r:id="rId12"/>
    <p:sldId id="276" r:id="rId13"/>
    <p:sldId id="288" r:id="rId14"/>
    <p:sldId id="283" r:id="rId15"/>
    <p:sldId id="289" r:id="rId16"/>
    <p:sldId id="270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9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63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7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0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13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18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95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14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CBC2-809D-4F37-832D-F8C94AAB8634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45E6-C811-4D4C-A157-BCE0F44CB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6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75" y="-4536"/>
            <a:ext cx="9144000" cy="19069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i-FI" sz="1800" b="1" dirty="0"/>
              <a:t/>
            </a:r>
            <a:br>
              <a:rPr lang="fi-FI" sz="1800" b="1" dirty="0"/>
            </a:br>
            <a:r>
              <a:rPr lang="fi-FI" sz="1800" b="1" dirty="0"/>
              <a:t/>
            </a:r>
            <a:br>
              <a:rPr lang="fi-FI" sz="1800" b="1" dirty="0"/>
            </a:br>
            <a:r>
              <a:rPr lang="fi-FI" sz="2700" b="1" dirty="0"/>
              <a:t>Diabetes </a:t>
            </a:r>
            <a:br>
              <a:rPr lang="fi-FI" sz="2700" b="1" dirty="0"/>
            </a:br>
            <a:r>
              <a:rPr lang="fi-FI" sz="2700" b="1" dirty="0"/>
              <a:t>- </a:t>
            </a:r>
            <a:r>
              <a:rPr lang="fi-FI" sz="2700" dirty="0">
                <a:solidFill>
                  <a:prstClr val="black"/>
                </a:solidFill>
                <a:ea typeface="+mn-ea"/>
                <a:cs typeface="+mn-cs"/>
              </a:rPr>
              <a:t>aineenvaihdunnan sairaus, jossa verensokeri on koholla </a:t>
            </a:r>
            <a:r>
              <a:rPr lang="fi-FI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i-FI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i-FI" sz="1600" dirty="0">
                <a:solidFill>
                  <a:prstClr val="black"/>
                </a:solidFill>
                <a:ea typeface="+mn-ea"/>
                <a:cs typeface="+mn-cs"/>
              </a:rPr>
            </a:br>
            <a:endParaRPr lang="fi-FI" sz="1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902396"/>
            <a:ext cx="9144000" cy="49556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396"/>
            <a:ext cx="9133050" cy="44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3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325872" y="19096"/>
            <a:ext cx="4785248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MITÄ SEURAA TÄYDELLISESTÄ </a:t>
            </a:r>
          </a:p>
          <a:p>
            <a:pPr algn="ctr"/>
            <a:r>
              <a:rPr lang="fi-FI" b="1" dirty="0"/>
              <a:t>INSULIININ PUUTOKSESTA?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Elimistö </a:t>
            </a:r>
            <a:r>
              <a:rPr lang="fi-FI" dirty="0">
                <a:solidFill>
                  <a:prstClr val="black"/>
                </a:solidFill>
              </a:rPr>
              <a:t>ei voi käyttää sokeria energianlähteenään &gt;  poltettava rasvoja &gt; palaminen epätäydellistä &gt;  syntyy </a:t>
            </a:r>
            <a:r>
              <a:rPr lang="fi-FI" b="1" dirty="0">
                <a:solidFill>
                  <a:prstClr val="black"/>
                </a:solidFill>
              </a:rPr>
              <a:t>happoja, ketoaineita </a:t>
            </a: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 veren happamoituminen  HAPPOMYRKYTYS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väsymys,  uneliaisuus</a:t>
            </a:r>
          </a:p>
          <a:p>
            <a:pPr marL="285750" lvl="0" indent="-285750">
              <a:buFont typeface="Arial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ihon punakkuus,</a:t>
            </a:r>
          </a:p>
          <a:p>
            <a:pPr marL="285750" lvl="0" indent="-285750">
              <a:buFont typeface="Arial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pahoinvointi, oksentelu, vatsakivut,</a:t>
            </a:r>
          </a:p>
          <a:p>
            <a:pPr marL="285750" lvl="0" indent="-285750">
              <a:buFont typeface="Arial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hengityksessä asetonin haju</a:t>
            </a:r>
          </a:p>
          <a:p>
            <a:pPr lvl="0"/>
            <a:endParaRPr lang="fi-FI" dirty="0">
              <a:solidFill>
                <a:prstClr val="black"/>
              </a:solidFill>
            </a:endParaRPr>
          </a:p>
          <a:p>
            <a:pPr lvl="0"/>
            <a:r>
              <a:rPr lang="fi-FI" dirty="0">
                <a:solidFill>
                  <a:prstClr val="black"/>
                </a:solidFill>
              </a:rPr>
              <a:t>Diabeetikon happomyrkytys hengenvaarallinen </a:t>
            </a:r>
          </a:p>
          <a:p>
            <a:pPr lvl="0"/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 tajuttomuus  kooma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/>
            </a:r>
            <a:br>
              <a:rPr lang="fi-FI" dirty="0">
                <a:solidFill>
                  <a:prstClr val="black"/>
                </a:solidFill>
              </a:rPr>
            </a:br>
            <a:endParaRPr lang="fi-FI" dirty="0">
              <a:solidFill>
                <a:prstClr val="black"/>
              </a:solidFill>
            </a:endParaRPr>
          </a:p>
          <a:p>
            <a:pPr lvl="0"/>
            <a:r>
              <a:rPr lang="fi-FI" b="1" dirty="0">
                <a:solidFill>
                  <a:prstClr val="black"/>
                </a:solidFill>
              </a:rPr>
              <a:t>EA = huolehdittava potilas hoitoon!</a:t>
            </a:r>
          </a:p>
          <a:p>
            <a:pPr lvl="0"/>
            <a:endParaRPr lang="fi-FI" b="1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Hapot mitattava aina, kun verensokeri on </a:t>
            </a:r>
            <a:r>
              <a:rPr lang="fi-FI" b="1" dirty="0">
                <a:solidFill>
                  <a:prstClr val="black"/>
                </a:solidFill>
              </a:rPr>
              <a:t>toistuvasti yli 15 </a:t>
            </a:r>
            <a:r>
              <a:rPr lang="fi-FI" b="1" dirty="0" err="1">
                <a:solidFill>
                  <a:prstClr val="black"/>
                </a:solidFill>
              </a:rPr>
              <a:t>mmol</a:t>
            </a:r>
            <a:r>
              <a:rPr lang="fi-FI" b="1" dirty="0">
                <a:solidFill>
                  <a:prstClr val="black"/>
                </a:solidFill>
              </a:rPr>
              <a:t>/l tai kun on sairas.  </a:t>
            </a:r>
            <a:r>
              <a:rPr lang="fi-FI" dirty="0">
                <a:solidFill>
                  <a:prstClr val="black"/>
                </a:solidFill>
              </a:rPr>
              <a:t>Hoitona lisäinsuliini.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5122" name="Picture 2" descr="Kuvahaun tulos haulle diabetes oi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" y="526291"/>
            <a:ext cx="4320480" cy="60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2880" y="190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Hyperglykemia</a:t>
            </a:r>
          </a:p>
        </p:txBody>
      </p:sp>
    </p:spTree>
    <p:extLst>
      <p:ext uri="{BB962C8B-B14F-4D97-AF65-F5344CB8AC3E}">
        <p14:creationId xmlns:p14="http://schemas.microsoft.com/office/powerpoint/2010/main" val="83908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846"/>
            <a:ext cx="8634818" cy="55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6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036495" cy="8367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HYPOGLYKEMIA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Millaisia oireita liian matala verensokeri (alle 4 </a:t>
            </a:r>
            <a:r>
              <a:rPr lang="fi-FI" sz="2400" dirty="0" err="1"/>
              <a:t>mmol/l</a:t>
            </a:r>
            <a:r>
              <a:rPr lang="fi-FI" sz="2400" dirty="0"/>
              <a:t>) aiheuttaa?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55976" y="836712"/>
            <a:ext cx="4680520" cy="59046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Syitä:</a:t>
            </a:r>
          </a:p>
          <a:p>
            <a:pPr>
              <a:buFont typeface="Arial" charset="0"/>
              <a:buChar char="•"/>
            </a:pPr>
            <a:r>
              <a:rPr lang="fi-FI" sz="2000" dirty="0"/>
              <a:t>Tarpeeseen nähden liian suuri insuliiniannos</a:t>
            </a:r>
          </a:p>
          <a:p>
            <a:pPr>
              <a:buFont typeface="Arial" charset="0"/>
              <a:buChar char="•"/>
            </a:pPr>
            <a:r>
              <a:rPr lang="fi-FI" sz="2000" dirty="0"/>
              <a:t>Aterian viivästyminen / liian pieni ateria</a:t>
            </a:r>
          </a:p>
          <a:p>
            <a:pPr>
              <a:buFont typeface="Arial" charset="0"/>
              <a:buChar char="•"/>
            </a:pPr>
            <a:r>
              <a:rPr lang="fi-FI" sz="2000" dirty="0"/>
              <a:t>Rasittava liikunta</a:t>
            </a:r>
          </a:p>
          <a:p>
            <a:pPr>
              <a:buFont typeface="Arial" charset="0"/>
              <a:buChar char="•"/>
            </a:pPr>
            <a:r>
              <a:rPr lang="fi-FI" sz="2000" dirty="0"/>
              <a:t>Alkoholi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Aivot eivät saa ravintoa </a:t>
            </a:r>
            <a:r>
              <a:rPr lang="fi-FI" sz="2000" dirty="0">
                <a:sym typeface="Wingdings" panose="05000000000000000000" pitchFamily="2" charset="2"/>
              </a:rPr>
              <a:t> &gt;  </a:t>
            </a:r>
            <a:r>
              <a:rPr lang="fi-FI" sz="2000" b="1" dirty="0">
                <a:sym typeface="Wingdings" panose="05000000000000000000" pitchFamily="2" charset="2"/>
              </a:rPr>
              <a:t>Insuliinisokki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EA: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* Diabeetikon varaeväs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* Pieni annos </a:t>
            </a:r>
            <a:r>
              <a:rPr lang="fi-FI" sz="2000" dirty="0" err="1">
                <a:sym typeface="Wingdings" panose="05000000000000000000" pitchFamily="2" charset="2"/>
              </a:rPr>
              <a:t>HHpitoista</a:t>
            </a:r>
            <a:r>
              <a:rPr lang="fi-FI" sz="2000" dirty="0">
                <a:sym typeface="Wingdings" panose="05000000000000000000" pitchFamily="2" charset="2"/>
              </a:rPr>
              <a:t> syötävää/juotavaa &gt; jollei auta 10 min  uusi annos</a:t>
            </a: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Tajuttomalle </a:t>
            </a:r>
            <a:r>
              <a:rPr lang="fi-FI" sz="2000" dirty="0">
                <a:sym typeface="Wingdings" panose="05000000000000000000" pitchFamily="2" charset="2"/>
              </a:rPr>
              <a:t>ei syötävää/juotavaa   Kylkiasento</a:t>
            </a: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GLUKAGONI-ruiske  </a:t>
            </a:r>
            <a:r>
              <a:rPr lang="fi-FI" sz="2000" dirty="0">
                <a:sym typeface="Wingdings" panose="05000000000000000000" pitchFamily="2" charset="2"/>
              </a:rPr>
              <a:t>&gt; vapauttaa maksasta sokeria verenkiertoon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" y="980728"/>
            <a:ext cx="433956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2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vahaun tulos haulle insuliiniho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92" y="115576"/>
            <a:ext cx="2054503" cy="26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vahaun tulos haulle insuliiniho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97" y="2869929"/>
            <a:ext cx="2736267" cy="16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uvahaun tulos haulle verensokerin mitta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8" y="42998"/>
            <a:ext cx="3168352" cy="19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uvahaun tulos haulle verensokerin mitta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859509" cy="19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uvahaun tulos haulle insuliinipumpp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08" y="4762843"/>
            <a:ext cx="3417292" cy="20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Kuvahaun tulos haulle insuliini ja liikun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" y="4236189"/>
            <a:ext cx="5868144" cy="25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334198" y="2056860"/>
            <a:ext cx="3417292" cy="213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Tyypin 1 diabeteksen 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Elinikäinen insuliinihoito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Verensokerin seuranta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Ruuan hiilihydraattien laskeminen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Liikunnan vaikutusten yhteensovittaminen</a:t>
            </a:r>
          </a:p>
        </p:txBody>
      </p:sp>
      <p:pic>
        <p:nvPicPr>
          <p:cNvPr id="1026" name="Picture 2" descr="Kuvahaun tulos haulle hiilihydraattitauluk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" y="2249401"/>
            <a:ext cx="3298117" cy="19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9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" y="0"/>
            <a:ext cx="5863983" cy="44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160" y="4568708"/>
            <a:ext cx="8816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Insuliiniresistenssi</a:t>
            </a:r>
          </a:p>
          <a:p>
            <a:pPr marL="342900" indent="-342900">
              <a:buAutoNum type="alphaLcParenR"/>
            </a:pPr>
            <a:r>
              <a:rPr lang="fi-FI" dirty="0"/>
              <a:t>Insuliinia ei riittävästi tarpeeseen nähden</a:t>
            </a:r>
          </a:p>
          <a:p>
            <a:pPr marL="342900" indent="-342900">
              <a:buAutoNum type="alphaLcParenR"/>
            </a:pPr>
            <a:r>
              <a:rPr lang="fi-FI" dirty="0"/>
              <a:t>Insuliinin vaikutus heikentynyt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Solujen kyky reagoida insuliiniin heikkenee </a:t>
            </a:r>
          </a:p>
          <a:p>
            <a:r>
              <a:rPr lang="fi-FI" dirty="0"/>
              <a:t>Jos insuliinin vaikutus kudoksissa on heikentynyt,</a:t>
            </a:r>
            <a:r>
              <a:rPr lang="fi-FI" b="1" dirty="0"/>
              <a:t> insuliinia tarvitaan normaalia enemmän</a:t>
            </a:r>
            <a:r>
              <a:rPr lang="fi-FI" dirty="0"/>
              <a:t> pitämään verensokeri kurissa.  = Diabeteksen esiaste</a:t>
            </a:r>
          </a:p>
          <a:p>
            <a:r>
              <a:rPr lang="fi-FI" dirty="0"/>
              <a:t>Ajan myötä haima väsyy eikä jaksa tuottaa riittävästi insuliinia. Verensokeri alkaa hiljalleen nousta ja lopulta diabetes puhkeaa. </a:t>
            </a:r>
            <a:endParaRPr lang="fi-FI" dirty="0">
              <a:sym typeface="Wingdings" panose="05000000000000000000" pitchFamily="2" charset="2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084168" y="83671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Insuliini ei pääse kiinnittymään solukalvon </a:t>
            </a:r>
            <a:r>
              <a:rPr lang="fi-FI" sz="2000" b="1" dirty="0"/>
              <a:t>insuliinireseptoreihin</a:t>
            </a:r>
            <a:r>
              <a:rPr lang="fi-FI" sz="2000" dirty="0"/>
              <a:t> &gt; glukoosi ei pääse soluihin</a:t>
            </a:r>
          </a:p>
        </p:txBody>
      </p:sp>
    </p:spTree>
    <p:extLst>
      <p:ext uri="{BB962C8B-B14F-4D97-AF65-F5344CB8AC3E}">
        <p14:creationId xmlns:p14="http://schemas.microsoft.com/office/powerpoint/2010/main" val="427795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i-FI" sz="2400" b="1" dirty="0"/>
          </a:p>
          <a:p>
            <a:r>
              <a:rPr lang="fi-FI" sz="2400" b="1" dirty="0"/>
              <a:t>Tyypin 2 diabeteksen oireet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Usein oireeton, kehittyy hitaasti ja salakavalasti</a:t>
            </a:r>
            <a:endParaRPr lang="fi-FI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</a:rPr>
              <a:t>Oireita voivat olla </a:t>
            </a:r>
          </a:p>
          <a:p>
            <a:pPr marL="285750" lvl="0" indent="-285750">
              <a:buFontTx/>
              <a:buChar char="-"/>
            </a:pPr>
            <a:r>
              <a:rPr lang="fi-FI" sz="2000" dirty="0">
                <a:solidFill>
                  <a:prstClr val="black"/>
                </a:solidFill>
              </a:rPr>
              <a:t>väsymys erityisesti aterioiden jälkeen</a:t>
            </a:r>
          </a:p>
          <a:p>
            <a:pPr marL="285750" lvl="0" indent="-285750">
              <a:buFontTx/>
              <a:buChar char="-"/>
            </a:pPr>
            <a:r>
              <a:rPr lang="fi-FI" sz="2000" dirty="0">
                <a:solidFill>
                  <a:prstClr val="black"/>
                </a:solidFill>
              </a:rPr>
              <a:t>jalkasäryt, lihaskouristelut</a:t>
            </a:r>
          </a:p>
          <a:p>
            <a:pPr marL="285750" lvl="0" indent="-285750">
              <a:buFontTx/>
              <a:buChar char="-"/>
            </a:pPr>
            <a:r>
              <a:rPr lang="fi-FI" sz="2000" dirty="0">
                <a:solidFill>
                  <a:prstClr val="black"/>
                </a:solidFill>
              </a:rPr>
              <a:t>uupumus, johon uni ei auta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Todetaan usein sattumalta tai valtimosairauden puhjettua</a:t>
            </a:r>
          </a:p>
          <a:p>
            <a:endParaRPr lang="fi-FI" dirty="0"/>
          </a:p>
          <a:p>
            <a:r>
              <a:rPr lang="fi-FI" sz="2400" b="1" dirty="0"/>
              <a:t>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Aluksi kokeillaan usein lääkkeetöntä hoitoa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Painonpudotus, lihavuusleikkaus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Liikunta – lisää verisuonitusta ja insuliiniherkkyyttä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Verenpaineen lasku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Kolesterolin lasku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Lääkehoito; tabletti- ja/tai insuliinihoito</a:t>
            </a:r>
          </a:p>
          <a:p>
            <a:pPr marL="342900" indent="-342900">
              <a:buAutoNum type="alphaLcParenR"/>
            </a:pPr>
            <a:r>
              <a:rPr lang="fi-FI" sz="2000" dirty="0"/>
              <a:t>Vähennetään maksan sokerintuotantoa</a:t>
            </a:r>
          </a:p>
          <a:p>
            <a:pPr marL="342900" indent="-342900">
              <a:buAutoNum type="alphaLcParenR"/>
            </a:pPr>
            <a:r>
              <a:rPr lang="fi-FI" sz="2000" dirty="0"/>
              <a:t>Lisätään haiman insuliinintuotantoa</a:t>
            </a:r>
          </a:p>
          <a:p>
            <a:pPr marL="342900" indent="-342900">
              <a:buAutoNum type="alphaLcParenR"/>
            </a:pPr>
            <a:r>
              <a:rPr lang="fi-FI" sz="2000" dirty="0"/>
              <a:t>Insuliini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Seuranta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372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8282"/>
            <a:ext cx="4896544" cy="67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6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188640"/>
            <a:ext cx="908091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8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D360F0F3-0435-4241-9964-207E3D84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"/>
            <a:ext cx="4363942" cy="285110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B7991525-8BE4-4C66-8247-57C25A1A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19049"/>
            <a:ext cx="4860032" cy="346220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7AE6C3A-3427-4986-8CAE-856AF4C2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9767"/>
            <a:ext cx="4897401" cy="367305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3240B33-CC46-4B15-8C35-88183F9DF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949" y="3933056"/>
            <a:ext cx="199966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" y="0"/>
            <a:ext cx="4631904" cy="39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81" y="3106733"/>
            <a:ext cx="4792464" cy="37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158770" y="1122080"/>
            <a:ext cx="111101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50 000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158770" y="2316375"/>
            <a:ext cx="11925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300 000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79512" y="1682129"/>
            <a:ext cx="11925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75000"/>
                  </a:schemeClr>
                </a:solidFill>
              </a:rPr>
              <a:t>150 000</a:t>
            </a:r>
          </a:p>
        </p:txBody>
      </p:sp>
    </p:spTree>
    <p:extLst>
      <p:ext uri="{BB962C8B-B14F-4D97-AF65-F5344CB8AC3E}">
        <p14:creationId xmlns:p14="http://schemas.microsoft.com/office/powerpoint/2010/main" val="171710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" y="0"/>
            <a:ext cx="4895701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5" y="3717032"/>
            <a:ext cx="915942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07504" y="318487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Haiman beeta-solut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444208" y="476672"/>
            <a:ext cx="22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Haiman alfa-solut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808450" y="41511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”Insuliinin ja glukagonin vuoropuhelua”</a:t>
            </a:r>
          </a:p>
        </p:txBody>
      </p:sp>
    </p:spTree>
    <p:extLst>
      <p:ext uri="{BB962C8B-B14F-4D97-AF65-F5344CB8AC3E}">
        <p14:creationId xmlns:p14="http://schemas.microsoft.com/office/powerpoint/2010/main" val="261018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Verensokerin (glukoosin) viitearvot </a:t>
            </a:r>
            <a:r>
              <a:rPr lang="fi-FI" sz="2400" dirty="0"/>
              <a:t>– plasmasta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2141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>
                <a:effectLst/>
              </a:rPr>
              <a:t>Terveellä  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Paastoverensokeri </a:t>
            </a:r>
            <a:r>
              <a:rPr lang="fi-FI" sz="2000" b="1" i="1" dirty="0"/>
              <a:t> 4-6 </a:t>
            </a:r>
            <a:r>
              <a:rPr lang="fi-FI" sz="2000" b="1" i="1" dirty="0" err="1"/>
              <a:t>mmol</a:t>
            </a:r>
            <a:r>
              <a:rPr lang="fi-FI" sz="2000" b="1" i="1" dirty="0"/>
              <a:t>/l</a:t>
            </a:r>
          </a:p>
          <a:p>
            <a:pPr marL="0" indent="0">
              <a:buNone/>
            </a:pPr>
            <a:r>
              <a:rPr lang="fi-FI" sz="2000" dirty="0"/>
              <a:t>Aterian  jälkeen / 2 h sokerirasituksessa </a:t>
            </a:r>
            <a:r>
              <a:rPr lang="fi-FI" sz="2000" b="1" dirty="0"/>
              <a:t>5-8 </a:t>
            </a:r>
            <a:r>
              <a:rPr lang="fi-FI" sz="2000" b="1" dirty="0" err="1"/>
              <a:t>mmol</a:t>
            </a:r>
            <a:r>
              <a:rPr lang="fi-FI" sz="2000" b="1" dirty="0"/>
              <a:t>/l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/>
          </a:p>
          <a:p>
            <a:pPr marL="0" lvl="0" indent="0">
              <a:buNone/>
            </a:pPr>
            <a:r>
              <a:rPr lang="fi-FI" sz="2000" b="1" dirty="0">
                <a:solidFill>
                  <a:prstClr val="black"/>
                </a:solidFill>
              </a:rPr>
              <a:t>Diabetes (</a:t>
            </a:r>
            <a:r>
              <a:rPr lang="fi-FI" sz="2000" dirty="0">
                <a:solidFill>
                  <a:prstClr val="black"/>
                </a:solidFill>
              </a:rPr>
              <a:t>laskimoveri)</a:t>
            </a:r>
            <a:endParaRPr lang="fi-FI" sz="2000" dirty="0"/>
          </a:p>
          <a:p>
            <a:pPr lvl="0">
              <a:buAutoNum type="alphaLcParenR"/>
            </a:pPr>
            <a:r>
              <a:rPr lang="fi-FI" sz="2000" dirty="0">
                <a:solidFill>
                  <a:prstClr val="black"/>
                </a:solidFill>
              </a:rPr>
              <a:t>paastoverensokeri on</a:t>
            </a:r>
            <a:r>
              <a:rPr lang="fi-FI" sz="2000" b="1" dirty="0">
                <a:solidFill>
                  <a:prstClr val="black"/>
                </a:solidFill>
              </a:rPr>
              <a:t> &gt;7,0 </a:t>
            </a:r>
            <a:r>
              <a:rPr lang="fi-FI" sz="2000" b="1" dirty="0" err="1">
                <a:solidFill>
                  <a:prstClr val="black"/>
                </a:solidFill>
              </a:rPr>
              <a:t>mmol</a:t>
            </a:r>
            <a:r>
              <a:rPr lang="fi-FI" sz="2000" b="1" dirty="0">
                <a:solidFill>
                  <a:prstClr val="black"/>
                </a:solidFill>
              </a:rPr>
              <a:t>/l  </a:t>
            </a:r>
          </a:p>
          <a:p>
            <a:pPr lvl="0">
              <a:buAutoNum type="alphaLcParenR"/>
            </a:pPr>
            <a:r>
              <a:rPr lang="fi-FI" sz="2000" dirty="0"/>
              <a:t>arvo ylittää </a:t>
            </a:r>
            <a:r>
              <a:rPr lang="fi-FI" sz="2000" b="1" dirty="0">
                <a:effectLst/>
              </a:rPr>
              <a:t>11 </a:t>
            </a:r>
            <a:r>
              <a:rPr lang="fi-FI" sz="2000" b="1" dirty="0" err="1">
                <a:effectLst/>
              </a:rPr>
              <a:t>mmol</a:t>
            </a:r>
            <a:r>
              <a:rPr lang="fi-FI" sz="2000" b="1" dirty="0">
                <a:effectLst/>
              </a:rPr>
              <a:t>/l</a:t>
            </a:r>
            <a:r>
              <a:rPr lang="fi-FI" sz="2000" dirty="0"/>
              <a:t> useammin kuin kerran   </a:t>
            </a:r>
          </a:p>
          <a:p>
            <a:pPr lvl="0">
              <a:buAutoNum type="alphaLcParenR"/>
            </a:pPr>
            <a:r>
              <a:rPr lang="fi-FI" sz="2000" dirty="0"/>
              <a:t>punasolujen sokeroitumisaste (sokerihemoglobiini; pitkäsokeri) </a:t>
            </a:r>
            <a:r>
              <a:rPr lang="fi-FI" sz="2000" b="1" dirty="0"/>
              <a:t>&gt;</a:t>
            </a:r>
            <a:r>
              <a:rPr lang="fi-FI" sz="2000" dirty="0"/>
              <a:t> </a:t>
            </a:r>
            <a:r>
              <a:rPr lang="fi-FI" sz="2000" b="1" dirty="0">
                <a:effectLst/>
              </a:rPr>
              <a:t>47,5</a:t>
            </a:r>
            <a:r>
              <a:rPr lang="fi-FI" sz="2000" dirty="0"/>
              <a:t> </a:t>
            </a:r>
            <a:r>
              <a:rPr lang="fi-FI" sz="2000" b="1" dirty="0" err="1"/>
              <a:t>mmol</a:t>
            </a:r>
            <a:r>
              <a:rPr lang="fi-FI" sz="2000" b="1" dirty="0"/>
              <a:t>/mol </a:t>
            </a:r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195"/>
            <a:ext cx="9143999" cy="3327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6" y="0"/>
            <a:ext cx="9144000" cy="9087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  <a:t>Mitä haittaa on pitkään </a:t>
            </a:r>
            <a:b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  <a:t>korkealla pysyttelevästä verensokerista?</a:t>
            </a:r>
            <a:br>
              <a:rPr lang="fi-FI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800" dirty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/>
            </a:r>
            <a:br>
              <a:rPr lang="fi-FI" sz="2800" dirty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</a:b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solidFill>
                  <a:prstClr val="black"/>
                </a:solidFill>
                <a:ea typeface="+mj-ea"/>
                <a:cs typeface="+mj-cs"/>
              </a:rPr>
              <a:t>Valkuaisaineiden sokeroituminen </a:t>
            </a:r>
            <a:r>
              <a:rPr lang="fi-FI" sz="2400" dirty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fi-FI" sz="2400" b="1" dirty="0"/>
          </a:p>
          <a:p>
            <a:r>
              <a:rPr lang="fi-FI" sz="2400" b="1" dirty="0"/>
              <a:t>Silmät – </a:t>
            </a:r>
            <a:r>
              <a:rPr lang="fi-FI" sz="2400" dirty="0" err="1"/>
              <a:t>retinopatia</a:t>
            </a:r>
            <a:r>
              <a:rPr lang="fi-FI" sz="2400" dirty="0"/>
              <a:t>; verkkokalvosairaus, silmänpohjamuutokset</a:t>
            </a:r>
          </a:p>
          <a:p>
            <a:r>
              <a:rPr lang="fi-FI" sz="2400" b="1" dirty="0"/>
              <a:t>Munuaiset </a:t>
            </a:r>
            <a:r>
              <a:rPr lang="fi-FI" sz="2400" dirty="0"/>
              <a:t>– </a:t>
            </a:r>
            <a:r>
              <a:rPr lang="fi-FI" sz="2400" dirty="0" err="1"/>
              <a:t>nefropatia</a:t>
            </a:r>
            <a:r>
              <a:rPr lang="fi-FI" sz="2400" dirty="0"/>
              <a:t>; munuaissairaus, virtsaan erittyy liikaa valkuaista</a:t>
            </a:r>
          </a:p>
          <a:p>
            <a:r>
              <a:rPr lang="fi-FI" sz="2400" b="1" dirty="0"/>
              <a:t>Maksa;</a:t>
            </a:r>
            <a:r>
              <a:rPr lang="fi-FI" sz="2400" dirty="0"/>
              <a:t> rasvoittumisriski</a:t>
            </a:r>
          </a:p>
          <a:p>
            <a:r>
              <a:rPr lang="fi-FI" sz="2400" b="1" dirty="0"/>
              <a:t>Hermosto </a:t>
            </a:r>
            <a:r>
              <a:rPr lang="fi-FI" sz="2400" dirty="0"/>
              <a:t>– </a:t>
            </a:r>
            <a:r>
              <a:rPr lang="fi-FI" sz="2400" dirty="0" err="1"/>
              <a:t>neuropatia</a:t>
            </a:r>
            <a:r>
              <a:rPr lang="fi-FI" sz="2400" dirty="0"/>
              <a:t>; ääreishermoston toimintahäiriöt, jalkojen tuntohäiriöt, puutuminen, pistely, levottomat jalat, särky</a:t>
            </a:r>
          </a:p>
          <a:p>
            <a:r>
              <a:rPr lang="fi-FI" sz="2400" b="1" dirty="0"/>
              <a:t>Verisuonisto; </a:t>
            </a:r>
            <a:r>
              <a:rPr lang="fi-FI" sz="2400" dirty="0"/>
              <a:t>valtimoiden kalkkeutuminen, verenpaineen kohoaminen, verenkierron huononeminen</a:t>
            </a:r>
          </a:p>
          <a:p>
            <a:r>
              <a:rPr lang="fi-FI" sz="2400" b="1" dirty="0"/>
              <a:t>Jalat; </a:t>
            </a:r>
            <a:r>
              <a:rPr lang="fi-FI" sz="2400" dirty="0"/>
              <a:t>verisuoni- ja hermostovauriot, sidekudosmuutokset, tulehdusherkkyys</a:t>
            </a:r>
          </a:p>
          <a:p>
            <a:r>
              <a:rPr lang="fi-FI" sz="2400" b="1" dirty="0"/>
              <a:t>Suu ja hampaat; </a:t>
            </a:r>
            <a:r>
              <a:rPr lang="fi-FI" sz="2400" dirty="0"/>
              <a:t>kuivuminen, pistely, limakalvomuutokset, tulehdukset</a:t>
            </a:r>
          </a:p>
          <a:p>
            <a:r>
              <a:rPr lang="fi-FI" sz="2400" b="1" dirty="0"/>
              <a:t>Erektio</a:t>
            </a:r>
            <a:r>
              <a:rPr lang="fi-FI" sz="2400" dirty="0"/>
              <a:t>; verisuoni- ja hermostovauriot, psyykkiset syyt</a:t>
            </a:r>
          </a:p>
          <a:p>
            <a:endParaRPr lang="fi-FI" sz="2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7643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2" y="0"/>
            <a:ext cx="3131146" cy="21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20" y="2492895"/>
            <a:ext cx="2563730" cy="21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988166"/>
            <a:ext cx="3238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4" y="4652706"/>
            <a:ext cx="3058994" cy="19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2260054"/>
            <a:ext cx="3480048" cy="233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4652706"/>
            <a:ext cx="3094334" cy="22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167"/>
            <a:ext cx="3097043" cy="19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28" y="1734675"/>
            <a:ext cx="2624872" cy="284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2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1"/>
            <a:ext cx="56199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uvahaun tulos haulle haiman saarekesol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59" y="38497"/>
            <a:ext cx="2456309" cy="31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11561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971600" y="393305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Autoimmuuniprosessi</a:t>
            </a:r>
            <a:r>
              <a:rPr lang="fi-FI" sz="2400" dirty="0"/>
              <a:t>; elimistön omat tulehdussolut tuhoavat haimassa sijaitsevat, insuliinia tuottavat solut, ns. beetasolut</a:t>
            </a:r>
          </a:p>
          <a:p>
            <a:r>
              <a:rPr lang="fi-FI" sz="2400" dirty="0"/>
              <a:t> </a:t>
            </a:r>
          </a:p>
          <a:p>
            <a:r>
              <a:rPr lang="fi-FI" sz="2400" dirty="0"/>
              <a:t>&lt; geeniperimä + ympäristötekijät: virus, suoliston bakteerikanta, ravinto: maidon insuliini / nitraatit / D-vitamiinin puute???</a:t>
            </a:r>
          </a:p>
        </p:txBody>
      </p:sp>
    </p:spTree>
    <p:extLst>
      <p:ext uri="{BB962C8B-B14F-4D97-AF65-F5344CB8AC3E}">
        <p14:creationId xmlns:p14="http://schemas.microsoft.com/office/powerpoint/2010/main" val="256420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352</Words>
  <Application>Microsoft Office PowerPoint</Application>
  <PresentationFormat>Näytössä katseltava diaesitys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Office-teema</vt:lpstr>
      <vt:lpstr>  Diabetes  - aineenvaihdunnan sairaus, jossa verensokeri on koholla   </vt:lpstr>
      <vt:lpstr>PowerPoint-esitys</vt:lpstr>
      <vt:lpstr>PowerPoint-esitys</vt:lpstr>
      <vt:lpstr>PowerPoint-esitys</vt:lpstr>
      <vt:lpstr>PowerPoint-esitys</vt:lpstr>
      <vt:lpstr>Verensokerin (glukoosin) viitearvot – plasmasta</vt:lpstr>
      <vt:lpstr>  Mitä haittaa on pitkään  korkealla pysyttelevästä verensokerista?  </vt:lpstr>
      <vt:lpstr>PowerPoint-esitys</vt:lpstr>
      <vt:lpstr>PowerPoint-esitys</vt:lpstr>
      <vt:lpstr>PowerPoint-esitys</vt:lpstr>
      <vt:lpstr>PowerPoint-esitys</vt:lpstr>
      <vt:lpstr>HYPOGLYKEMIA Millaisia oireita liian matala verensokeri (alle 4 mmol/l) aiheuttaa?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60</cp:revision>
  <dcterms:created xsi:type="dcterms:W3CDTF">2015-09-09T16:52:12Z</dcterms:created>
  <dcterms:modified xsi:type="dcterms:W3CDTF">2019-03-20T20:35:44Z</dcterms:modified>
</cp:coreProperties>
</file>