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3" r:id="rId3"/>
    <p:sldId id="268" r:id="rId4"/>
    <p:sldId id="263" r:id="rId5"/>
    <p:sldId id="262" r:id="rId6"/>
    <p:sldId id="291" r:id="rId7"/>
    <p:sldId id="257" r:id="rId8"/>
    <p:sldId id="261" r:id="rId9"/>
    <p:sldId id="269" r:id="rId10"/>
    <p:sldId id="283" r:id="rId11"/>
    <p:sldId id="273" r:id="rId12"/>
    <p:sldId id="272" r:id="rId13"/>
    <p:sldId id="277" r:id="rId14"/>
    <p:sldId id="275" r:id="rId15"/>
    <p:sldId id="266" r:id="rId16"/>
    <p:sldId id="281" r:id="rId17"/>
    <p:sldId id="280" r:id="rId18"/>
    <p:sldId id="285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18" autoAdjust="0"/>
  </p:normalViewPr>
  <p:slideViewPr>
    <p:cSldViewPr>
      <p:cViewPr varScale="1">
        <p:scale>
          <a:sx n="62" d="100"/>
          <a:sy n="62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84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55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28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2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01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04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15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89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85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1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BDA-0756-44D0-B886-5A269D6BE42B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912B-6C9E-4525-AD46-BA51D7CA7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4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596A9FCB-9105-4489-BE49-6587E188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72" y="0"/>
            <a:ext cx="7944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5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6"/>
            <a:ext cx="9144000" cy="653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08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fi-FI" sz="2000" b="1" dirty="0">
                <a:latin typeface="Arial"/>
                <a:ea typeface="Times New Roman"/>
                <a:cs typeface="Arial"/>
              </a:rPr>
              <a:t>Verenpaine – </a:t>
            </a:r>
            <a:r>
              <a:rPr lang="fi-FI" sz="2000" dirty="0">
                <a:latin typeface="Arial"/>
                <a:ea typeface="Times New Roman"/>
                <a:cs typeface="Arial"/>
              </a:rPr>
              <a:t>valtimoissa vallitseva paine (mmHg)		s. 169-170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fi-FI" sz="2000" dirty="0">
              <a:solidFill>
                <a:prstClr val="black"/>
              </a:solidFill>
              <a:latin typeface="Arial"/>
              <a:ea typeface="Times New Roman"/>
              <a:cs typeface="Arial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fi-FI" sz="16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&lt; sydämen työmäärä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fi-FI" sz="16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&lt; suonen läpimitta ja joustavuus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fi-FI" sz="16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&lt; kiertävä verimäärä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fi-FI" sz="1600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&lt; veren viskositeetti</a:t>
            </a:r>
            <a:endParaRPr lang="fi-FI" sz="1600" dirty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fi-FI" sz="1600" b="1" dirty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fi-FI" sz="1600" b="1" dirty="0">
                <a:latin typeface="Arial"/>
                <a:ea typeface="Times New Roman"/>
              </a:rPr>
              <a:t>Systolinen </a:t>
            </a:r>
            <a:r>
              <a:rPr lang="fi-FI" sz="1600" dirty="0">
                <a:latin typeface="Arial"/>
                <a:ea typeface="Times New Roman"/>
              </a:rPr>
              <a:t>-</a:t>
            </a:r>
            <a:r>
              <a:rPr lang="fi-FI" sz="1600" b="1" dirty="0">
                <a:latin typeface="Arial"/>
                <a:ea typeface="Times New Roman"/>
              </a:rPr>
              <a:t> </a:t>
            </a:r>
            <a:r>
              <a:rPr lang="fi-FI" sz="1600" dirty="0">
                <a:latin typeface="Arial"/>
                <a:ea typeface="Times New Roman"/>
              </a:rPr>
              <a:t>yläpaine, työpaine </a:t>
            </a:r>
            <a:endParaRPr lang="fi-FI" sz="16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fi-FI" sz="1600" b="1" dirty="0">
                <a:latin typeface="Arial"/>
                <a:ea typeface="Times New Roman"/>
              </a:rPr>
              <a:t>Diastolinen</a:t>
            </a:r>
            <a:r>
              <a:rPr lang="fi-FI" sz="1600" dirty="0">
                <a:latin typeface="Arial"/>
                <a:ea typeface="Times New Roman"/>
              </a:rPr>
              <a:t> - alapaine, lepopaine </a:t>
            </a:r>
            <a:endParaRPr lang="fi-FI" sz="1600" dirty="0"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fi-FI" sz="1600" dirty="0">
                <a:solidFill>
                  <a:prstClr val="black"/>
                </a:solidFill>
                <a:latin typeface="Arial"/>
                <a:ea typeface="Times New Roman"/>
              </a:rPr>
              <a:t>Vaihtelee – liikunta, ravinto, henkinen rasitus, lämpötila</a:t>
            </a:r>
          </a:p>
          <a:p>
            <a:pPr lvl="1">
              <a:spcAft>
                <a:spcPts val="0"/>
              </a:spcAft>
              <a:tabLst>
                <a:tab pos="914400" algn="l"/>
              </a:tabLst>
            </a:pPr>
            <a:endParaRPr lang="fi-FI" sz="16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i-FI" sz="1600" dirty="0">
                <a:latin typeface="Arial"/>
                <a:ea typeface="Times New Roman"/>
                <a:cs typeface="Arial"/>
              </a:rPr>
              <a:t>Iän myötä voi hieman nousta – silti tavoitetason säilyttäminen</a:t>
            </a:r>
            <a:endParaRPr lang="fi-FI" sz="1600" dirty="0">
              <a:effectLst/>
              <a:latin typeface="Times New Roman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r>
              <a:rPr lang="fi-FI" sz="1600" dirty="0">
                <a:latin typeface="Arial"/>
                <a:ea typeface="Times New Roman"/>
              </a:rPr>
              <a:t> </a:t>
            </a:r>
            <a:endParaRPr lang="fi-FI" sz="16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i-FI" sz="1600" dirty="0">
                <a:latin typeface="Arial"/>
                <a:ea typeface="Times New Roman"/>
                <a:cs typeface="Arial"/>
              </a:rPr>
              <a:t>Yli miljoonalla suomalaisella </a:t>
            </a:r>
            <a:r>
              <a:rPr lang="fi-FI" sz="1600" b="1" dirty="0">
                <a:latin typeface="Arial"/>
                <a:ea typeface="Times New Roman"/>
                <a:cs typeface="Arial"/>
              </a:rPr>
              <a:t>kohonnut verenpaine</a:t>
            </a:r>
            <a:endParaRPr lang="fi-FI" sz="1600" b="1" dirty="0">
              <a:effectLst/>
              <a:latin typeface="Times New Roman"/>
              <a:ea typeface="Times New Roman"/>
              <a:cs typeface="Arial"/>
            </a:endParaRPr>
          </a:p>
          <a:p>
            <a:pPr marL="742950" lvl="1" indent="-285750">
              <a:spcAft>
                <a:spcPts val="0"/>
              </a:spcAft>
              <a:buFont typeface="Arial"/>
              <a:buChar char="-"/>
              <a:tabLst>
                <a:tab pos="914400" algn="l"/>
              </a:tabLst>
            </a:pPr>
            <a:r>
              <a:rPr lang="fi-FI" sz="1600" dirty="0">
                <a:latin typeface="Arial"/>
                <a:ea typeface="Times New Roman"/>
              </a:rPr>
              <a:t>puolet lääkityksellä – lääkehoito kallista</a:t>
            </a:r>
            <a:endParaRPr lang="fi-FI" sz="1600" dirty="0">
              <a:effectLst/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Arial"/>
              <a:buChar char="-"/>
              <a:tabLst>
                <a:tab pos="914400" algn="l"/>
              </a:tabLst>
            </a:pPr>
            <a:r>
              <a:rPr lang="fi-FI" sz="1600" dirty="0">
                <a:latin typeface="Arial"/>
                <a:ea typeface="Times New Roman"/>
              </a:rPr>
              <a:t>95% ei selvää syytä</a:t>
            </a:r>
            <a:endParaRPr lang="fi-FI" sz="1600" dirty="0">
              <a:effectLst/>
              <a:latin typeface="Times New Roman"/>
              <a:ea typeface="Times New Roman"/>
            </a:endParaRPr>
          </a:p>
          <a:p>
            <a:pPr marL="685800">
              <a:spcAft>
                <a:spcPts val="0"/>
              </a:spcAft>
            </a:pPr>
            <a:r>
              <a:rPr lang="fi-FI" sz="1600" dirty="0">
                <a:latin typeface="Arial"/>
                <a:ea typeface="Times New Roman"/>
              </a:rPr>
              <a:t> </a:t>
            </a:r>
            <a:endParaRPr lang="fi-FI" sz="16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i-FI" sz="1600" b="1" dirty="0">
                <a:latin typeface="Arial"/>
                <a:ea typeface="Times New Roman"/>
                <a:cs typeface="Arial"/>
              </a:rPr>
              <a:t>Vaaratekijä </a:t>
            </a:r>
            <a:r>
              <a:rPr lang="fi-FI" sz="1600" dirty="0">
                <a:latin typeface="Arial"/>
                <a:ea typeface="Times New Roman"/>
                <a:cs typeface="Arial"/>
                <a:sym typeface="Wingdings"/>
              </a:rPr>
              <a:t></a:t>
            </a:r>
            <a:r>
              <a:rPr lang="fi-FI" sz="1600" dirty="0">
                <a:latin typeface="Arial"/>
                <a:ea typeface="Times New Roman"/>
                <a:cs typeface="Arial"/>
              </a:rPr>
              <a:t>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fi-FI" sz="1600" dirty="0">
                <a:latin typeface="Arial"/>
                <a:ea typeface="Times New Roman"/>
                <a:cs typeface="Arial"/>
              </a:rPr>
              <a:t>sepelvaltimotauti, sydäninfarkti, aivohalvaus, sydämen vajaatoiminta + silmien verisuonivaurio, munuaisvaurio, ääreisverenkiertosairaudet</a:t>
            </a:r>
            <a:endParaRPr lang="fi-FI" sz="1600" dirty="0">
              <a:effectLst/>
              <a:latin typeface="Times New Roman"/>
              <a:ea typeface="Times New Roman"/>
              <a:cs typeface="Arial"/>
            </a:endParaRPr>
          </a:p>
          <a:p>
            <a:pPr marL="742950" lvl="1" indent="-285750">
              <a:spcAft>
                <a:spcPts val="0"/>
              </a:spcAft>
              <a:buFont typeface="Arial"/>
              <a:buChar char="-"/>
              <a:tabLst>
                <a:tab pos="914400" algn="l"/>
              </a:tabLst>
            </a:pPr>
            <a:r>
              <a:rPr lang="fi-FI" sz="1600" dirty="0">
                <a:latin typeface="Arial"/>
                <a:ea typeface="Times New Roman"/>
              </a:rPr>
              <a:t>kovempi työ kohonnutta painetta vastaan </a:t>
            </a:r>
            <a:endParaRPr lang="fi-FI" sz="1600" dirty="0">
              <a:effectLst/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Arial"/>
              <a:buChar char="-"/>
              <a:tabLst>
                <a:tab pos="914400" algn="l"/>
              </a:tabLst>
            </a:pPr>
            <a:r>
              <a:rPr lang="fi-FI" sz="1600" dirty="0">
                <a:latin typeface="Arial"/>
                <a:ea typeface="Times New Roman"/>
              </a:rPr>
              <a:t>kiihdyttää valtimoiden kalkkeutumista, kovat valtimot eivät tasaa painetta</a:t>
            </a:r>
          </a:p>
          <a:p>
            <a:pPr lvl="1">
              <a:spcAft>
                <a:spcPts val="0"/>
              </a:spcAft>
              <a:tabLst>
                <a:tab pos="914400" algn="l"/>
              </a:tabLst>
            </a:pPr>
            <a:endParaRPr lang="fi-FI" sz="16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i-FI" sz="1600" b="1" dirty="0">
                <a:latin typeface="Arial"/>
                <a:ea typeface="Times New Roman"/>
                <a:cs typeface="Arial"/>
              </a:rPr>
              <a:t>”Hiljainen tappaja” </a:t>
            </a:r>
            <a:r>
              <a:rPr lang="fi-FI" sz="1600" dirty="0">
                <a:latin typeface="Arial"/>
                <a:ea typeface="Times New Roman"/>
                <a:cs typeface="Arial"/>
              </a:rPr>
              <a:t>– usein oireeton, sairastetaan tietämättä</a:t>
            </a:r>
            <a:endParaRPr lang="fi-FI" sz="1600" dirty="0">
              <a:effectLst/>
              <a:latin typeface="Times New Roman"/>
              <a:ea typeface="Times New Roman"/>
              <a:cs typeface="Arial"/>
            </a:endParaRPr>
          </a:p>
          <a:p>
            <a:pPr>
              <a:spcAft>
                <a:spcPts val="0"/>
              </a:spcAft>
            </a:pPr>
            <a:endParaRPr lang="fi-FI" sz="16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fi-FI" sz="1600" b="1" dirty="0">
                <a:latin typeface="Arial"/>
                <a:ea typeface="Times New Roman"/>
                <a:cs typeface="Arial"/>
              </a:rPr>
              <a:t>Säännöllinen mittaus ja seuranta</a:t>
            </a:r>
          </a:p>
        </p:txBody>
      </p:sp>
    </p:spTree>
    <p:extLst>
      <p:ext uri="{BB962C8B-B14F-4D97-AF65-F5344CB8AC3E}">
        <p14:creationId xmlns:p14="http://schemas.microsoft.com/office/powerpoint/2010/main" val="382599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" y="692696"/>
            <a:ext cx="91417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21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3318" y="33143"/>
            <a:ext cx="8229600" cy="437789"/>
          </a:xfrm>
        </p:spPr>
        <p:txBody>
          <a:bodyPr>
            <a:normAutofit/>
          </a:bodyPr>
          <a:lstStyle/>
          <a:p>
            <a:r>
              <a:rPr lang="fi-FI" sz="1800" b="1" dirty="0"/>
              <a:t>               </a:t>
            </a:r>
            <a:r>
              <a:rPr lang="fi-FI" sz="2000" b="1" dirty="0"/>
              <a:t>Korkean verenpaineen seuraukset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470932"/>
            <a:ext cx="9144000" cy="6445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b="1" dirty="0"/>
              <a:t>Sepelvaltimotauti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600" b="1" dirty="0"/>
              <a:t>Sydämen vajaatoiminta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600" b="1" dirty="0"/>
              <a:t>Aivohalvaus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600" b="1" dirty="0"/>
              <a:t>Munuaisten vajaatoiminta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600" b="1" dirty="0"/>
              <a:t>Silmien verisuonivauriot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600" b="1" dirty="0"/>
              <a:t>Käsivarsien ja säärten verisuonivauriot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13" y="24605"/>
            <a:ext cx="1296144" cy="154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20" y="825228"/>
            <a:ext cx="3258182" cy="13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96717"/>
            <a:ext cx="2344141" cy="154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47" y="470932"/>
            <a:ext cx="2102012" cy="266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56" y="2322763"/>
            <a:ext cx="1305976" cy="19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28" y="4277320"/>
            <a:ext cx="2053239" cy="1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7" y="4421963"/>
            <a:ext cx="2176141" cy="238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1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2003" y="55979"/>
            <a:ext cx="8229600" cy="633012"/>
          </a:xfrm>
        </p:spPr>
        <p:txBody>
          <a:bodyPr>
            <a:normAutofit/>
          </a:bodyPr>
          <a:lstStyle/>
          <a:p>
            <a:r>
              <a:rPr lang="fi-FI" sz="2000" b="1" dirty="0"/>
              <a:t>Kohonneelle verenpaineelle altistavat…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28" y="635616"/>
            <a:ext cx="2194831" cy="16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" y="1871280"/>
            <a:ext cx="1999537" cy="147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" y="0"/>
            <a:ext cx="2245734" cy="18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63" y="1718174"/>
            <a:ext cx="2245482" cy="15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" y="3479029"/>
            <a:ext cx="2074593" cy="154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44" y="3394945"/>
            <a:ext cx="2237389" cy="162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38" y="2772506"/>
            <a:ext cx="2611731" cy="173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74" y="3185471"/>
            <a:ext cx="1432296" cy="18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11" y="1070576"/>
            <a:ext cx="1651788" cy="158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97" y="91692"/>
            <a:ext cx="1015299" cy="288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05" y="4908015"/>
            <a:ext cx="2194635" cy="189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03" y="5170125"/>
            <a:ext cx="2652886" cy="148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1" y="5194027"/>
            <a:ext cx="2009433" cy="164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" y="5121002"/>
            <a:ext cx="1944654" cy="1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66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83766" cy="685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64" y="620688"/>
            <a:ext cx="4501236" cy="364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016794" y="4725144"/>
            <a:ext cx="3783259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/>
              <a:t>Ensiapu: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Lepoasento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125 mg aspirinia &gt;&lt; allergia!!!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Rauhoita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064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21" y="2934972"/>
            <a:ext cx="4437075" cy="38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34972"/>
            <a:ext cx="3632489" cy="383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7842" cy="309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42" y="-1"/>
            <a:ext cx="4676157" cy="309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4051869" y="26064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Pallolaajennus</a:t>
            </a:r>
          </a:p>
        </p:txBody>
      </p:sp>
    </p:spTree>
    <p:extLst>
      <p:ext uri="{BB962C8B-B14F-4D97-AF65-F5344CB8AC3E}">
        <p14:creationId xmlns:p14="http://schemas.microsoft.com/office/powerpoint/2010/main" val="151449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4025"/>
            <a:ext cx="3779911" cy="353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2667" cy="32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Kuvahaun tulos haulle aivoinfarktin oir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88640"/>
            <a:ext cx="4918423" cy="62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9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uvahaun tulos haulle sydämen vajaatoimi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" y="3645025"/>
            <a:ext cx="762658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uvahaun tulos haulle sydämen vajaatoimi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49" y="0"/>
            <a:ext cx="3027119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467544" y="404664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Sydämen vajaatoiminta </a:t>
            </a:r>
          </a:p>
          <a:p>
            <a:r>
              <a:rPr lang="fi-FI" sz="2400" dirty="0"/>
              <a:t>– merkki vaurioituneesta sydämestä</a:t>
            </a:r>
          </a:p>
          <a:p>
            <a:r>
              <a:rPr lang="fi-FI" sz="2400" dirty="0"/>
              <a:t>&lt; sepelvaltimotauti</a:t>
            </a:r>
          </a:p>
          <a:p>
            <a:r>
              <a:rPr lang="fi-FI" sz="2400" dirty="0"/>
              <a:t>&lt; sydäninfarkti</a:t>
            </a:r>
          </a:p>
          <a:p>
            <a:r>
              <a:rPr lang="fi-FI" sz="2400" dirty="0"/>
              <a:t>&lt; kohonnut vp</a:t>
            </a:r>
          </a:p>
          <a:p>
            <a:r>
              <a:rPr lang="fi-FI" sz="2400" dirty="0"/>
              <a:t>&lt; läppävika tms.</a:t>
            </a:r>
          </a:p>
        </p:txBody>
      </p:sp>
    </p:spTree>
    <p:extLst>
      <p:ext uri="{BB962C8B-B14F-4D97-AF65-F5344CB8AC3E}">
        <p14:creationId xmlns:p14="http://schemas.microsoft.com/office/powerpoint/2010/main" val="283094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8499792-E54B-429C-8C9F-49D3C7D3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i-FI" sz="4000" dirty="0"/>
              <a:t>Sydän- ja verisuonitaudit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CF4B579-6515-4579-B182-F653FB09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i-FI" dirty="0"/>
              <a:t>Eri tyyppisiä, toisiinsa liittyviä verenkiertojärjestelmän häiriöitä</a:t>
            </a:r>
          </a:p>
          <a:p>
            <a:r>
              <a:rPr lang="fi-FI" sz="2400" dirty="0"/>
              <a:t>Kohonnut verenpaine</a:t>
            </a:r>
          </a:p>
          <a:p>
            <a:r>
              <a:rPr lang="fi-FI" sz="2400" dirty="0"/>
              <a:t>Sepelvaltimotauti &gt; </a:t>
            </a:r>
            <a:r>
              <a:rPr lang="fi-FI" sz="2400" dirty="0" err="1"/>
              <a:t>angina</a:t>
            </a:r>
            <a:r>
              <a:rPr lang="fi-FI" sz="2400" dirty="0"/>
              <a:t> </a:t>
            </a:r>
            <a:r>
              <a:rPr lang="fi-FI" sz="2400" dirty="0" err="1"/>
              <a:t>pectoris</a:t>
            </a:r>
            <a:r>
              <a:rPr lang="fi-FI" sz="2400" dirty="0"/>
              <a:t> &gt; sydäninfarkti</a:t>
            </a:r>
          </a:p>
          <a:p>
            <a:r>
              <a:rPr lang="fi-FI" sz="2400" dirty="0"/>
              <a:t>Sydämen vajaatoiminta</a:t>
            </a:r>
          </a:p>
          <a:p>
            <a:r>
              <a:rPr lang="fi-FI" sz="2400" dirty="0"/>
              <a:t>Aivoverenkiertohäiriöt </a:t>
            </a:r>
          </a:p>
          <a:p>
            <a:pPr>
              <a:buFontTx/>
              <a:buChar char="-"/>
            </a:pPr>
            <a:r>
              <a:rPr lang="fi-FI" sz="2400" dirty="0" err="1"/>
              <a:t>aivoinfarkti</a:t>
            </a:r>
            <a:endParaRPr lang="fi-FI" sz="2400" dirty="0"/>
          </a:p>
          <a:p>
            <a:pPr>
              <a:buFontTx/>
              <a:buChar char="-"/>
            </a:pPr>
            <a:r>
              <a:rPr lang="fi-FI" sz="2400" dirty="0"/>
              <a:t>aivoverenvuoto</a:t>
            </a:r>
          </a:p>
          <a:p>
            <a:r>
              <a:rPr lang="fi-FI" sz="2400" dirty="0"/>
              <a:t>Rytmihäiriöt, eteisvärinä</a:t>
            </a:r>
          </a:p>
          <a:p>
            <a:r>
              <a:rPr lang="fi-FI" sz="2400" dirty="0"/>
              <a:t>Sydänlihastulehdus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 Lisäävät muistisairauksien riskiä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47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092948" cy="686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94CDC031-6ABA-4600-8EA3-5F444F35198B}"/>
              </a:ext>
            </a:extLst>
          </p:cNvPr>
          <p:cNvSpPr txBox="1"/>
          <p:nvPr/>
        </p:nvSpPr>
        <p:spPr>
          <a:xfrm>
            <a:off x="6156176" y="1"/>
            <a:ext cx="3016278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* Perimä</a:t>
            </a:r>
          </a:p>
          <a:p>
            <a:r>
              <a:rPr lang="fi-FI" sz="1600" dirty="0"/>
              <a:t>* Aineenvaihdunnalliset tekijät</a:t>
            </a:r>
          </a:p>
          <a:p>
            <a:r>
              <a:rPr lang="fi-FI" sz="1600" dirty="0"/>
              <a:t>* Elämäntavat</a:t>
            </a:r>
          </a:p>
          <a:p>
            <a:r>
              <a:rPr lang="fi-FI" sz="1600" dirty="0"/>
              <a:t>* Infektiot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DF7BF6E7-BF88-44D4-B4DF-3E63D5C1384C}"/>
              </a:ext>
            </a:extLst>
          </p:cNvPr>
          <p:cNvSpPr txBox="1"/>
          <p:nvPr/>
        </p:nvSpPr>
        <p:spPr>
          <a:xfrm>
            <a:off x="2123728" y="198884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Alkoholin liikakäyttö</a:t>
            </a:r>
          </a:p>
        </p:txBody>
      </p:sp>
    </p:spTree>
    <p:extLst>
      <p:ext uri="{BB962C8B-B14F-4D97-AF65-F5344CB8AC3E}">
        <p14:creationId xmlns:p14="http://schemas.microsoft.com/office/powerpoint/2010/main" val="333693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4092"/>
            <a:ext cx="914399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Ateroskleroosi</a:t>
            </a:r>
            <a:r>
              <a:rPr kumimoji="0" lang="fi-FI" altLang="fi-F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i-FI" altLang="fi-FI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i-FI" altLang="fi-FI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– Valtimonkovettumatauti, Valtimotauti</a:t>
            </a:r>
            <a:endParaRPr kumimoji="0" lang="fi-FI" altLang="fi-FI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i-FI" altLang="fi-F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Pääasiallinen sydän- ja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vs.tautien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aiheuttaja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1467480"/>
            <a:ext cx="9026350" cy="5386428"/>
            <a:chOff x="0" y="-391"/>
            <a:chExt cx="9539" cy="10649"/>
          </a:xfrm>
        </p:grpSpPr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1" y="0"/>
              <a:ext cx="9538" cy="10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4249" y="606"/>
              <a:ext cx="718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5399" y="-21"/>
              <a:ext cx="3957" cy="1076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Lipidien ylikuormitus elimistössä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2881" y="2357"/>
              <a:ext cx="1439" cy="149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verisuonen 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seinämän vaurio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500" y="2927"/>
              <a:ext cx="718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5399" y="2409"/>
              <a:ext cx="3957" cy="117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altLang="fi-F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Verisuoniin kertyy rasvaa ja sidekudosta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69" y="4553"/>
              <a:ext cx="8996" cy="11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</a:t>
              </a: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Ahtauttaa verisuonia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0" y="1888"/>
              <a:ext cx="2519" cy="217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* kohonnut </a:t>
              </a:r>
              <a:r>
                <a:rPr kumimoji="0" lang="fi-FI" altLang="fi-FI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vp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* kohonnut kolesteroli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* korkea verensokeri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* tupakointi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0" y="-391"/>
              <a:ext cx="2519" cy="196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perimä 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ravintorasvat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vähäinen liikunta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519" y="2989"/>
              <a:ext cx="359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740" y="5689"/>
              <a:ext cx="3418" cy="8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veritulppa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82" y="7148"/>
              <a:ext cx="3418" cy="222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Angina</a:t>
              </a: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kumimoji="0" lang="fi-FI" altLang="fi-FI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Pectoris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TIA-kohtaus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Katkokävely, rasitussärky, kipukouristus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812" y="7167"/>
              <a:ext cx="3420" cy="2209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Sydäninfarkti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Aivohalvaus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Kuolio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798" y="7167"/>
              <a:ext cx="1796" cy="22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sydämessä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aivoissa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alaraajoissa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3180" y="572"/>
              <a:ext cx="717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6975" y="1259"/>
              <a:ext cx="142" cy="629"/>
            </a:xfrm>
            <a:prstGeom prst="downArrow">
              <a:avLst>
                <a:gd name="adj1" fmla="val 50000"/>
                <a:gd name="adj2" fmla="val 110739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7046" y="3727"/>
              <a:ext cx="142" cy="538"/>
            </a:xfrm>
            <a:prstGeom prst="downArrow">
              <a:avLst>
                <a:gd name="adj1" fmla="val 50000"/>
                <a:gd name="adj2" fmla="val 94718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82" y="5667"/>
              <a:ext cx="3418" cy="8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osittainen ahtauma</a:t>
              </a:r>
              <a:endPara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56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45" y="260649"/>
            <a:ext cx="6090639" cy="29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6550"/>
            <a:ext cx="4208037" cy="34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1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452DB82F-603C-4E10-8864-F9EBDB7FE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" y="908720"/>
            <a:ext cx="9135887" cy="51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7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8879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fi-FI" sz="2000" b="1" dirty="0"/>
              <a:t>Kolesteroli  </a:t>
            </a:r>
            <a:r>
              <a:rPr lang="fi-FI" sz="2000" dirty="0"/>
              <a:t>s. 169</a:t>
            </a:r>
            <a:br>
              <a:rPr lang="fi-FI" sz="2000" dirty="0"/>
            </a:br>
            <a:r>
              <a:rPr lang="fi-FI" sz="2000" dirty="0"/>
              <a:t>– elimistölle välttämätön veren rasva-aine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842798"/>
            <a:ext cx="9128498" cy="601520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fi-FI" sz="1900" b="1" dirty="0"/>
              <a:t>Ruuansulatus</a:t>
            </a:r>
          </a:p>
          <a:p>
            <a:r>
              <a:rPr lang="fi-FI" sz="1900" b="1" dirty="0"/>
              <a:t>Veriplasman osa</a:t>
            </a:r>
          </a:p>
          <a:p>
            <a:r>
              <a:rPr lang="fi-FI" sz="1900" b="1" dirty="0"/>
              <a:t>Solujen rakennusaine, kudosten muodostus</a:t>
            </a:r>
          </a:p>
          <a:p>
            <a:r>
              <a:rPr lang="fi-FI" sz="1900" b="1" dirty="0"/>
              <a:t>Hermoston toiminta</a:t>
            </a:r>
          </a:p>
          <a:p>
            <a:r>
              <a:rPr lang="fi-FI" sz="1900" b="1" dirty="0"/>
              <a:t>Aivot ja selkäydin</a:t>
            </a:r>
          </a:p>
          <a:p>
            <a:r>
              <a:rPr lang="fi-FI" sz="1900" b="1" dirty="0"/>
              <a:t>Hormonituotanto</a:t>
            </a:r>
            <a:endParaRPr lang="fi-FI" sz="1900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sz="1900" dirty="0"/>
              <a:t>Tarvittava määrä muodostuu: </a:t>
            </a:r>
            <a:r>
              <a:rPr lang="fi-FI" sz="1900" b="1" dirty="0"/>
              <a:t>maksa, </a:t>
            </a:r>
            <a:r>
              <a:rPr lang="fi-FI" sz="1900" dirty="0"/>
              <a:t>ohutsuoli, lisämunuainen</a:t>
            </a:r>
          </a:p>
          <a:p>
            <a:pPr marL="0" indent="0">
              <a:buNone/>
            </a:pPr>
            <a:r>
              <a:rPr lang="fi-FI" sz="1900" dirty="0">
                <a:sym typeface="Wingdings" panose="05000000000000000000" pitchFamily="2" charset="2"/>
              </a:rPr>
              <a:t>   </a:t>
            </a:r>
            <a:r>
              <a:rPr lang="fi-FI" sz="1900" dirty="0"/>
              <a:t>Ylimäärä </a:t>
            </a:r>
            <a:r>
              <a:rPr lang="fi-FI" sz="1900" b="1" dirty="0"/>
              <a:t>ravinnosta </a:t>
            </a:r>
            <a:r>
              <a:rPr lang="fi-FI" sz="1900" dirty="0"/>
              <a:t>- eläinrasvoista</a:t>
            </a:r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r>
              <a:rPr lang="fi-FI" sz="1900" dirty="0"/>
              <a:t>Maksasta elimistön uudelleen käytettäväksi</a:t>
            </a:r>
          </a:p>
          <a:p>
            <a:pPr>
              <a:buFont typeface="Wingdings"/>
              <a:buChar char="Ø"/>
            </a:pPr>
            <a:r>
              <a:rPr lang="fi-FI" sz="1900" dirty="0"/>
              <a:t>Sappihapoiksi </a:t>
            </a:r>
            <a:r>
              <a:rPr lang="fi-FI" sz="1900" dirty="0">
                <a:sym typeface="Wingdings" panose="05000000000000000000" pitchFamily="2" charset="2"/>
              </a:rPr>
              <a:t> ohutsuoleen rasvoja sulattamaan</a:t>
            </a:r>
          </a:p>
          <a:p>
            <a:pPr>
              <a:buFont typeface="Wingdings"/>
              <a:buChar char="Ø"/>
            </a:pPr>
            <a:r>
              <a:rPr lang="fi-FI" sz="1900" dirty="0">
                <a:sym typeface="Wingdings" panose="05000000000000000000" pitchFamily="2" charset="2"/>
              </a:rPr>
              <a:t>Osa verisuonten mukana muihin kudoksiin</a:t>
            </a:r>
          </a:p>
          <a:p>
            <a:pPr marL="0" indent="0">
              <a:buNone/>
            </a:pPr>
            <a:endParaRPr lang="fi-FI" sz="19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1900" dirty="0">
                <a:sym typeface="Wingdings" panose="05000000000000000000" pitchFamily="2" charset="2"/>
              </a:rPr>
              <a:t>Verenkierrossa kiinnittyy rasvojen ja valkuaisaineiden muodostamiin </a:t>
            </a:r>
          </a:p>
          <a:p>
            <a:pPr marL="0" indent="0">
              <a:buNone/>
            </a:pPr>
            <a:r>
              <a:rPr lang="fi-FI" sz="1900" dirty="0" err="1">
                <a:sym typeface="Wingdings" panose="05000000000000000000" pitchFamily="2" charset="2"/>
              </a:rPr>
              <a:t>lipoproteiineihin</a:t>
            </a:r>
            <a:r>
              <a:rPr lang="fi-FI" sz="1900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fi-FI" sz="1900" b="1" dirty="0">
                <a:sym typeface="Wingdings" panose="05000000000000000000" pitchFamily="2" charset="2"/>
              </a:rPr>
              <a:t>LDL</a:t>
            </a:r>
            <a:r>
              <a:rPr lang="fi-FI" sz="1900" dirty="0">
                <a:sym typeface="Wingdings" panose="05000000000000000000" pitchFamily="2" charset="2"/>
              </a:rPr>
              <a:t> – kuljettaa  maksasta muihin kudoksiin; huono kuljettaja</a:t>
            </a:r>
          </a:p>
          <a:p>
            <a:pPr marL="0" indent="0">
              <a:buNone/>
            </a:pPr>
            <a:r>
              <a:rPr lang="fi-FI" sz="1900" b="1" dirty="0">
                <a:sym typeface="Wingdings" panose="05000000000000000000" pitchFamily="2" charset="2"/>
              </a:rPr>
              <a:t>HDL</a:t>
            </a:r>
            <a:r>
              <a:rPr lang="fi-FI" sz="1900" dirty="0">
                <a:sym typeface="Wingdings" panose="05000000000000000000" pitchFamily="2" charset="2"/>
              </a:rPr>
              <a:t>- kuljettaa soluista maksaan; hyvä kuljettaja</a:t>
            </a:r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r>
              <a:rPr lang="fi-FI" sz="1900" dirty="0"/>
              <a:t>Elimistö hyödyntää  sopivan määrän, ylimäärästä käsittely häiriintyy:</a:t>
            </a:r>
          </a:p>
          <a:p>
            <a:pPr>
              <a:buFont typeface="Wingdings"/>
              <a:buChar char="à"/>
            </a:pPr>
            <a:r>
              <a:rPr lang="fi-FI" sz="1900" dirty="0">
                <a:sym typeface="Wingdings" panose="05000000000000000000" pitchFamily="2" charset="2"/>
              </a:rPr>
              <a:t>Sappirakon toiminta &gt; sappikivet, kipu, keltaisuus</a:t>
            </a:r>
          </a:p>
          <a:p>
            <a:pPr>
              <a:buFont typeface="Wingdings"/>
              <a:buChar char="à"/>
            </a:pPr>
            <a:r>
              <a:rPr lang="fi-FI" sz="1900" dirty="0" err="1"/>
              <a:t>Ateroskleroosi</a:t>
            </a:r>
            <a:r>
              <a:rPr lang="fi-FI" sz="1900" dirty="0"/>
              <a:t> &gt; sydän- ja verisuonitaudit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37" y="703928"/>
            <a:ext cx="2857963" cy="322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39" y="3783046"/>
            <a:ext cx="1135664" cy="152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18" y="5155309"/>
            <a:ext cx="2495182" cy="16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37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0750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i-FI" sz="2400" b="1" dirty="0"/>
              <a:t>Kolesteroliarvot </a:t>
            </a:r>
            <a:r>
              <a:rPr lang="fi-FI" sz="1600" dirty="0"/>
              <a:t>s. 169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Veren seerumin kokonaiskolesteroli 3-10 </a:t>
            </a:r>
            <a:r>
              <a:rPr lang="fi-FI" sz="2400" dirty="0" err="1"/>
              <a:t>mmol</a:t>
            </a:r>
            <a:r>
              <a:rPr lang="fi-FI" sz="2400" dirty="0"/>
              <a:t>/l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5616" y="983542"/>
            <a:ext cx="4316288" cy="553224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Kolesteroliarvo: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/>
              <a:t>Alle 5 </a:t>
            </a:r>
            <a:r>
              <a:rPr lang="fi-FI" sz="2000" b="1" dirty="0" err="1"/>
              <a:t>mmol/l</a:t>
            </a:r>
            <a:endParaRPr lang="fi-FI" sz="2000" b="1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5,0-6,5 </a:t>
            </a:r>
            <a:r>
              <a:rPr lang="fi-FI" sz="2000" dirty="0" err="1"/>
              <a:t>mmol/l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6,5-8,0 </a:t>
            </a:r>
            <a:r>
              <a:rPr lang="fi-FI" sz="2000" dirty="0" err="1"/>
              <a:t>mmol/l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Yli 8 </a:t>
            </a:r>
            <a:r>
              <a:rPr lang="fi-FI" sz="2000" dirty="0" err="1"/>
              <a:t>mmol/l</a:t>
            </a:r>
            <a:endParaRPr lang="fi-FI" sz="20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                                                          </a:t>
            </a:r>
            <a:r>
              <a:rPr lang="fi-FI" sz="1600" b="1" dirty="0" err="1"/>
              <a:t>Ta</a:t>
            </a:r>
            <a:endParaRPr lang="fi-FI" sz="1600" b="1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6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27623" y="1019139"/>
            <a:ext cx="4038600" cy="275731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/>
              <a:t>Sepelvaltimotaudin vaara: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pieni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lievästi kohonnut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kohtalaisesti kohonnut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merkittävästi kohonnut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73" y="4305977"/>
            <a:ext cx="3228607" cy="255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68" y="4305977"/>
            <a:ext cx="2657691" cy="252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4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0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275</Words>
  <Application>Microsoft Office PowerPoint</Application>
  <PresentationFormat>Näytössä katseltava diaesitys (4:3)</PresentationFormat>
  <Paragraphs>149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Tahoma</vt:lpstr>
      <vt:lpstr>Times New Roman</vt:lpstr>
      <vt:lpstr>Wingdings</vt:lpstr>
      <vt:lpstr>Office-teema</vt:lpstr>
      <vt:lpstr>PowerPoint-esitys</vt:lpstr>
      <vt:lpstr>Sydän- ja verisuonitaudit</vt:lpstr>
      <vt:lpstr>PowerPoint-esitys</vt:lpstr>
      <vt:lpstr>PowerPoint-esitys</vt:lpstr>
      <vt:lpstr>PowerPoint-esitys</vt:lpstr>
      <vt:lpstr>PowerPoint-esitys</vt:lpstr>
      <vt:lpstr>Kolesteroli  s. 169 – elimistölle välttämätön veren rasva-aine</vt:lpstr>
      <vt:lpstr>Kolesteroliarvot s. 169 Veren seerumin kokonaiskolesteroli 3-10 mmol/l</vt:lpstr>
      <vt:lpstr>PowerPoint-esitys</vt:lpstr>
      <vt:lpstr>PowerPoint-esitys</vt:lpstr>
      <vt:lpstr>PowerPoint-esitys</vt:lpstr>
      <vt:lpstr>PowerPoint-esitys</vt:lpstr>
      <vt:lpstr>               Korkean verenpaineen seuraukset </vt:lpstr>
      <vt:lpstr>Kohonneelle verenpaineelle altistavat… 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Pinterova Zuzana</cp:lastModifiedBy>
  <cp:revision>44</cp:revision>
  <dcterms:created xsi:type="dcterms:W3CDTF">2015-09-07T17:15:53Z</dcterms:created>
  <dcterms:modified xsi:type="dcterms:W3CDTF">2019-03-20T20:03:46Z</dcterms:modified>
</cp:coreProperties>
</file>