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handoutMasterIdLst>
    <p:handoutMasterId r:id="rId16"/>
  </p:handoutMasterIdLst>
  <p:sldIdLst>
    <p:sldId id="296" r:id="rId5"/>
    <p:sldId id="331" r:id="rId6"/>
    <p:sldId id="333" r:id="rId7"/>
    <p:sldId id="324" r:id="rId8"/>
    <p:sldId id="325" r:id="rId9"/>
    <p:sldId id="328" r:id="rId10"/>
    <p:sldId id="330" r:id="rId11"/>
    <p:sldId id="334" r:id="rId12"/>
    <p:sldId id="307" r:id="rId13"/>
    <p:sldId id="335" r:id="rId14"/>
    <p:sldId id="268" r:id="rId15"/>
  </p:sldIdLst>
  <p:sldSz cx="9144000" cy="6858000" type="screen4x3"/>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8"/>
    <a:srgbClr val="CC5B59"/>
    <a:srgbClr val="84C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144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4302919" cy="34114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5624596" y="0"/>
            <a:ext cx="4302919" cy="341144"/>
          </a:xfrm>
          <a:prstGeom prst="rect">
            <a:avLst/>
          </a:prstGeom>
        </p:spPr>
        <p:txBody>
          <a:bodyPr vert="horz" lIns="91440" tIns="45720" rIns="91440" bIns="45720" rtlCol="0"/>
          <a:lstStyle>
            <a:lvl1pPr algn="r">
              <a:defRPr sz="1200"/>
            </a:lvl1pPr>
          </a:lstStyle>
          <a:p>
            <a:fld id="{5D8D72F8-BF13-46EB-8AAE-CE09D39FD7FC}" type="datetimeFigureOut">
              <a:rPr lang="fi-FI" smtClean="0"/>
              <a:t>25.4.2023</a:t>
            </a:fld>
            <a:endParaRPr lang="fi-FI"/>
          </a:p>
        </p:txBody>
      </p:sp>
      <p:sp>
        <p:nvSpPr>
          <p:cNvPr id="4" name="Alatunnisteen paikkamerkki 3"/>
          <p:cNvSpPr>
            <a:spLocks noGrp="1"/>
          </p:cNvSpPr>
          <p:nvPr>
            <p:ph type="ftr" sz="quarter" idx="2"/>
          </p:nvPr>
        </p:nvSpPr>
        <p:spPr>
          <a:xfrm>
            <a:off x="0" y="6458121"/>
            <a:ext cx="4302919" cy="34114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5624596" y="6458121"/>
            <a:ext cx="4302919" cy="341143"/>
          </a:xfrm>
          <a:prstGeom prst="rect">
            <a:avLst/>
          </a:prstGeom>
        </p:spPr>
        <p:txBody>
          <a:bodyPr vert="horz" lIns="91440" tIns="45720" rIns="91440" bIns="45720" rtlCol="0" anchor="b"/>
          <a:lstStyle>
            <a:lvl1pPr algn="r">
              <a:defRPr sz="1200"/>
            </a:lvl1pPr>
          </a:lstStyle>
          <a:p>
            <a:fld id="{720311D5-2D40-432C-B6D6-328B255762CC}" type="slidenum">
              <a:rPr lang="fi-FI" smtClean="0"/>
              <a:t>‹#›</a:t>
            </a:fld>
            <a:endParaRPr lang="fi-FI"/>
          </a:p>
        </p:txBody>
      </p:sp>
    </p:spTree>
    <p:extLst>
      <p:ext uri="{BB962C8B-B14F-4D97-AF65-F5344CB8AC3E}">
        <p14:creationId xmlns:p14="http://schemas.microsoft.com/office/powerpoint/2010/main" val="42851637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85971" y="3356228"/>
            <a:ext cx="6585819" cy="1340011"/>
          </a:xfrm>
          <a:prstGeom prst="rect">
            <a:avLst/>
          </a:prstGeom>
        </p:spPr>
        <p:txBody>
          <a:bodyPr anchor="ctr">
            <a:noAutofit/>
          </a:bodyPr>
          <a:lstStyle>
            <a:lvl1pPr algn="ctr">
              <a:defRPr sz="5400" b="1" spc="800" baseline="0"/>
            </a:lvl1pPr>
          </a:lstStyle>
          <a:p>
            <a:r>
              <a:rPr lang="en-US" dirty="0" err="1"/>
              <a:t>Otsikko</a:t>
            </a:r>
            <a:endParaRPr lang="en-US" dirty="0"/>
          </a:p>
        </p:txBody>
      </p:sp>
    </p:spTree>
    <p:extLst>
      <p:ext uri="{BB962C8B-B14F-4D97-AF65-F5344CB8AC3E}">
        <p14:creationId xmlns:p14="http://schemas.microsoft.com/office/powerpoint/2010/main" val="352652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99212" cy="3142928"/>
          </a:xfrm>
          <a:prstGeom prst="rect">
            <a:avLst/>
          </a:prstGeom>
        </p:spPr>
        <p:txBody>
          <a:bodyPr/>
          <a:lstStyle>
            <a:lvl1pPr marL="0" indent="0">
              <a:buNone/>
              <a:defRPr>
                <a:solidFill>
                  <a:schemeClr val="tx1"/>
                </a:solidFill>
              </a:defRPr>
            </a:lvl1pPr>
          </a:lstStyle>
          <a:p>
            <a:r>
              <a:rPr lang="fi-FI" dirty="0"/>
              <a:t>Leipäteksti, kokosuositus 24</a:t>
            </a:r>
          </a:p>
        </p:txBody>
      </p:sp>
    </p:spTree>
    <p:extLst>
      <p:ext uri="{BB962C8B-B14F-4D97-AF65-F5344CB8AC3E}">
        <p14:creationId xmlns:p14="http://schemas.microsoft.com/office/powerpoint/2010/main" val="20976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sisältö ja kuva(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accent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3315190" cy="3142928"/>
          </a:xfrm>
          <a:prstGeom prst="rect">
            <a:avLst/>
          </a:prstGeom>
        </p:spPr>
        <p:txBody>
          <a:bodyPr/>
          <a:lstStyle>
            <a:lvl1pPr marL="0" indent="0">
              <a:buNone/>
              <a:defRPr>
                <a:solidFill>
                  <a:schemeClr val="tx1"/>
                </a:solidFill>
              </a:defRPr>
            </a:lvl1pPr>
          </a:lstStyle>
          <a:p>
            <a:r>
              <a:rPr lang="fi-FI" dirty="0"/>
              <a:t>Leipäteksti, kokosuositus 24</a:t>
            </a:r>
          </a:p>
        </p:txBody>
      </p:sp>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4678639" y="2103829"/>
            <a:ext cx="3802752" cy="3142928"/>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48012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B0FB5B90-9CF2-5C4F-95D5-131F1B62ED0A}"/>
              </a:ext>
            </a:extLst>
          </p:cNvPr>
          <p:cNvSpPr>
            <a:spLocks noGrp="1"/>
          </p:cNvSpPr>
          <p:nvPr>
            <p:ph type="pic" sz="quarter" idx="11"/>
          </p:nvPr>
        </p:nvSpPr>
        <p:spPr>
          <a:xfrm>
            <a:off x="702365" y="1166191"/>
            <a:ext cx="6228522" cy="3922644"/>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389459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vaaleampi sinin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1429859"/>
            <a:ext cx="7633742"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2040766" y="2730500"/>
            <a:ext cx="6399212" cy="2490856"/>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338404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236" y="528159"/>
            <a:ext cx="6331164" cy="1128363"/>
          </a:xfrm>
          <a:prstGeom prst="rect">
            <a:avLst/>
          </a:prstGeom>
        </p:spPr>
        <p:txBody>
          <a:bodyPr/>
          <a:lstStyle>
            <a:lvl1pPr algn="ctr">
              <a:defRPr sz="4000">
                <a:solidFill>
                  <a:schemeClr val="bg1"/>
                </a:solidFill>
              </a:defRPr>
            </a:lvl1pPr>
          </a:lstStyle>
          <a:p>
            <a:r>
              <a:rPr lang="fi-FI" dirty="0" err="1"/>
              <a:t>Otsikko,koko</a:t>
            </a:r>
            <a:r>
              <a:rPr lang="fi-FI" dirty="0"/>
              <a:t> 40, keskitetty</a:t>
            </a:r>
            <a:endParaRPr lang="en-US" dirty="0"/>
          </a:p>
        </p:txBody>
      </p:sp>
      <p:sp>
        <p:nvSpPr>
          <p:cNvPr id="12" name="Sisällön paikkamerkki 11">
            <a:extLst>
              <a:ext uri="{FF2B5EF4-FFF2-40B4-BE49-F238E27FC236}">
                <a16:creationId xmlns:a16="http://schemas.microsoft.com/office/drawing/2014/main" id="{E714B42E-2856-B842-80EC-1CB21E8A6F5A}"/>
              </a:ext>
            </a:extLst>
          </p:cNvPr>
          <p:cNvSpPr>
            <a:spLocks noGrp="1"/>
          </p:cNvSpPr>
          <p:nvPr>
            <p:ph sz="quarter" idx="10" hasCustomPrompt="1"/>
          </p:nvPr>
        </p:nvSpPr>
        <p:spPr>
          <a:xfrm flipH="1">
            <a:off x="806236" y="2103829"/>
            <a:ext cx="6331164" cy="3142928"/>
          </a:xfrm>
          <a:prstGeom prst="rect">
            <a:avLst/>
          </a:prstGeom>
        </p:spPr>
        <p:txBody>
          <a:bodyPr/>
          <a:lstStyle>
            <a:lvl1pPr marL="0" indent="0">
              <a:buNone/>
              <a:defRPr>
                <a:solidFill>
                  <a:schemeClr val="bg1"/>
                </a:solidFill>
              </a:defRPr>
            </a:lvl1pPr>
          </a:lstStyle>
          <a:p>
            <a:r>
              <a:rPr lang="fi-FI" dirty="0"/>
              <a:t>Leipäteksti, kokosuositus 24</a:t>
            </a:r>
          </a:p>
        </p:txBody>
      </p:sp>
    </p:spTree>
    <p:extLst>
      <p:ext uri="{BB962C8B-B14F-4D97-AF65-F5344CB8AC3E}">
        <p14:creationId xmlns:p14="http://schemas.microsoft.com/office/powerpoint/2010/main" val="15790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F53A-7801-8344-8E65-BAFCD3B0D73E}"/>
              </a:ext>
            </a:extLst>
          </p:cNvPr>
          <p:cNvSpPr>
            <a:spLocks noGrp="1"/>
          </p:cNvSpPr>
          <p:nvPr>
            <p:ph type="title" hasCustomPrompt="1"/>
          </p:nvPr>
        </p:nvSpPr>
        <p:spPr>
          <a:xfrm>
            <a:off x="2324100" y="5549900"/>
            <a:ext cx="4267200" cy="990600"/>
          </a:xfrm>
        </p:spPr>
        <p:txBody>
          <a:bodyPr>
            <a:normAutofit/>
          </a:bodyPr>
          <a:lstStyle>
            <a:lvl1pPr algn="ctr">
              <a:defRPr sz="3200">
                <a:solidFill>
                  <a:schemeClr val="bg1"/>
                </a:solidFill>
              </a:defRPr>
            </a:lvl1pPr>
          </a:lstStyle>
          <a:p>
            <a:r>
              <a:rPr lang="fi-FI" dirty="0"/>
              <a:t>Otsikko</a:t>
            </a:r>
          </a:p>
        </p:txBody>
      </p:sp>
    </p:spTree>
    <p:extLst>
      <p:ext uri="{BB962C8B-B14F-4D97-AF65-F5344CB8AC3E}">
        <p14:creationId xmlns:p14="http://schemas.microsoft.com/office/powerpoint/2010/main" val="3217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3" name="Otsikon paikkamerkki 12">
            <a:extLst>
              <a:ext uri="{FF2B5EF4-FFF2-40B4-BE49-F238E27FC236}">
                <a16:creationId xmlns:a16="http://schemas.microsoft.com/office/drawing/2014/main" id="{CE2D1D9F-80CC-914F-9AC6-B082C2FFB63C}"/>
              </a:ext>
            </a:extLst>
          </p:cNvPr>
          <p:cNvSpPr>
            <a:spLocks noGrp="1"/>
          </p:cNvSpPr>
          <p:nvPr>
            <p:ph type="title"/>
          </p:nvPr>
        </p:nvSpPr>
        <p:spPr>
          <a:xfrm>
            <a:off x="708163" y="3508651"/>
            <a:ext cx="78867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83443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5" r:id="rId3"/>
    <p:sldLayoutId id="2147483716" r:id="rId4"/>
    <p:sldLayoutId id="2147483714" r:id="rId5"/>
    <p:sldLayoutId id="2147483713" r:id="rId6"/>
    <p:sldLayoutId id="2147483712" r:id="rId7"/>
  </p:sldLayoutIdLst>
  <p:txStyles>
    <p:titleStyle>
      <a:lvl1pPr algn="l" defTabSz="914377"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783" indent="-228594" algn="l" defTabSz="914377"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914377" indent="0" algn="l" defTabSz="914377"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3pPr>
      <a:lvl4pPr marL="1600160"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349"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103" indent="-228594" algn="l" defTabSz="914377"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94" userDrawn="1">
          <p15:clr>
            <a:srgbClr val="F26B43"/>
          </p15:clr>
        </p15:guide>
        <p15:guide id="2" pos="5400" userDrawn="1">
          <p15:clr>
            <a:srgbClr val="F26B43"/>
          </p15:clr>
        </p15:guide>
        <p15:guide id="3" orient="horz" pos="4008" userDrawn="1">
          <p15:clr>
            <a:srgbClr val="F26B43"/>
          </p15:clr>
        </p15:guide>
        <p15:guide id="4" orient="horz" pos="1440" userDrawn="1">
          <p15:clr>
            <a:srgbClr val="F26B43"/>
          </p15:clr>
        </p15:guide>
        <p15:guide id="5" orient="horz" pos="3720" userDrawn="1">
          <p15:clr>
            <a:srgbClr val="F26B43"/>
          </p15:clr>
        </p15:guide>
        <p15:guide id="6"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kymensanomat.fi/paikalliset/5847895" TargetMode="External"/><Relationship Id="rId2" Type="http://schemas.openxmlformats.org/officeDocument/2006/relationships/hyperlink" Target="https://www.hs.fi/hyvinvointi/art-2000009501883.html" TargetMode="External"/><Relationship Id="rId1" Type="http://schemas.openxmlformats.org/officeDocument/2006/relationships/slideLayout" Target="../slideLayouts/slideLayout5.xml"/><Relationship Id="rId4" Type="http://schemas.openxmlformats.org/officeDocument/2006/relationships/hyperlink" Target="https://www.youtube.com/watch?v=RCuuse4Fd7I"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valvira.fi/-/nikotiinipusseihin-sovelletaan-tupakkalakia" TargetMode="External"/><Relationship Id="rId2" Type="http://schemas.openxmlformats.org/officeDocument/2006/relationships/hyperlink" Target="https://ehyt.fi/tapahtuma/pakka-kavelyn-ja-diilerin-jaljilla-mallin-koulutus/" TargetMode="External"/><Relationship Id="rId1" Type="http://schemas.openxmlformats.org/officeDocument/2006/relationships/slideLayout" Target="../slideLayouts/slideLayout5.xml"/><Relationship Id="rId5" Type="http://schemas.openxmlformats.org/officeDocument/2006/relationships/hyperlink" Target="https://tulli.fi/-/nikotiinipusseja-ei-enaa-luokitella-laakkeiksi" TargetMode="External"/><Relationship Id="rId4" Type="http://schemas.openxmlformats.org/officeDocument/2006/relationships/hyperlink" Target="https://www.fimea.fi/-/fimea-kannattaa-nikotiinipusseja-koskevan-lainsaadannon-uudistust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yle.fi/a/3-12475806"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seinajoki.fi/hallinto/hyvinvoinnin-edistaminen/ehkaiseva-paihdetyo/festaripakka/"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kymenlaaksonperhekeskus.fi/" TargetMode="External"/><Relationship Id="rId2" Type="http://schemas.openxmlformats.org/officeDocument/2006/relationships/hyperlink" Target="https://ehyt.fi/" TargetMode="External"/><Relationship Id="rId1" Type="http://schemas.openxmlformats.org/officeDocument/2006/relationships/slideLayout" Target="../slideLayouts/slideLayout5.xml"/><Relationship Id="rId6" Type="http://schemas.openxmlformats.org/officeDocument/2006/relationships/hyperlink" Target="https://kymenhva.fi/lapset-nuoret-ja-perheet/nuoren-kasvu-ja-kehitys/nuoren-mielenterveys/" TargetMode="External"/><Relationship Id="rId5" Type="http://schemas.openxmlformats.org/officeDocument/2006/relationships/hyperlink" Target="https://www.youtube.com/watch?v=4o8Scxp65Mw" TargetMode="External"/><Relationship Id="rId4" Type="http://schemas.openxmlformats.org/officeDocument/2006/relationships/hyperlink" Target="https://kakspy.com/perhe-ja-laheisty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0257" y="802178"/>
            <a:ext cx="7633742" cy="1128363"/>
          </a:xfrm>
        </p:spPr>
        <p:txBody>
          <a:bodyPr>
            <a:normAutofit fontScale="90000"/>
          </a:bodyPr>
          <a:lstStyle/>
          <a:p>
            <a:r>
              <a:rPr lang="fi-FI" dirty="0">
                <a:solidFill>
                  <a:schemeClr val="tx1"/>
                </a:solidFill>
              </a:rPr>
              <a:t>LASTEN JA NUORTEN PÄIHDETILANNE KOTKASSA </a:t>
            </a:r>
          </a:p>
        </p:txBody>
      </p:sp>
      <p:sp>
        <p:nvSpPr>
          <p:cNvPr id="3" name="Sisällön paikkamerkki 2"/>
          <p:cNvSpPr>
            <a:spLocks noGrp="1"/>
          </p:cNvSpPr>
          <p:nvPr>
            <p:ph sz="quarter" idx="10"/>
          </p:nvPr>
        </p:nvSpPr>
        <p:spPr>
          <a:xfrm flipH="1">
            <a:off x="1238391" y="1720313"/>
            <a:ext cx="7285352" cy="4695985"/>
          </a:xfrm>
        </p:spPr>
        <p:txBody>
          <a:bodyPr lIns="91440" tIns="45720" rIns="91440" bIns="45720" anchor="t"/>
          <a:lstStyle/>
          <a:p>
            <a:endParaRPr lang="fi-FI" dirty="0">
              <a:solidFill>
                <a:srgbClr val="0083C8"/>
              </a:solidFill>
            </a:endParaRPr>
          </a:p>
          <a:p>
            <a:pPr marL="342900" indent="-342900">
              <a:buFontTx/>
              <a:buChar char="-"/>
            </a:pPr>
            <a:r>
              <a:rPr lang="fi-FI" sz="1800" dirty="0">
                <a:solidFill>
                  <a:schemeClr val="tx1"/>
                </a:solidFill>
              </a:rPr>
              <a:t>Sähkötupakka ja nuuska puhuttaa lasten ja nuorten kohdalla</a:t>
            </a:r>
          </a:p>
          <a:p>
            <a:pPr marL="342900" indent="-342900">
              <a:buFontTx/>
              <a:buChar char="-"/>
            </a:pPr>
            <a:r>
              <a:rPr lang="fi-FI" sz="1600" dirty="0">
                <a:solidFill>
                  <a:schemeClr val="tx2">
                    <a:lumMod val="50000"/>
                    <a:lumOff val="50000"/>
                  </a:schemeClr>
                </a:solidFill>
                <a:hlinkClick r:id="rId2">
                  <a:extLst>
                    <a:ext uri="{A12FA001-AC4F-418D-AE19-62706E023703}">
                      <ahyp:hlinkClr xmlns:ahyp="http://schemas.microsoft.com/office/drawing/2018/hyperlinkcolor" val="tx"/>
                    </a:ext>
                  </a:extLst>
                </a:hlinkClick>
              </a:rPr>
              <a:t>Lasten sähkötupakan käyttö on yleistynyt räjähdysmäisesti, ja ilmiö on osin lain ulottumattomissa - Hyvinvointi | HS.fi</a:t>
            </a:r>
            <a:endParaRPr lang="fi-FI" sz="1800" dirty="0">
              <a:solidFill>
                <a:schemeClr val="tx2">
                  <a:lumMod val="50000"/>
                  <a:lumOff val="50000"/>
                </a:schemeClr>
              </a:solidFill>
            </a:endParaRPr>
          </a:p>
          <a:p>
            <a:pPr marL="342900" indent="-342900">
              <a:buFontTx/>
              <a:buChar char="-"/>
            </a:pPr>
            <a:r>
              <a:rPr lang="fi-FI" sz="1800" dirty="0">
                <a:solidFill>
                  <a:schemeClr val="tx1"/>
                </a:solidFill>
              </a:rPr>
              <a:t>Sähkötupakkatuotteita löytyy jopa alakouluikäisiltä lapsilta</a:t>
            </a:r>
          </a:p>
          <a:p>
            <a:pPr marL="342900" indent="-342900">
              <a:buFontTx/>
              <a:buChar char="-"/>
            </a:pPr>
            <a:r>
              <a:rPr lang="fi-FI" sz="1800" dirty="0">
                <a:solidFill>
                  <a:schemeClr val="tx1"/>
                </a:solidFill>
              </a:rPr>
              <a:t>Sitä tilataan mm. Snapchatin kautta ja muualta verkosta. </a:t>
            </a:r>
          </a:p>
          <a:p>
            <a:pPr marL="342900" indent="-342900">
              <a:buFontTx/>
              <a:buChar char="-"/>
            </a:pPr>
            <a:r>
              <a:rPr lang="fi-FI" sz="1800" dirty="0">
                <a:solidFill>
                  <a:schemeClr val="tx2">
                    <a:lumMod val="50000"/>
                    <a:lumOff val="50000"/>
                  </a:schemeClr>
                </a:solidFill>
                <a:hlinkClick r:id="rId3">
                  <a:extLst>
                    <a:ext uri="{A12FA001-AC4F-418D-AE19-62706E023703}">
                      <ahyp:hlinkClr xmlns:ahyp="http://schemas.microsoft.com/office/drawing/2018/hyperlinkcolor" val="tx"/>
                    </a:ext>
                  </a:extLst>
                </a:hlinkClick>
              </a:rPr>
              <a:t>https://www.kymensanomat.fi/paikalliset/5847895</a:t>
            </a:r>
            <a:endParaRPr lang="fi-FI" sz="1800" dirty="0">
              <a:solidFill>
                <a:schemeClr val="tx1"/>
              </a:solidFill>
            </a:endParaRPr>
          </a:p>
          <a:p>
            <a:pPr marL="342900" indent="-342900">
              <a:buFontTx/>
              <a:buChar char="-"/>
            </a:pPr>
            <a:r>
              <a:rPr lang="fi-FI" sz="1800" dirty="0">
                <a:solidFill>
                  <a:schemeClr val="tx1"/>
                </a:solidFill>
              </a:rPr>
              <a:t>Nuuska näkyy erityisesti nuorten ja nuorten aikuisten tuotteena</a:t>
            </a:r>
          </a:p>
          <a:p>
            <a:pPr marL="342900" indent="-342900">
              <a:buFontTx/>
              <a:buChar char="-"/>
            </a:pPr>
            <a:r>
              <a:rPr lang="fi-FI" sz="1800" dirty="0">
                <a:solidFill>
                  <a:schemeClr val="tx1"/>
                </a:solidFill>
              </a:rPr>
              <a:t>Sitä saa tilattua myös Snapchatin kautta ja muualta verkosta. </a:t>
            </a:r>
          </a:p>
          <a:p>
            <a:pPr marL="342900" indent="-342900">
              <a:buFontTx/>
              <a:buChar char="-"/>
            </a:pPr>
            <a:r>
              <a:rPr lang="fi-FI" sz="1800" dirty="0">
                <a:solidFill>
                  <a:schemeClr val="tx1"/>
                </a:solidFill>
              </a:rPr>
              <a:t>Kulkureitti myös Kotkaan toimii aktiivisimmin Tornion kautta. </a:t>
            </a:r>
          </a:p>
          <a:p>
            <a:pPr marL="342900" indent="-342900">
              <a:buFontTx/>
              <a:buChar char="-"/>
            </a:pPr>
            <a:r>
              <a:rPr lang="fi-FI" sz="1800" u="sng" dirty="0">
                <a:solidFill>
                  <a:schemeClr val="tx2">
                    <a:lumMod val="50000"/>
                    <a:lumOff val="50000"/>
                  </a:schemeClr>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https://www.youtube.com/watch?v=RCuuse4Fd7I</a:t>
            </a:r>
            <a:endParaRPr lang="fi-FI" sz="1800" u="sng" dirty="0">
              <a:solidFill>
                <a:schemeClr val="tx2">
                  <a:lumMod val="50000"/>
                  <a:lumOff val="50000"/>
                </a:schemeClr>
              </a:solidFill>
              <a:effectLst/>
              <a:latin typeface="Calibri" panose="020F0502020204030204" pitchFamily="34" charset="0"/>
              <a:ea typeface="Calibri" panose="020F0502020204030204" pitchFamily="34" charset="0"/>
            </a:endParaRPr>
          </a:p>
          <a:p>
            <a:endParaRPr lang="fi-FI" sz="1800" u="sng" dirty="0">
              <a:solidFill>
                <a:schemeClr val="tx2">
                  <a:lumMod val="50000"/>
                  <a:lumOff val="50000"/>
                </a:schemeClr>
              </a:solidFill>
              <a:effectLst/>
              <a:latin typeface="Calibri" panose="020F0502020204030204" pitchFamily="34" charset="0"/>
              <a:ea typeface="Calibri" panose="020F0502020204030204" pitchFamily="34" charset="0"/>
            </a:endParaRPr>
          </a:p>
          <a:p>
            <a:pPr marL="342900" indent="-342900">
              <a:buFontTx/>
              <a:buChar char="-"/>
            </a:pPr>
            <a:endParaRPr lang="fi-FI" dirty="0">
              <a:solidFill>
                <a:schemeClr val="tx1"/>
              </a:solidFill>
            </a:endParaRP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192373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solidFill>
                  <a:schemeClr val="tx1"/>
                </a:solidFill>
              </a:rPr>
              <a:t>MUUTA HUOMIOITAVAA</a:t>
            </a:r>
          </a:p>
        </p:txBody>
      </p:sp>
      <p:sp>
        <p:nvSpPr>
          <p:cNvPr id="3" name="Sisällön paikkamerkki 2"/>
          <p:cNvSpPr>
            <a:spLocks noGrp="1"/>
          </p:cNvSpPr>
          <p:nvPr>
            <p:ph sz="quarter" idx="10"/>
          </p:nvPr>
        </p:nvSpPr>
        <p:spPr>
          <a:xfrm flipH="1">
            <a:off x="1697064" y="2452317"/>
            <a:ext cx="6742914" cy="3694924"/>
          </a:xfrm>
        </p:spPr>
        <p:txBody>
          <a:bodyPr/>
          <a:lstStyle/>
          <a:p>
            <a:pPr marL="342900" indent="-342900">
              <a:buFontTx/>
              <a:buChar char="-"/>
            </a:pPr>
            <a:endParaRPr lang="fi-FI" dirty="0">
              <a:solidFill>
                <a:srgbClr val="0083C8"/>
              </a:solidFill>
            </a:endParaRPr>
          </a:p>
          <a:p>
            <a:pPr marL="342900" indent="-342900">
              <a:buFontTx/>
              <a:buChar char="-"/>
            </a:pPr>
            <a:endParaRPr lang="fi-FI" dirty="0">
              <a:solidFill>
                <a:schemeClr val="accent1"/>
              </a:solidFill>
            </a:endParaRPr>
          </a:p>
          <a:p>
            <a:pPr marL="342900" indent="-342900">
              <a:buFontTx/>
              <a:buChar char="-"/>
            </a:pPr>
            <a:endParaRPr lang="fi-FI" dirty="0">
              <a:solidFill>
                <a:schemeClr val="tx1"/>
              </a:solidFill>
            </a:endParaRPr>
          </a:p>
        </p:txBody>
      </p:sp>
      <p:sp>
        <p:nvSpPr>
          <p:cNvPr id="9" name="Tekstiruutu 8">
            <a:extLst>
              <a:ext uri="{FF2B5EF4-FFF2-40B4-BE49-F238E27FC236}">
                <a16:creationId xmlns:a16="http://schemas.microsoft.com/office/drawing/2014/main" id="{EA772B11-B5F1-D025-9770-FB859F702B5C}"/>
              </a:ext>
            </a:extLst>
          </p:cNvPr>
          <p:cNvSpPr txBox="1"/>
          <p:nvPr/>
        </p:nvSpPr>
        <p:spPr>
          <a:xfrm>
            <a:off x="1171339" y="2452317"/>
            <a:ext cx="6491483" cy="4762842"/>
          </a:xfrm>
          <a:prstGeom prst="rect">
            <a:avLst/>
          </a:prstGeom>
          <a:noFill/>
        </p:spPr>
        <p:txBody>
          <a:bodyPr wrap="square">
            <a:spAutoFit/>
          </a:bodyPr>
          <a:lstStyle/>
          <a:p>
            <a:r>
              <a:rPr lang="fi-FI" sz="1050" b="1" dirty="0">
                <a:effectLst/>
                <a:latin typeface="Calibri" panose="020F0502020204030204" pitchFamily="34" charset="0"/>
                <a:ea typeface="Calibri" panose="020F0502020204030204" pitchFamily="34" charset="0"/>
              </a:rPr>
              <a:t>KOULUTUSTA TARJOLLA: </a:t>
            </a:r>
            <a:endParaRPr lang="fi-FI" sz="1050" dirty="0">
              <a:effectLst/>
              <a:latin typeface="Calibri" panose="020F0502020204030204" pitchFamily="34" charset="0"/>
              <a:ea typeface="Calibri" panose="020F0502020204030204" pitchFamily="34" charset="0"/>
            </a:endParaRPr>
          </a:p>
          <a:p>
            <a:r>
              <a:rPr lang="fi-FI" sz="1050" dirty="0">
                <a:effectLst/>
                <a:latin typeface="Calibri" panose="020F0502020204030204" pitchFamily="34" charset="0"/>
                <a:ea typeface="Calibri" panose="020F0502020204030204" pitchFamily="34" charset="0"/>
              </a:rPr>
              <a:t> </a:t>
            </a:r>
          </a:p>
          <a:p>
            <a:r>
              <a:rPr lang="fi-FI" sz="1050" dirty="0">
                <a:effectLst/>
                <a:latin typeface="Segoe UI" panose="020B0502040204020203" pitchFamily="34" charset="0"/>
                <a:ea typeface="Calibri" panose="020F0502020204030204" pitchFamily="34" charset="0"/>
              </a:rPr>
              <a:t>Nuoret Pakka-toimijoina hanke järjestää avoimen koulutuksen kahdesta yläkouluihin suunnatusta menetelmästä: Pakka-kävelystä ja Diilerin jäljillä -mallista </a:t>
            </a:r>
            <a:r>
              <a:rPr lang="fi-FI" sz="1050" dirty="0" err="1">
                <a:effectLst/>
                <a:latin typeface="Segoe UI" panose="020B0502040204020203" pitchFamily="34" charset="0"/>
                <a:ea typeface="Calibri" panose="020F0502020204030204" pitchFamily="34" charset="0"/>
              </a:rPr>
              <a:t>Teamsissa</a:t>
            </a:r>
            <a:r>
              <a:rPr lang="fi-FI" sz="1050" dirty="0">
                <a:effectLst/>
                <a:latin typeface="Segoe UI" panose="020B0502040204020203" pitchFamily="34" charset="0"/>
                <a:ea typeface="Calibri" panose="020F0502020204030204" pitchFamily="34" charset="0"/>
              </a:rPr>
              <a:t> 25.5. </a:t>
            </a:r>
            <a:endParaRPr lang="fi-FI" sz="1050" dirty="0">
              <a:effectLst/>
              <a:latin typeface="Calibri" panose="020F0502020204030204" pitchFamily="34" charset="0"/>
              <a:ea typeface="Calibri" panose="020F0502020204030204" pitchFamily="34" charset="0"/>
            </a:endParaRPr>
          </a:p>
          <a:p>
            <a:r>
              <a:rPr lang="fi-FI" sz="1050" dirty="0">
                <a:effectLst/>
                <a:latin typeface="Segoe UI" panose="020B0502040204020203" pitchFamily="34" charset="0"/>
                <a:ea typeface="Calibri" panose="020F0502020204030204" pitchFamily="34" charset="0"/>
              </a:rPr>
              <a:t>Lisätietoa koulutuksesta ja linkki ilmoittautumiseen löytyy täältä: </a:t>
            </a:r>
            <a:r>
              <a:rPr lang="fi-FI" sz="1050" u="sng" dirty="0">
                <a:solidFill>
                  <a:schemeClr val="tx2">
                    <a:lumMod val="50000"/>
                    <a:lumOff val="50000"/>
                  </a:schemeClr>
                </a:solidFill>
                <a:effectLst/>
                <a:latin typeface="Segoe UI" panose="020B0502040204020203" pitchFamily="34" charset="0"/>
                <a:ea typeface="Calibri" panose="020F0502020204030204" pitchFamily="34" charset="0"/>
                <a:hlinkClick r:id="rId2" tooltip="https://ehyt.fi/tapahtuma/pakka-kavelyn-ja-diilerin-jaljilla-mallin-koulutus/">
                  <a:extLst>
                    <a:ext uri="{A12FA001-AC4F-418D-AE19-62706E023703}">
                      <ahyp:hlinkClr xmlns:ahyp="http://schemas.microsoft.com/office/drawing/2018/hyperlinkcolor" val="tx"/>
                    </a:ext>
                  </a:extLst>
                </a:hlinkClick>
              </a:rPr>
              <a:t>https://ehyt.fi/tapahtuma/pakka-kavelyn-ja-diilerin-jaljilla-mallin-koulutus/</a:t>
            </a:r>
            <a:endParaRPr lang="fi-FI" sz="1050" u="sng" dirty="0">
              <a:solidFill>
                <a:schemeClr val="tx2">
                  <a:lumMod val="50000"/>
                  <a:lumOff val="50000"/>
                </a:schemeClr>
              </a:solidFill>
              <a:effectLst/>
              <a:latin typeface="Segoe UI" panose="020B0502040204020203" pitchFamily="34" charset="0"/>
              <a:ea typeface="Calibri" panose="020F0502020204030204" pitchFamily="34" charset="0"/>
            </a:endParaRPr>
          </a:p>
          <a:p>
            <a:endParaRPr lang="fi-FI" sz="1050" b="1" u="sng" dirty="0">
              <a:solidFill>
                <a:schemeClr val="tx2">
                  <a:lumMod val="50000"/>
                  <a:lumOff val="50000"/>
                </a:schemeClr>
              </a:solidFill>
              <a:latin typeface="Segoe UI" panose="020B0502040204020203" pitchFamily="34" charset="0"/>
              <a:ea typeface="Calibri" panose="020F0502020204030204" pitchFamily="34" charset="0"/>
            </a:endParaRPr>
          </a:p>
          <a:p>
            <a:r>
              <a:rPr lang="fi-FI" sz="1050" b="1" dirty="0">
                <a:effectLst/>
                <a:latin typeface="Calibri" panose="020F0502020204030204" pitchFamily="34" charset="0"/>
                <a:ea typeface="Calibri" panose="020F0502020204030204" pitchFamily="34" charset="0"/>
              </a:rPr>
              <a:t>NIKOTIINIPUSSIT: </a:t>
            </a:r>
            <a:endParaRPr lang="fi-FI" sz="1050" dirty="0">
              <a:effectLst/>
              <a:latin typeface="Calibri" panose="020F0502020204030204" pitchFamily="34" charset="0"/>
              <a:ea typeface="Calibri" panose="020F0502020204030204" pitchFamily="34" charset="0"/>
            </a:endParaRPr>
          </a:p>
          <a:p>
            <a:r>
              <a:rPr lang="fi-FI" sz="1050" dirty="0">
                <a:effectLst/>
                <a:latin typeface="Calibri" panose="020F0502020204030204" pitchFamily="34" charset="0"/>
                <a:ea typeface="Calibri" panose="020F0502020204030204" pitchFamily="34" charset="0"/>
              </a:rPr>
              <a:t> </a:t>
            </a:r>
          </a:p>
          <a:p>
            <a:r>
              <a:rPr lang="fi-FI" sz="1050" dirty="0">
                <a:effectLst/>
                <a:latin typeface="Segoe UI" panose="020B0502040204020203" pitchFamily="34" charset="0"/>
                <a:ea typeface="Calibri" panose="020F0502020204030204" pitchFamily="34" charset="0"/>
              </a:rPr>
              <a:t>Tiedoksenne, että </a:t>
            </a:r>
            <a:r>
              <a:rPr lang="fi-FI" sz="1050" dirty="0" err="1">
                <a:effectLst/>
                <a:latin typeface="Segoe UI" panose="020B0502040204020203" pitchFamily="34" charset="0"/>
                <a:ea typeface="Calibri" panose="020F0502020204030204" pitchFamily="34" charset="0"/>
              </a:rPr>
              <a:t>Fimea</a:t>
            </a:r>
            <a:r>
              <a:rPr lang="fi-FI" sz="1050" dirty="0">
                <a:effectLst/>
                <a:latin typeface="Segoe UI" panose="020B0502040204020203" pitchFamily="34" charset="0"/>
                <a:ea typeface="Calibri" panose="020F0502020204030204" pitchFamily="34" charset="0"/>
              </a:rPr>
              <a:t> on tehnyt uuden linjauksen koskien nikotiinipusseja. Nyt tiettyjä nikotiinipussivalmisteita ei enää pääsääntöisesti luokitella lääkkeiksi, ellei niitä nimenomaisesti markkinoida lääkkeelliseen käyttötarkoitukseen tai muuten voida osoittaa, että niitä tyypillisesti käytetään lääkkeen tavoin. Nikotiinipussit täyttävät pääsääntöisesti tupakkalain tupakan vastikkeen määritelmän, ja siten esimerkiksi myynnin / luovuttamisen ikärajat ja esilläpitokielto koskee vastikkeen määritelmän täyttäviä tuotteita. </a:t>
            </a:r>
            <a:endParaRPr lang="fi-FI" sz="1050" dirty="0">
              <a:effectLst/>
              <a:latin typeface="Calibri" panose="020F0502020204030204" pitchFamily="34" charset="0"/>
              <a:ea typeface="Calibri" panose="020F0502020204030204" pitchFamily="34" charset="0"/>
            </a:endParaRPr>
          </a:p>
          <a:p>
            <a:r>
              <a:rPr lang="fi-FI" sz="1050" dirty="0">
                <a:effectLst/>
                <a:latin typeface="Segoe UI" panose="020B0502040204020203" pitchFamily="34" charset="0"/>
                <a:ea typeface="Calibri" panose="020F0502020204030204" pitchFamily="34" charset="0"/>
              </a:rPr>
              <a:t>Sosiaali- ja terveysministeriössä on jo aloitettu tupakkalain muutoksen valmistelu. Valmistelun pohjana käytetään Tupakka- ja nikotiinipoliittisen kehittämistyöryhmän ehdotusta, jonka mukaan nikotiininuuskaa olisi säädeltävä samoin kuin perinteistä nuuskaa. Käytännössä tämä tarkoittaisi myyntikieltoa sekä maahantuontia koskevia rajoituksia.</a:t>
            </a:r>
            <a:endParaRPr lang="fi-FI" sz="1050" dirty="0">
              <a:effectLst/>
              <a:latin typeface="Calibri" panose="020F0502020204030204" pitchFamily="34" charset="0"/>
              <a:ea typeface="Calibri" panose="020F0502020204030204" pitchFamily="34" charset="0"/>
            </a:endParaRPr>
          </a:p>
          <a:p>
            <a:r>
              <a:rPr lang="fi-FI" sz="1050" dirty="0">
                <a:effectLst/>
                <a:latin typeface="Segoe UI" panose="020B0502040204020203" pitchFamily="34" charset="0"/>
                <a:ea typeface="Calibri" panose="020F0502020204030204" pitchFamily="34" charset="0"/>
              </a:rPr>
              <a:t>Tämä uusi linjaus vaikuttaa muun muassa maahantuontiin (ei vaadita jatkossa lääkemääräystä), ja saattaa siten lisätä tuotteita nyt ainakin hetkellisesti Suomen markkinoilla. Kannattaa siis nyt seurailla </a:t>
            </a:r>
            <a:r>
              <a:rPr lang="fi-FI" sz="1050">
                <a:effectLst/>
                <a:latin typeface="Segoe UI" panose="020B0502040204020203" pitchFamily="34" charset="0"/>
                <a:ea typeface="Calibri" panose="020F0502020204030204" pitchFamily="34" charset="0"/>
              </a:rPr>
              <a:t>tilannetta.</a:t>
            </a:r>
          </a:p>
          <a:p>
            <a:r>
              <a:rPr lang="fi-FI" sz="1050" b="1">
                <a:effectLst/>
                <a:latin typeface="Segoe UI" panose="020B0502040204020203" pitchFamily="34" charset="0"/>
                <a:ea typeface="Calibri" panose="020F0502020204030204" pitchFamily="34" charset="0"/>
              </a:rPr>
              <a:t>Lue </a:t>
            </a:r>
            <a:r>
              <a:rPr lang="fi-FI" sz="1050" b="1" dirty="0">
                <a:effectLst/>
                <a:latin typeface="Segoe UI" panose="020B0502040204020203" pitchFamily="34" charset="0"/>
                <a:ea typeface="Calibri" panose="020F0502020204030204" pitchFamily="34" charset="0"/>
              </a:rPr>
              <a:t>lisää Valviran, </a:t>
            </a:r>
            <a:r>
              <a:rPr lang="fi-FI" sz="1050" b="1" dirty="0" err="1">
                <a:effectLst/>
                <a:latin typeface="Segoe UI" panose="020B0502040204020203" pitchFamily="34" charset="0"/>
                <a:ea typeface="Calibri" panose="020F0502020204030204" pitchFamily="34" charset="0"/>
              </a:rPr>
              <a:t>Fimean</a:t>
            </a:r>
            <a:r>
              <a:rPr lang="fi-FI" sz="1050" b="1" dirty="0">
                <a:effectLst/>
                <a:latin typeface="Segoe UI" panose="020B0502040204020203" pitchFamily="34" charset="0"/>
                <a:ea typeface="Calibri" panose="020F0502020204030204" pitchFamily="34" charset="0"/>
              </a:rPr>
              <a:t> &amp; Tullin tiedotteista: </a:t>
            </a:r>
            <a:endParaRPr lang="fi-FI" sz="1050" dirty="0">
              <a:effectLst/>
              <a:latin typeface="Calibri" panose="020F0502020204030204" pitchFamily="34" charset="0"/>
              <a:ea typeface="Calibri" panose="020F0502020204030204" pitchFamily="34" charset="0"/>
            </a:endParaRPr>
          </a:p>
          <a:p>
            <a:r>
              <a:rPr lang="fi-FI" sz="1050" u="sng" dirty="0">
                <a:solidFill>
                  <a:schemeClr val="tx2">
                    <a:lumMod val="50000"/>
                    <a:lumOff val="50000"/>
                  </a:schemeClr>
                </a:solidFill>
                <a:effectLst/>
                <a:latin typeface="Segoe UI" panose="020B0502040204020203" pitchFamily="34" charset="0"/>
                <a:ea typeface="Calibri" panose="020F0502020204030204" pitchFamily="34" charset="0"/>
                <a:hlinkClick r:id="rId3" tooltip="https://www.valvira.fi/-/nikotiinipusseihin-sovelletaan-tupakkalakia">
                  <a:extLst>
                    <a:ext uri="{A12FA001-AC4F-418D-AE19-62706E023703}">
                      <ahyp:hlinkClr xmlns:ahyp="http://schemas.microsoft.com/office/drawing/2018/hyperlinkcolor" val="tx"/>
                    </a:ext>
                  </a:extLst>
                </a:hlinkClick>
              </a:rPr>
              <a:t>https://www.valvira.fi/-/nikotiinipusseihin-sovelletaan-tupakkalakia</a:t>
            </a:r>
            <a:endParaRPr lang="fi-FI" sz="1050" dirty="0">
              <a:solidFill>
                <a:schemeClr val="tx2">
                  <a:lumMod val="50000"/>
                  <a:lumOff val="50000"/>
                </a:schemeClr>
              </a:solidFill>
              <a:effectLst/>
              <a:latin typeface="Calibri" panose="020F0502020204030204" pitchFamily="34" charset="0"/>
              <a:ea typeface="Calibri" panose="020F0502020204030204" pitchFamily="34" charset="0"/>
            </a:endParaRPr>
          </a:p>
          <a:p>
            <a:r>
              <a:rPr lang="fi-FI" sz="1050" u="sng" dirty="0">
                <a:solidFill>
                  <a:schemeClr val="tx2">
                    <a:lumMod val="50000"/>
                    <a:lumOff val="50000"/>
                  </a:schemeClr>
                </a:solidFill>
                <a:effectLst/>
                <a:latin typeface="Segoe UI" panose="020B0502040204020203" pitchFamily="34" charset="0"/>
                <a:ea typeface="Calibri" panose="020F0502020204030204" pitchFamily="34" charset="0"/>
                <a:hlinkClick r:id="rId4" tooltip="https://www.fimea.fi/-/fimea-kannattaa-nikotiinipusseja-koskevan-lainsaadannon-uudistusta">
                  <a:extLst>
                    <a:ext uri="{A12FA001-AC4F-418D-AE19-62706E023703}">
                      <ahyp:hlinkClr xmlns:ahyp="http://schemas.microsoft.com/office/drawing/2018/hyperlinkcolor" val="tx"/>
                    </a:ext>
                  </a:extLst>
                </a:hlinkClick>
              </a:rPr>
              <a:t>https://www.fimea.fi/-/fimea-kannattaa-nikotiinipusseja-koskevan-lainsaadannon-uudistusta</a:t>
            </a:r>
            <a:endParaRPr lang="fi-FI" sz="1050" dirty="0">
              <a:solidFill>
                <a:schemeClr val="tx2">
                  <a:lumMod val="50000"/>
                  <a:lumOff val="50000"/>
                </a:schemeClr>
              </a:solidFill>
              <a:effectLst/>
              <a:latin typeface="Calibri" panose="020F0502020204030204" pitchFamily="34" charset="0"/>
              <a:ea typeface="Calibri" panose="020F0502020204030204" pitchFamily="34" charset="0"/>
            </a:endParaRPr>
          </a:p>
          <a:p>
            <a:r>
              <a:rPr lang="fi-FI" sz="1050" u="sng" dirty="0">
                <a:solidFill>
                  <a:schemeClr val="tx2">
                    <a:lumMod val="50000"/>
                    <a:lumOff val="50000"/>
                  </a:schemeClr>
                </a:solidFill>
                <a:effectLst/>
                <a:latin typeface="Segoe UI" panose="020B0502040204020203" pitchFamily="34" charset="0"/>
                <a:ea typeface="Calibri" panose="020F0502020204030204" pitchFamily="34" charset="0"/>
                <a:hlinkClick r:id="rId5" tooltip="https://tulli.fi/-/nikotiinipusseja-ei-enaa-luokitella-laakkeiksi">
                  <a:extLst>
                    <a:ext uri="{A12FA001-AC4F-418D-AE19-62706E023703}">
                      <ahyp:hlinkClr xmlns:ahyp="http://schemas.microsoft.com/office/drawing/2018/hyperlinkcolor" val="tx"/>
                    </a:ext>
                  </a:extLst>
                </a:hlinkClick>
              </a:rPr>
              <a:t>https://tulli.fi/-/nikotiinipusseja-ei-enaa-luokitella-laakkeiksi</a:t>
            </a:r>
            <a:endParaRPr lang="fi-FI" sz="1050" dirty="0">
              <a:solidFill>
                <a:schemeClr val="tx2">
                  <a:lumMod val="50000"/>
                  <a:lumOff val="50000"/>
                </a:schemeClr>
              </a:solidFill>
              <a:effectLst/>
              <a:latin typeface="Calibri" panose="020F0502020204030204" pitchFamily="34" charset="0"/>
              <a:ea typeface="Calibri" panose="020F0502020204030204" pitchFamily="34" charset="0"/>
            </a:endParaRPr>
          </a:p>
          <a:p>
            <a:r>
              <a:rPr lang="fi-FI" sz="1050" dirty="0">
                <a:effectLst/>
                <a:latin typeface="Segoe UI" panose="020B0502040204020203" pitchFamily="34" charset="0"/>
                <a:ea typeface="Calibri" panose="020F0502020204030204" pitchFamily="34" charset="0"/>
              </a:rPr>
              <a:t> </a:t>
            </a:r>
            <a:endParaRPr lang="fi-FI" sz="1050" dirty="0">
              <a:effectLst/>
              <a:latin typeface="Calibri" panose="020F0502020204030204" pitchFamily="34" charset="0"/>
              <a:ea typeface="Calibri" panose="020F0502020204030204" pitchFamily="34" charset="0"/>
            </a:endParaRPr>
          </a:p>
          <a:p>
            <a:endParaRPr lang="fi-FI" sz="2000" dirty="0">
              <a:solidFill>
                <a:schemeClr val="tx2">
                  <a:lumMod val="50000"/>
                  <a:lumOff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6489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324516-9609-7D49-AD71-1464DE6817CC}"/>
              </a:ext>
            </a:extLst>
          </p:cNvPr>
          <p:cNvSpPr>
            <a:spLocks noGrp="1"/>
          </p:cNvSpPr>
          <p:nvPr>
            <p:ph type="title"/>
          </p:nvPr>
        </p:nvSpPr>
        <p:spPr>
          <a:xfrm>
            <a:off x="1635071" y="5562600"/>
            <a:ext cx="5641383" cy="990600"/>
          </a:xfrm>
        </p:spPr>
        <p:txBody>
          <a:bodyPr>
            <a:normAutofit/>
          </a:bodyPr>
          <a:lstStyle/>
          <a:p>
            <a:r>
              <a:rPr lang="fi-FI" sz="2000" dirty="0"/>
              <a:t>Hanna-Kaisa lähde</a:t>
            </a:r>
            <a:br>
              <a:rPr lang="fi-FI" sz="2000" dirty="0"/>
            </a:br>
            <a:r>
              <a:rPr lang="fi-FI" sz="2000" dirty="0"/>
              <a:t>ehkäisevän päihde- ja mielenterveystyön koordinaattori</a:t>
            </a:r>
          </a:p>
        </p:txBody>
      </p:sp>
    </p:spTree>
    <p:extLst>
      <p:ext uri="{BB962C8B-B14F-4D97-AF65-F5344CB8AC3E}">
        <p14:creationId xmlns:p14="http://schemas.microsoft.com/office/powerpoint/2010/main" val="26347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0257" y="802178"/>
            <a:ext cx="7633742" cy="1128363"/>
          </a:xfrm>
        </p:spPr>
        <p:txBody>
          <a:bodyPr>
            <a:normAutofit fontScale="90000"/>
          </a:bodyPr>
          <a:lstStyle/>
          <a:p>
            <a:r>
              <a:rPr lang="fi-FI" dirty="0">
                <a:solidFill>
                  <a:schemeClr val="tx1"/>
                </a:solidFill>
              </a:rPr>
              <a:t>LASTEN JA NUORTEN PÄIHDETILANNE KOTKASSA </a:t>
            </a:r>
          </a:p>
        </p:txBody>
      </p:sp>
      <p:sp>
        <p:nvSpPr>
          <p:cNvPr id="3" name="Sisällön paikkamerkki 2"/>
          <p:cNvSpPr>
            <a:spLocks noGrp="1"/>
          </p:cNvSpPr>
          <p:nvPr>
            <p:ph sz="quarter" idx="10"/>
          </p:nvPr>
        </p:nvSpPr>
        <p:spPr>
          <a:xfrm flipH="1">
            <a:off x="1331381" y="1853049"/>
            <a:ext cx="7285352" cy="4633992"/>
          </a:xfrm>
        </p:spPr>
        <p:txBody>
          <a:bodyPr lIns="91440" tIns="45720" rIns="91440" bIns="45720" anchor="t"/>
          <a:lstStyle/>
          <a:p>
            <a:pPr marL="342900" indent="-342900">
              <a:buFontTx/>
              <a:buChar char="-"/>
            </a:pPr>
            <a:r>
              <a:rPr lang="fi-FI" sz="2000" dirty="0">
                <a:solidFill>
                  <a:schemeClr val="tx1"/>
                </a:solidFill>
              </a:rPr>
              <a:t>Koulujen päättymisen yhteydessä paljon julkisuutta saanut ”Juissipurkki-ilmiö” on edelleen näkyvissä</a:t>
            </a:r>
          </a:p>
          <a:p>
            <a:pPr marL="342900" indent="-342900">
              <a:buFontTx/>
              <a:buChar char="-"/>
            </a:pPr>
            <a:r>
              <a:rPr lang="fi-FI" sz="2000" dirty="0">
                <a:solidFill>
                  <a:schemeClr val="tx2">
                    <a:lumMod val="50000"/>
                    <a:lumOff val="50000"/>
                  </a:schemeClr>
                </a:solidFill>
                <a:hlinkClick r:id="rId2">
                  <a:extLst>
                    <a:ext uri="{A12FA001-AC4F-418D-AE19-62706E023703}">
                      <ahyp:hlinkClr xmlns:ahyp="http://schemas.microsoft.com/office/drawing/2018/hyperlinkcolor" val="tx"/>
                    </a:ext>
                  </a:extLst>
                </a:hlinkClick>
              </a:rPr>
              <a:t>https://yle.fi/a/3-12475806</a:t>
            </a:r>
            <a:endParaRPr lang="fi-FI" sz="2000" dirty="0">
              <a:solidFill>
                <a:schemeClr val="tx1"/>
              </a:solidFill>
            </a:endParaRPr>
          </a:p>
          <a:p>
            <a:pPr marL="342900" indent="-342900">
              <a:buFontTx/>
              <a:buChar char="-"/>
            </a:pPr>
            <a:r>
              <a:rPr lang="fi-FI" sz="2000" dirty="0">
                <a:solidFill>
                  <a:schemeClr val="tx1"/>
                </a:solidFill>
              </a:rPr>
              <a:t>Joku/ jotkut välittävät Baltian viinaa, jota pystyy tilaamaan suoraan haluamaansa paikkaan Snapchatin kautta. </a:t>
            </a:r>
          </a:p>
          <a:p>
            <a:pPr marL="342900" indent="-342900">
              <a:buFontTx/>
              <a:buChar char="-"/>
            </a:pPr>
            <a:r>
              <a:rPr lang="fi-FI" sz="2000" dirty="0">
                <a:solidFill>
                  <a:schemeClr val="tx1"/>
                </a:solidFill>
              </a:rPr>
              <a:t>Jonkun verran vatsahuuhteluja ja lastensuojeluilmoituksia, huolena etenkin 12-14 vuotiaat</a:t>
            </a:r>
          </a:p>
          <a:p>
            <a:pPr marL="342900" indent="-342900">
              <a:buFontTx/>
              <a:buChar char="-"/>
            </a:pPr>
            <a:r>
              <a:rPr lang="fi-FI" sz="2000" dirty="0">
                <a:solidFill>
                  <a:schemeClr val="tx1"/>
                </a:solidFill>
              </a:rPr>
              <a:t>Ilmiön ympärillä myös huoltajat aktivoituneet (yhteiset WA-ryhmät ja vanhempaintoimikuntien tilaisuudet)</a:t>
            </a:r>
          </a:p>
          <a:p>
            <a:pPr marL="342900" indent="-342900">
              <a:buFontTx/>
              <a:buChar char="-"/>
            </a:pPr>
            <a:r>
              <a:rPr lang="fi-FI" dirty="0">
                <a:solidFill>
                  <a:schemeClr val="tx1"/>
                </a:solidFill>
              </a:rPr>
              <a:t>Ilmiötasolla huolta aiheuttaneet myös lasten itsemurhaviestintä toisilleen. Tässäkin huoltajat aktivoituneet. Isommalle sakillekin tarjoaa Perhekeskus ja Kakspy perhe- ja läheistyö. Yksilötasolla Nuorten matala. </a:t>
            </a: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82619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0257" y="802178"/>
            <a:ext cx="7633742" cy="1128363"/>
          </a:xfrm>
        </p:spPr>
        <p:txBody>
          <a:bodyPr>
            <a:normAutofit fontScale="90000"/>
          </a:bodyPr>
          <a:lstStyle/>
          <a:p>
            <a:r>
              <a:rPr lang="fi-FI" dirty="0">
                <a:solidFill>
                  <a:schemeClr val="tx1"/>
                </a:solidFill>
              </a:rPr>
              <a:t>LASTEN JA NUORTEN PÄIHDETILANNE KOTKASSA </a:t>
            </a:r>
          </a:p>
        </p:txBody>
      </p:sp>
      <p:sp>
        <p:nvSpPr>
          <p:cNvPr id="3" name="Sisällön paikkamerkki 2"/>
          <p:cNvSpPr>
            <a:spLocks noGrp="1"/>
          </p:cNvSpPr>
          <p:nvPr>
            <p:ph sz="quarter" idx="10"/>
          </p:nvPr>
        </p:nvSpPr>
        <p:spPr>
          <a:xfrm flipH="1">
            <a:off x="1331381" y="1930541"/>
            <a:ext cx="7285352" cy="4633992"/>
          </a:xfrm>
        </p:spPr>
        <p:txBody>
          <a:bodyPr lIns="91440" tIns="45720" rIns="91440" bIns="45720" anchor="t"/>
          <a:lstStyle/>
          <a:p>
            <a:pPr marL="342900" indent="-342900">
              <a:buFontTx/>
              <a:buChar char="-"/>
            </a:pPr>
            <a:r>
              <a:rPr lang="fi-FI" dirty="0">
                <a:solidFill>
                  <a:schemeClr val="tx1"/>
                </a:solidFill>
              </a:rPr>
              <a:t>Karhulan alueella on ollut rauhallista</a:t>
            </a:r>
          </a:p>
          <a:p>
            <a:pPr marL="342900" indent="-342900">
              <a:buFontTx/>
              <a:buChar char="-"/>
            </a:pPr>
            <a:r>
              <a:rPr lang="fi-FI" dirty="0">
                <a:solidFill>
                  <a:schemeClr val="tx1"/>
                </a:solidFill>
              </a:rPr>
              <a:t>Aiemmin esillä olleet ilkivalta- ja päihdeilmiöt ovat rauhoittuneet</a:t>
            </a:r>
          </a:p>
          <a:p>
            <a:pPr marL="342900" indent="-342900">
              <a:buFontTx/>
              <a:buChar char="-"/>
            </a:pPr>
            <a:r>
              <a:rPr lang="fi-FI" dirty="0">
                <a:solidFill>
                  <a:schemeClr val="tx1"/>
                </a:solidFill>
              </a:rPr>
              <a:t>Kääntöpuolena se, että nuoret kokoontuvat taas Pasaatilla</a:t>
            </a:r>
          </a:p>
          <a:p>
            <a:pPr marL="342900" indent="-342900">
              <a:buFontTx/>
              <a:buChar char="-"/>
            </a:pPr>
            <a:r>
              <a:rPr lang="fi-FI" dirty="0">
                <a:solidFill>
                  <a:schemeClr val="tx1"/>
                </a:solidFill>
              </a:rPr>
              <a:t>Liikkuvan nuorisotyön </a:t>
            </a:r>
            <a:r>
              <a:rPr lang="fi-FI" dirty="0" err="1">
                <a:solidFill>
                  <a:schemeClr val="tx1"/>
                </a:solidFill>
              </a:rPr>
              <a:t>Wauton</a:t>
            </a:r>
            <a:r>
              <a:rPr lang="fi-FI" dirty="0">
                <a:solidFill>
                  <a:schemeClr val="tx1"/>
                </a:solidFill>
              </a:rPr>
              <a:t> työntekijöiden havaintojen mukaan voi olla yhteensä 60-80 nuorta yhden illan aikana Pasaatilla, eli palautunut koronaa edeltävälle tasolle</a:t>
            </a:r>
          </a:p>
          <a:p>
            <a:pPr marL="342900" indent="-342900">
              <a:buFontTx/>
              <a:buChar char="-"/>
            </a:pPr>
            <a:r>
              <a:rPr lang="fi-FI" dirty="0">
                <a:solidFill>
                  <a:schemeClr val="tx1"/>
                </a:solidFill>
              </a:rPr>
              <a:t>Pasaatin tilanne ajoittain levoton, roskaamista ja yleistä levottomuutta ja päihteet näkyvät jonkun verran, etenkin viikonloppuina</a:t>
            </a:r>
          </a:p>
          <a:p>
            <a:pPr marL="342900" indent="-342900">
              <a:buFontTx/>
              <a:buChar char="-"/>
            </a:pPr>
            <a:r>
              <a:rPr lang="fi-FI" dirty="0">
                <a:solidFill>
                  <a:schemeClr val="tx1"/>
                </a:solidFill>
              </a:rPr>
              <a:t>Nuorimmat siellä aikaansa viettävistä 12-13 vuotiaita</a:t>
            </a:r>
          </a:p>
          <a:p>
            <a:pPr marL="342900" indent="-342900">
              <a:buFontTx/>
              <a:buChar char="-"/>
            </a:pPr>
            <a:r>
              <a:rPr lang="fi-FI" dirty="0">
                <a:solidFill>
                  <a:schemeClr val="tx1"/>
                </a:solidFill>
              </a:rPr>
              <a:t>Joiltakin huoltajilta tullut viestiä nuorten ”Pasaatin päiväkänneistä”  </a:t>
            </a: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183431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774" y="1041400"/>
            <a:ext cx="7633742" cy="1128363"/>
          </a:xfrm>
        </p:spPr>
        <p:txBody>
          <a:bodyPr>
            <a:normAutofit fontScale="90000"/>
          </a:bodyPr>
          <a:lstStyle/>
          <a:p>
            <a:r>
              <a:rPr lang="fi-FI" dirty="0">
                <a:solidFill>
                  <a:schemeClr val="tx1"/>
                </a:solidFill>
              </a:rPr>
              <a:t>LASTEN JA NUORTENEHKÄISEVÄ TYÖ KOTKASSA</a:t>
            </a:r>
          </a:p>
        </p:txBody>
      </p:sp>
      <p:sp>
        <p:nvSpPr>
          <p:cNvPr id="3" name="Sisällön paikkamerkki 2"/>
          <p:cNvSpPr>
            <a:spLocks noGrp="1"/>
          </p:cNvSpPr>
          <p:nvPr>
            <p:ph sz="quarter" idx="10"/>
          </p:nvPr>
        </p:nvSpPr>
        <p:spPr>
          <a:xfrm flipH="1">
            <a:off x="951994" y="1890795"/>
            <a:ext cx="7480232" cy="5401158"/>
          </a:xfrm>
        </p:spPr>
        <p:txBody>
          <a:bodyPr lIns="91440" tIns="45720" rIns="91440" bIns="45720" anchor="t"/>
          <a:lstStyle/>
          <a:p>
            <a:endParaRPr lang="fi-FI" dirty="0">
              <a:solidFill>
                <a:srgbClr val="0083C8"/>
              </a:solidFill>
            </a:endParaRPr>
          </a:p>
          <a:p>
            <a:pPr marL="342900" indent="-342900">
              <a:buFontTx/>
              <a:buChar char="-"/>
            </a:pPr>
            <a:r>
              <a:rPr lang="fi-FI" sz="1800" dirty="0">
                <a:solidFill>
                  <a:schemeClr val="tx1"/>
                </a:solidFill>
              </a:rPr>
              <a:t>Kotkan nuoret työryhmä kokoontuu säännöllisesti. Mukana EPT,  liikkuva nuorisotyö, seurakunnan erityisnuorisotyö, </a:t>
            </a:r>
            <a:r>
              <a:rPr lang="fi-FI" sz="1800" dirty="0" err="1">
                <a:solidFill>
                  <a:schemeClr val="tx1"/>
                </a:solidFill>
              </a:rPr>
              <a:t>HVA:n</a:t>
            </a:r>
            <a:r>
              <a:rPr lang="fi-FI" sz="1800" dirty="0">
                <a:solidFill>
                  <a:schemeClr val="tx1"/>
                </a:solidFill>
              </a:rPr>
              <a:t> nuorten matala, perhekeskus, sekä lastensuojelun alkutiimi, opetustoimi ja </a:t>
            </a:r>
            <a:r>
              <a:rPr lang="fi-FI" sz="1800" dirty="0" err="1">
                <a:solidFill>
                  <a:schemeClr val="tx1"/>
                </a:solidFill>
              </a:rPr>
              <a:t>ennaltaestävä</a:t>
            </a:r>
            <a:r>
              <a:rPr lang="fi-FI" sz="1800" dirty="0">
                <a:solidFill>
                  <a:schemeClr val="tx1"/>
                </a:solidFill>
              </a:rPr>
              <a:t> poliisitoiminta. </a:t>
            </a:r>
          </a:p>
          <a:p>
            <a:pPr marL="342900" indent="-342900">
              <a:buFontTx/>
              <a:buChar char="-"/>
            </a:pPr>
            <a:r>
              <a:rPr lang="fi-FI" sz="1800" dirty="0">
                <a:solidFill>
                  <a:schemeClr val="tx1"/>
                </a:solidFill>
              </a:rPr>
              <a:t>Kotkan kaupungin monialainen ehkäisevän päihdetyön työryhmä (lakisääteinen ja laaja-alainen) </a:t>
            </a:r>
          </a:p>
          <a:p>
            <a:pPr marL="342900" indent="-342900">
              <a:buFontTx/>
              <a:buChar char="-"/>
            </a:pPr>
            <a:r>
              <a:rPr lang="fi-FI" sz="1800" dirty="0">
                <a:solidFill>
                  <a:schemeClr val="tx1"/>
                </a:solidFill>
              </a:rPr>
              <a:t> Alueellinen ehkäisevän päihdetyön työryhmä, HVA vetovastuulla, mukana kaikkien kuntien EPT-vastaavat, EHYT ry ja maakunnalliset hankkeet. </a:t>
            </a:r>
          </a:p>
          <a:p>
            <a:pPr marL="342900" indent="-342900">
              <a:buFontTx/>
              <a:buChar char="-"/>
            </a:pPr>
            <a:r>
              <a:rPr lang="fi-FI" sz="1800" dirty="0">
                <a:solidFill>
                  <a:schemeClr val="tx1"/>
                </a:solidFill>
              </a:rPr>
              <a:t>Kasva Kotkassa työryhmä, joka on laajempi lasten ja nuorten kanssa työskentelevien elinoloja seuraava työryhmä (vetovastuu opetustoimi) </a:t>
            </a:r>
          </a:p>
          <a:p>
            <a:pPr marL="342900" indent="-342900">
              <a:buFontTx/>
              <a:buChar char="-"/>
            </a:pPr>
            <a:r>
              <a:rPr lang="fi-FI" sz="1800" dirty="0">
                <a:solidFill>
                  <a:schemeClr val="tx1"/>
                </a:solidFill>
              </a:rPr>
              <a:t>Alueelliset perhekeskusverkostot (HVA) </a:t>
            </a: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1494965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2250" y="1081147"/>
            <a:ext cx="7633742" cy="1128363"/>
          </a:xfrm>
        </p:spPr>
        <p:txBody>
          <a:bodyPr>
            <a:normAutofit/>
          </a:bodyPr>
          <a:lstStyle/>
          <a:p>
            <a:r>
              <a:rPr lang="fi-FI" sz="3200" dirty="0">
                <a:solidFill>
                  <a:schemeClr val="tx1"/>
                </a:solidFill>
              </a:rPr>
              <a:t>KAUPUNGIN Ehkäisevä päihdetyö KOULUILLA JA OPPILAITOKSISSA</a:t>
            </a:r>
          </a:p>
        </p:txBody>
      </p:sp>
      <p:sp>
        <p:nvSpPr>
          <p:cNvPr id="3" name="Sisällön paikkamerkki 2"/>
          <p:cNvSpPr>
            <a:spLocks noGrp="1"/>
          </p:cNvSpPr>
          <p:nvPr>
            <p:ph sz="quarter" idx="10"/>
          </p:nvPr>
        </p:nvSpPr>
        <p:spPr>
          <a:xfrm flipH="1">
            <a:off x="1354629" y="1840854"/>
            <a:ext cx="7107121" cy="4164740"/>
          </a:xfrm>
        </p:spPr>
        <p:txBody>
          <a:bodyPr lIns="91440" tIns="45720" rIns="91440" bIns="45720" anchor="t"/>
          <a:lstStyle/>
          <a:p>
            <a:endParaRPr lang="fi-FI" dirty="0">
              <a:solidFill>
                <a:srgbClr val="0083C8"/>
              </a:solidFill>
            </a:endParaRPr>
          </a:p>
          <a:p>
            <a:pPr marL="342900" indent="-342900">
              <a:buFontTx/>
              <a:buChar char="-"/>
            </a:pPr>
            <a:r>
              <a:rPr lang="fi-FI" sz="1800" dirty="0">
                <a:solidFill>
                  <a:schemeClr val="tx1"/>
                </a:solidFill>
              </a:rPr>
              <a:t>Kaupunki perusti ehkäisevän päihde- ja mielenterveystyön koordinaattorin vakanssin elokuussa 2021. (Työ vauvasta vaariin) </a:t>
            </a:r>
          </a:p>
          <a:p>
            <a:pPr marL="342900" indent="-342900">
              <a:buFontTx/>
              <a:buChar char="-"/>
            </a:pPr>
            <a:r>
              <a:rPr lang="fi-FI" sz="1800" dirty="0">
                <a:solidFill>
                  <a:schemeClr val="tx1"/>
                </a:solidFill>
              </a:rPr>
              <a:t>Syksyllä 2022 on aloitettu peruskoulujen 6.- ja 9.-luokkalaisten oppitunnin mittaiset päihde-, nuuska- ja sähkötupakkainfot. </a:t>
            </a:r>
            <a:r>
              <a:rPr lang="fi-FI" sz="1800" dirty="0" err="1">
                <a:solidFill>
                  <a:schemeClr val="tx1"/>
                </a:solidFill>
              </a:rPr>
              <a:t>Kutosilla</a:t>
            </a:r>
            <a:r>
              <a:rPr lang="fi-FI" sz="1800" dirty="0">
                <a:solidFill>
                  <a:schemeClr val="tx1"/>
                </a:solidFill>
              </a:rPr>
              <a:t> on painotettu sähkötupakkaan ja 9.-luokilla sekä sähkötupakkaan, että nuuskaan. </a:t>
            </a:r>
          </a:p>
          <a:p>
            <a:pPr marL="342900" indent="-342900">
              <a:buFontTx/>
              <a:buChar char="-"/>
            </a:pPr>
            <a:r>
              <a:rPr lang="fi-FI" sz="1800" dirty="0">
                <a:solidFill>
                  <a:schemeClr val="tx1"/>
                </a:solidFill>
              </a:rPr>
              <a:t>Infot on pidetty Keskuskoululla, Langinkosken koululla ja </a:t>
            </a:r>
            <a:r>
              <a:rPr lang="fi-FI" sz="1800" dirty="0" err="1">
                <a:solidFill>
                  <a:schemeClr val="tx1"/>
                </a:solidFill>
              </a:rPr>
              <a:t>Helilän</a:t>
            </a:r>
            <a:r>
              <a:rPr lang="fi-FI" sz="1800" dirty="0">
                <a:solidFill>
                  <a:schemeClr val="tx1"/>
                </a:solidFill>
              </a:rPr>
              <a:t> koululla. Karhuvuoren ja Karhulan kanssa ajankohdista ei ole vielä sovittu. </a:t>
            </a:r>
          </a:p>
          <a:p>
            <a:pPr marL="342900" indent="-342900">
              <a:buFontTx/>
              <a:buChar char="-"/>
            </a:pPr>
            <a:r>
              <a:rPr lang="fi-FI" sz="1800" dirty="0">
                <a:solidFill>
                  <a:schemeClr val="tx1"/>
                </a:solidFill>
              </a:rPr>
              <a:t>Meneillään on nyt lukioiden 1.-vuosiluokan vastaavat infot. Lyseon kanssa on ensi viikolla. Karhula edessä syksyllä.</a:t>
            </a:r>
          </a:p>
          <a:p>
            <a:pPr marL="342900" indent="-342900">
              <a:buFontTx/>
              <a:buChar char="-"/>
            </a:pPr>
            <a:r>
              <a:rPr lang="fi-FI" sz="1800" dirty="0">
                <a:solidFill>
                  <a:schemeClr val="tx1"/>
                </a:solidFill>
              </a:rPr>
              <a:t>Huhtikuussa tarkoitus sopia vuosittain säännöllisistä päihdeinfoista tietyille vuosiluokille, kun menen rehtorikokoukseen.  </a:t>
            </a:r>
          </a:p>
          <a:p>
            <a:pPr marL="342900" indent="-342900">
              <a:buFontTx/>
              <a:buChar char="-"/>
            </a:pPr>
            <a:endParaRPr lang="fi-FI" sz="1800" dirty="0">
              <a:solidFill>
                <a:schemeClr val="tx1"/>
              </a:solidFill>
            </a:endParaRPr>
          </a:p>
          <a:p>
            <a:pPr marL="342900" indent="-342900">
              <a:buFontTx/>
              <a:buChar char="-"/>
            </a:pPr>
            <a:endParaRPr lang="fi-FI" dirty="0">
              <a:solidFill>
                <a:schemeClr val="tx1"/>
              </a:solidFill>
            </a:endParaRP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254070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66685" y="1356102"/>
            <a:ext cx="7633742" cy="1128363"/>
          </a:xfrm>
        </p:spPr>
        <p:txBody>
          <a:bodyPr>
            <a:normAutofit/>
          </a:bodyPr>
          <a:lstStyle/>
          <a:p>
            <a:r>
              <a:rPr lang="fi-FI" sz="3200" dirty="0">
                <a:solidFill>
                  <a:schemeClr val="tx1"/>
                </a:solidFill>
              </a:rPr>
              <a:t>MUU LASTEN JA NUORTEN EPT-TYÖ</a:t>
            </a:r>
          </a:p>
        </p:txBody>
      </p:sp>
      <p:sp>
        <p:nvSpPr>
          <p:cNvPr id="3" name="Sisällön paikkamerkki 2"/>
          <p:cNvSpPr>
            <a:spLocks noGrp="1"/>
          </p:cNvSpPr>
          <p:nvPr>
            <p:ph sz="quarter" idx="10"/>
          </p:nvPr>
        </p:nvSpPr>
        <p:spPr>
          <a:xfrm flipH="1">
            <a:off x="1670618" y="1549831"/>
            <a:ext cx="6225876" cy="5199682"/>
          </a:xfrm>
        </p:spPr>
        <p:txBody>
          <a:bodyPr lIns="91440" tIns="45720" rIns="91440" bIns="45720" anchor="t"/>
          <a:lstStyle/>
          <a:p>
            <a:pPr marL="342900" indent="-342900">
              <a:buFontTx/>
              <a:buChar char="-"/>
            </a:pPr>
            <a:endParaRPr lang="fi-FI" sz="1800" dirty="0">
              <a:solidFill>
                <a:schemeClr val="tx1"/>
              </a:solidFill>
            </a:endParaRPr>
          </a:p>
          <a:p>
            <a:pPr marL="342900" indent="-342900">
              <a:buFontTx/>
              <a:buChar char="-"/>
            </a:pPr>
            <a:endParaRPr lang="fi-FI" dirty="0">
              <a:solidFill>
                <a:schemeClr val="tx1"/>
              </a:solidFill>
            </a:endParaRPr>
          </a:p>
          <a:p>
            <a:pPr marL="342900" indent="-342900">
              <a:buFontTx/>
              <a:buChar char="-"/>
            </a:pPr>
            <a:r>
              <a:rPr lang="fi-FI" sz="1800" dirty="0">
                <a:solidFill>
                  <a:schemeClr val="tx1"/>
                </a:solidFill>
              </a:rPr>
              <a:t>KOTKAN NUORERT: Työryhmässä käsitellään vahvasti ilmiötasolla lasten ja nuorten päihdetilannetta ja pyritään kehittämään käytännön toimia miten siihen vastataan. (Esim. monialainen jalkautuminen tai eri toimijoiden yhteistyön tiivistäminen) </a:t>
            </a:r>
            <a:r>
              <a:rPr lang="fi-FI" sz="1800" dirty="0">
                <a:solidFill>
                  <a:schemeClr val="tx1"/>
                </a:solidFill>
                <a:sym typeface="Wingdings" panose="05000000000000000000" pitchFamily="2" charset="2"/>
              </a:rPr>
              <a:t> nyt työnalla Pasaatin tilanne</a:t>
            </a:r>
            <a:endParaRPr lang="fi-FI" sz="1800" dirty="0">
              <a:solidFill>
                <a:schemeClr val="tx1"/>
              </a:solidFill>
            </a:endParaRPr>
          </a:p>
          <a:p>
            <a:pPr marL="342900" indent="-342900">
              <a:buFontTx/>
              <a:buChar char="-"/>
            </a:pPr>
            <a:r>
              <a:rPr lang="fi-FI" sz="1800" dirty="0">
                <a:solidFill>
                  <a:schemeClr val="tx1"/>
                </a:solidFill>
              </a:rPr>
              <a:t>Liikkuvan nuorisotyön </a:t>
            </a:r>
            <a:r>
              <a:rPr lang="fi-FI" sz="1800" dirty="0" err="1">
                <a:solidFill>
                  <a:schemeClr val="tx1"/>
                </a:solidFill>
              </a:rPr>
              <a:t>Wauto</a:t>
            </a:r>
            <a:r>
              <a:rPr lang="fi-FI" sz="1800" dirty="0">
                <a:solidFill>
                  <a:schemeClr val="tx1"/>
                </a:solidFill>
              </a:rPr>
              <a:t> liikkuu ti, ke, to ja pe. EPT-koordinaattori jalkautuu säännöllisesti noin kerran kuussa </a:t>
            </a:r>
            <a:r>
              <a:rPr lang="fi-FI" sz="1800" dirty="0" err="1">
                <a:solidFill>
                  <a:schemeClr val="tx1"/>
                </a:solidFill>
              </a:rPr>
              <a:t>Wauton</a:t>
            </a:r>
            <a:r>
              <a:rPr lang="fi-FI" sz="1800" dirty="0">
                <a:solidFill>
                  <a:schemeClr val="tx1"/>
                </a:solidFill>
              </a:rPr>
              <a:t> toimintaan. Mukana myös vapaaehtoisia koulutettuja </a:t>
            </a:r>
            <a:r>
              <a:rPr lang="fi-FI" sz="1800" dirty="0" err="1">
                <a:solidFill>
                  <a:schemeClr val="tx1"/>
                </a:solidFill>
              </a:rPr>
              <a:t>Walkkers</a:t>
            </a:r>
            <a:r>
              <a:rPr lang="fi-FI" sz="1800" dirty="0">
                <a:solidFill>
                  <a:schemeClr val="tx1"/>
                </a:solidFill>
              </a:rPr>
              <a:t>-ohjaajia. </a:t>
            </a:r>
          </a:p>
          <a:p>
            <a:pPr marL="342900" indent="-342900">
              <a:buFontTx/>
              <a:buChar char="-"/>
            </a:pPr>
            <a:r>
              <a:rPr lang="fi-FI" sz="1800" dirty="0">
                <a:solidFill>
                  <a:schemeClr val="tx1"/>
                </a:solidFill>
              </a:rPr>
              <a:t>Meripäiville jalkautuvan työn tiimin kokoaminen on taas aloitettu. Se on haastavaa. Illalla ja viikonloppuisin töitä ei pääsääntöisesti saa tehdä </a:t>
            </a:r>
            <a:r>
              <a:rPr lang="fi-FI" sz="1800" dirty="0" err="1">
                <a:solidFill>
                  <a:schemeClr val="tx1"/>
                </a:solidFill>
              </a:rPr>
              <a:t>HVA:lla</a:t>
            </a:r>
            <a:r>
              <a:rPr lang="fi-FI" sz="1800" dirty="0">
                <a:solidFill>
                  <a:schemeClr val="tx1"/>
                </a:solidFill>
              </a:rPr>
              <a:t>, kaupungilla, tai </a:t>
            </a:r>
            <a:r>
              <a:rPr lang="fi-FI" sz="1800" dirty="0" err="1">
                <a:solidFill>
                  <a:schemeClr val="tx1"/>
                </a:solidFill>
              </a:rPr>
              <a:t>Findersillä</a:t>
            </a:r>
            <a:r>
              <a:rPr lang="fi-FI" sz="1800" dirty="0">
                <a:solidFill>
                  <a:schemeClr val="tx1"/>
                </a:solidFill>
              </a:rPr>
              <a:t>.  Nuorisotyön yksikön työntekijät ovat lomilla. Puistoissa olisi huutava pula jalkautuvasta työstä. </a:t>
            </a:r>
          </a:p>
          <a:p>
            <a:pPr marL="342900" indent="-342900">
              <a:buFontTx/>
              <a:buChar char="-"/>
            </a:pPr>
            <a:endParaRPr lang="fi-FI" sz="2000" dirty="0">
              <a:solidFill>
                <a:schemeClr val="tx1"/>
              </a:solidFill>
            </a:endParaRPr>
          </a:p>
          <a:p>
            <a:pPr marL="342900" indent="-342900">
              <a:buFontTx/>
              <a:buChar char="-"/>
            </a:pPr>
            <a:endParaRPr lang="fi-FI" dirty="0">
              <a:solidFill>
                <a:schemeClr val="tx1"/>
              </a:solidFill>
            </a:endParaRPr>
          </a:p>
          <a:p>
            <a:pPr marL="342900" indent="-342900">
              <a:buFontTx/>
              <a:buChar char="-"/>
            </a:pPr>
            <a:endParaRPr lang="fi-FI" sz="2000" dirty="0">
              <a:solidFill>
                <a:schemeClr val="tx1"/>
              </a:solidFill>
            </a:endParaRP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376072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129" y="1278611"/>
            <a:ext cx="7633742" cy="937647"/>
          </a:xfrm>
        </p:spPr>
        <p:txBody>
          <a:bodyPr>
            <a:normAutofit/>
          </a:bodyPr>
          <a:lstStyle/>
          <a:p>
            <a:r>
              <a:rPr lang="fi-FI" sz="3200" dirty="0">
                <a:solidFill>
                  <a:schemeClr val="tx1"/>
                </a:solidFill>
              </a:rPr>
              <a:t>KOTKAN FESTARIPAKKA MALLI TEKEILLÄ</a:t>
            </a:r>
          </a:p>
        </p:txBody>
      </p:sp>
      <p:sp>
        <p:nvSpPr>
          <p:cNvPr id="3" name="Sisällön paikkamerkki 2"/>
          <p:cNvSpPr>
            <a:spLocks noGrp="1"/>
          </p:cNvSpPr>
          <p:nvPr>
            <p:ph sz="quarter" idx="10"/>
          </p:nvPr>
        </p:nvSpPr>
        <p:spPr>
          <a:xfrm flipH="1">
            <a:off x="1580426" y="1139127"/>
            <a:ext cx="6885935" cy="5122189"/>
          </a:xfrm>
        </p:spPr>
        <p:txBody>
          <a:bodyPr lIns="91440" tIns="45720" rIns="91440" bIns="45720" anchor="t"/>
          <a:lstStyle/>
          <a:p>
            <a:pPr marL="342900" indent="-342900">
              <a:buFontTx/>
              <a:buChar char="-"/>
            </a:pPr>
            <a:endParaRPr lang="fi-FI" sz="1800" dirty="0">
              <a:solidFill>
                <a:schemeClr val="tx1"/>
              </a:solidFill>
            </a:endParaRPr>
          </a:p>
          <a:p>
            <a:pPr marL="342900" indent="-342900">
              <a:buFontTx/>
              <a:buChar char="-"/>
            </a:pPr>
            <a:endParaRPr lang="fi-FI" dirty="0">
              <a:solidFill>
                <a:schemeClr val="tx1"/>
              </a:solidFill>
            </a:endParaRPr>
          </a:p>
          <a:p>
            <a:pPr marL="342900" indent="-342900">
              <a:buFontTx/>
              <a:buChar char="-"/>
            </a:pPr>
            <a:r>
              <a:rPr lang="fi-FI" sz="1800" dirty="0">
                <a:solidFill>
                  <a:schemeClr val="tx1"/>
                </a:solidFill>
              </a:rPr>
              <a:t>Festari-pakkamallista haetaan potkua Meripäivien yhteydessä toteutettavan vastuullisen juhlimisen mallin luomiseen. </a:t>
            </a:r>
          </a:p>
          <a:p>
            <a:pPr marL="342900" indent="-342900">
              <a:buFontTx/>
              <a:buChar char="-"/>
            </a:pPr>
            <a:r>
              <a:rPr lang="fi-FI" sz="1800" dirty="0">
                <a:solidFill>
                  <a:schemeClr val="tx1"/>
                </a:solidFill>
              </a:rPr>
              <a:t>Kotkassa tarkoitus kohdentaa toiminta myös Meripäivien ulkopuolella </a:t>
            </a:r>
            <a:r>
              <a:rPr lang="fi-FI" sz="1800" dirty="0" err="1">
                <a:solidFill>
                  <a:schemeClr val="tx1"/>
                </a:solidFill>
              </a:rPr>
              <a:t>kaupugin</a:t>
            </a:r>
            <a:r>
              <a:rPr lang="fi-FI" sz="1800" dirty="0">
                <a:solidFill>
                  <a:schemeClr val="tx1"/>
                </a:solidFill>
              </a:rPr>
              <a:t> puistoihin. </a:t>
            </a:r>
          </a:p>
          <a:p>
            <a:pPr marL="342900" indent="-342900">
              <a:buFontTx/>
              <a:buChar char="-"/>
            </a:pPr>
            <a:r>
              <a:rPr lang="fi-FI" sz="1800" dirty="0">
                <a:solidFill>
                  <a:schemeClr val="tx1"/>
                </a:solidFill>
              </a:rPr>
              <a:t>Kesäaikana puistoissa näkyy vahvasti päihteet sekä aikuisten, että alaikäisten parissa. </a:t>
            </a:r>
          </a:p>
          <a:p>
            <a:pPr marL="342900" indent="-342900">
              <a:buFontTx/>
              <a:buChar char="-"/>
            </a:pPr>
            <a:r>
              <a:rPr lang="fi-FI" sz="1800" dirty="0">
                <a:solidFill>
                  <a:schemeClr val="tx1"/>
                </a:solidFill>
              </a:rPr>
              <a:t>Festaripakka-malli on tilattu opinnäytetyönä Humanistiselta AMK:lta. </a:t>
            </a:r>
          </a:p>
          <a:p>
            <a:pPr marL="342900" indent="-342900">
              <a:buFontTx/>
              <a:buChar char="-"/>
            </a:pPr>
            <a:r>
              <a:rPr lang="fi-FI" sz="1800" dirty="0">
                <a:solidFill>
                  <a:schemeClr val="tx1"/>
                </a:solidFill>
              </a:rPr>
              <a:t>Toteutuakseen vaatii vahvan yhteistyön ja sitoutumisen kaikilta kaupungin toimijoilta, nuorilta itseltään (esim. </a:t>
            </a:r>
            <a:r>
              <a:rPr lang="fi-FI" sz="1800" dirty="0" err="1">
                <a:solidFill>
                  <a:schemeClr val="tx1"/>
                </a:solidFill>
              </a:rPr>
              <a:t>nuva</a:t>
            </a:r>
            <a:r>
              <a:rPr lang="fi-FI" sz="1800" dirty="0">
                <a:solidFill>
                  <a:schemeClr val="tx1"/>
                </a:solidFill>
              </a:rPr>
              <a:t>), huoltajilta, viranomaisilta ja elinkeinoharjoittajilta. </a:t>
            </a:r>
          </a:p>
          <a:p>
            <a:r>
              <a:rPr lang="fi-FI" sz="1800" dirty="0">
                <a:solidFill>
                  <a:schemeClr val="tx1"/>
                </a:solidFill>
              </a:rPr>
              <a:t>Seinäjoen Festaripakka: </a:t>
            </a:r>
            <a:endParaRPr lang="fi-FI" sz="1800" dirty="0">
              <a:solidFill>
                <a:schemeClr val="tx2">
                  <a:lumMod val="50000"/>
                  <a:lumOff val="50000"/>
                </a:schemeClr>
              </a:solidFill>
              <a:hlinkClick r:id="rId2">
                <a:extLst>
                  <a:ext uri="{A12FA001-AC4F-418D-AE19-62706E023703}">
                    <ahyp:hlinkClr xmlns:ahyp="http://schemas.microsoft.com/office/drawing/2018/hyperlinkcolor" val="tx"/>
                  </a:ext>
                </a:extLst>
              </a:hlinkClick>
            </a:endParaRPr>
          </a:p>
          <a:p>
            <a:r>
              <a:rPr lang="fi-FI" sz="1800" dirty="0">
                <a:solidFill>
                  <a:schemeClr val="tx2">
                    <a:lumMod val="50000"/>
                    <a:lumOff val="50000"/>
                  </a:schemeClr>
                </a:solidFill>
                <a:hlinkClick r:id="rId2">
                  <a:extLst>
                    <a:ext uri="{A12FA001-AC4F-418D-AE19-62706E023703}">
                      <ahyp:hlinkClr xmlns:ahyp="http://schemas.microsoft.com/office/drawing/2018/hyperlinkcolor" val="tx"/>
                    </a:ext>
                  </a:extLst>
                </a:hlinkClick>
              </a:rPr>
              <a:t>https://www.seinajoki.fi/hallinto/hyvinvoinnin-edistaminen/ehkaiseva-paihdetyo/festaripakka/</a:t>
            </a:r>
            <a:endParaRPr lang="fi-FI" sz="1800" dirty="0">
              <a:solidFill>
                <a:schemeClr val="tx2">
                  <a:lumMod val="50000"/>
                  <a:lumOff val="50000"/>
                </a:schemeClr>
              </a:solidFill>
            </a:endParaRPr>
          </a:p>
          <a:p>
            <a:pPr marL="342900" indent="-342900">
              <a:buFontTx/>
              <a:buChar char="-"/>
            </a:pPr>
            <a:endParaRPr lang="fi-FI" sz="1800" dirty="0">
              <a:solidFill>
                <a:schemeClr val="tx1"/>
              </a:solidFill>
            </a:endParaRPr>
          </a:p>
          <a:p>
            <a:endParaRPr lang="fi-FI" dirty="0">
              <a:solidFill>
                <a:schemeClr val="tx1"/>
              </a:solidFill>
            </a:endParaRPr>
          </a:p>
          <a:p>
            <a:pPr marL="342900" indent="-342900">
              <a:buFontTx/>
              <a:buChar char="-"/>
            </a:pPr>
            <a:endParaRPr lang="fi-FI" sz="2000" dirty="0">
              <a:solidFill>
                <a:schemeClr val="tx1"/>
              </a:solidFill>
            </a:endParaRP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284940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129" y="1278611"/>
            <a:ext cx="7633742" cy="937647"/>
          </a:xfrm>
        </p:spPr>
        <p:txBody>
          <a:bodyPr>
            <a:normAutofit fontScale="90000"/>
          </a:bodyPr>
          <a:lstStyle/>
          <a:p>
            <a:r>
              <a:rPr lang="fi-FI" sz="3200" dirty="0">
                <a:solidFill>
                  <a:schemeClr val="tx1"/>
                </a:solidFill>
              </a:rPr>
              <a:t>MITEN TUKEA OMAA LASTA PÄIHTEETTÖMYYTEEN?</a:t>
            </a:r>
          </a:p>
        </p:txBody>
      </p:sp>
      <p:sp>
        <p:nvSpPr>
          <p:cNvPr id="3" name="Sisällön paikkamerkki 2"/>
          <p:cNvSpPr>
            <a:spLocks noGrp="1"/>
          </p:cNvSpPr>
          <p:nvPr>
            <p:ph sz="quarter" idx="10"/>
          </p:nvPr>
        </p:nvSpPr>
        <p:spPr>
          <a:xfrm flipH="1">
            <a:off x="1580426" y="1139127"/>
            <a:ext cx="6885935" cy="5122189"/>
          </a:xfrm>
        </p:spPr>
        <p:txBody>
          <a:bodyPr lIns="91440" tIns="45720" rIns="91440" bIns="45720" anchor="t"/>
          <a:lstStyle/>
          <a:p>
            <a:pPr marL="342900" indent="-342900">
              <a:buFontTx/>
              <a:buChar char="-"/>
            </a:pPr>
            <a:endParaRPr lang="fi-FI" sz="1800" dirty="0">
              <a:solidFill>
                <a:schemeClr val="tx1"/>
              </a:solidFill>
            </a:endParaRPr>
          </a:p>
          <a:p>
            <a:pPr marL="342900" indent="-342900">
              <a:buFontTx/>
              <a:buChar char="-"/>
            </a:pPr>
            <a:endParaRPr lang="fi-FI" dirty="0">
              <a:solidFill>
                <a:schemeClr val="tx1"/>
              </a:solidFill>
            </a:endParaRPr>
          </a:p>
          <a:p>
            <a:pPr marL="342900" indent="-342900">
              <a:buFontTx/>
              <a:buChar char="-"/>
            </a:pPr>
            <a:endParaRPr lang="fi-FI" sz="1800" dirty="0">
              <a:solidFill>
                <a:schemeClr val="tx1"/>
              </a:solidFill>
            </a:endParaRPr>
          </a:p>
          <a:p>
            <a:r>
              <a:rPr lang="fi-FI" dirty="0">
                <a:solidFill>
                  <a:schemeClr val="tx1"/>
                </a:solidFill>
              </a:rPr>
              <a:t>-     </a:t>
            </a:r>
            <a:r>
              <a:rPr lang="fi-FI" sz="2000" dirty="0">
                <a:solidFill>
                  <a:schemeClr val="tx1"/>
                </a:solidFill>
              </a:rPr>
              <a:t>Keskustele aiheesta hänen kanssa</a:t>
            </a:r>
          </a:p>
          <a:p>
            <a:pPr marL="342900" indent="-342900">
              <a:buFontTx/>
              <a:buChar char="-"/>
            </a:pPr>
            <a:r>
              <a:rPr lang="fi-FI" dirty="0">
                <a:solidFill>
                  <a:schemeClr val="tx1"/>
                </a:solidFill>
              </a:rPr>
              <a:t>Tiedä missä lapsi liikkuu ja kenen kanssa</a:t>
            </a:r>
          </a:p>
          <a:p>
            <a:pPr marL="342900" indent="-342900">
              <a:buFontTx/>
              <a:buChar char="-"/>
            </a:pPr>
            <a:r>
              <a:rPr lang="fi-FI" sz="2000" dirty="0">
                <a:solidFill>
                  <a:schemeClr val="tx1"/>
                </a:solidFill>
              </a:rPr>
              <a:t>Seuraa somen käyttöä ja pysy ajan tasalla nuorten </a:t>
            </a:r>
            <a:r>
              <a:rPr lang="fi-FI" sz="2000" dirty="0" err="1">
                <a:solidFill>
                  <a:schemeClr val="tx1"/>
                </a:solidFill>
              </a:rPr>
              <a:t>someilmiöistö</a:t>
            </a:r>
            <a:r>
              <a:rPr lang="fi-FI" sz="2000" dirty="0">
                <a:solidFill>
                  <a:schemeClr val="tx1"/>
                </a:solidFill>
              </a:rPr>
              <a:t> ja alustoista joita hän käyttää</a:t>
            </a:r>
          </a:p>
          <a:p>
            <a:pPr marL="342900" indent="-342900">
              <a:buFontTx/>
              <a:buChar char="-"/>
            </a:pPr>
            <a:r>
              <a:rPr lang="fi-FI" dirty="0">
                <a:solidFill>
                  <a:schemeClr val="tx1"/>
                </a:solidFill>
              </a:rPr>
              <a:t>Joidenkin kohdalla harrastukset on hyväksi</a:t>
            </a:r>
          </a:p>
          <a:p>
            <a:pPr marL="342900" indent="-342900">
              <a:buFontTx/>
              <a:buChar char="-"/>
            </a:pPr>
            <a:r>
              <a:rPr lang="fi-FI" sz="2000" dirty="0">
                <a:solidFill>
                  <a:schemeClr val="tx1"/>
                </a:solidFill>
              </a:rPr>
              <a:t>Ota selvää ja tiedä lastasi enemmän päihteiden vaaroista ja lainsäädännöstä</a:t>
            </a:r>
          </a:p>
          <a:p>
            <a:pPr marL="342900" indent="-342900">
              <a:buFontTx/>
              <a:buChar char="-"/>
            </a:pPr>
            <a:r>
              <a:rPr lang="fi-FI" dirty="0">
                <a:solidFill>
                  <a:schemeClr val="tx1"/>
                </a:solidFill>
              </a:rPr>
              <a:t>Ole kiinnostunut kaikesta mitä hän tekee ja sanoo</a:t>
            </a:r>
          </a:p>
          <a:p>
            <a:pPr marL="342900" indent="-342900">
              <a:buFontTx/>
              <a:buChar char="-"/>
            </a:pPr>
            <a:r>
              <a:rPr lang="fi-FI" dirty="0">
                <a:solidFill>
                  <a:schemeClr val="tx1"/>
                </a:solidFill>
              </a:rPr>
              <a:t>Muista itse ja muistuta lastasi siitä, että valtaosa nuorista ei käytä päihteitä </a:t>
            </a:r>
            <a:r>
              <a:rPr lang="fi-FI" dirty="0">
                <a:solidFill>
                  <a:schemeClr val="tx1"/>
                </a:solidFill>
                <a:sym typeface="Wingdings" panose="05000000000000000000" pitchFamily="2" charset="2"/>
              </a:rPr>
              <a:t> hyvä lähtökohta avata keskustelua</a:t>
            </a:r>
            <a:endParaRPr lang="fi-FI" dirty="0">
              <a:solidFill>
                <a:schemeClr val="tx1"/>
              </a:solidFill>
            </a:endParaRPr>
          </a:p>
          <a:p>
            <a:pPr marL="342900" indent="-342900">
              <a:buFontTx/>
              <a:buChar char="-"/>
            </a:pPr>
            <a:endParaRPr lang="fi-FI" sz="2000" dirty="0">
              <a:solidFill>
                <a:schemeClr val="tx1"/>
              </a:solidFill>
            </a:endParaRPr>
          </a:p>
          <a:p>
            <a:pPr marL="342900" indent="-342900">
              <a:buFontTx/>
              <a:buChar char="-"/>
            </a:pPr>
            <a:endParaRPr lang="fi-FI" sz="2000" dirty="0">
              <a:solidFill>
                <a:schemeClr val="tx1"/>
              </a:solidFill>
            </a:endParaRP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78538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solidFill>
                  <a:schemeClr val="tx1"/>
                </a:solidFill>
              </a:rPr>
              <a:t>hyödyllisiä linkkejä</a:t>
            </a:r>
          </a:p>
        </p:txBody>
      </p:sp>
      <p:sp>
        <p:nvSpPr>
          <p:cNvPr id="3" name="Sisällön paikkamerkki 2"/>
          <p:cNvSpPr>
            <a:spLocks noGrp="1"/>
          </p:cNvSpPr>
          <p:nvPr>
            <p:ph sz="quarter" idx="10"/>
          </p:nvPr>
        </p:nvSpPr>
        <p:spPr>
          <a:xfrm flipH="1">
            <a:off x="1697064" y="2452317"/>
            <a:ext cx="6742914" cy="3694924"/>
          </a:xfrm>
        </p:spPr>
        <p:txBody>
          <a:bodyPr/>
          <a:lstStyle/>
          <a:p>
            <a:r>
              <a:rPr lang="fi-FI" dirty="0">
                <a:solidFill>
                  <a:schemeClr val="tx1"/>
                </a:solidFill>
              </a:rPr>
              <a:t>Ehyt ry: </a:t>
            </a:r>
            <a:r>
              <a:rPr lang="fi-FI" dirty="0">
                <a:solidFill>
                  <a:schemeClr val="tx2">
                    <a:lumMod val="50000"/>
                    <a:lumOff val="50000"/>
                  </a:schemeClr>
                </a:solidFill>
                <a:hlinkClick r:id="rId2">
                  <a:extLst>
                    <a:ext uri="{A12FA001-AC4F-418D-AE19-62706E023703}">
                      <ahyp:hlinkClr xmlns:ahyp="http://schemas.microsoft.com/office/drawing/2018/hyperlinkcolor" val="tx"/>
                    </a:ext>
                  </a:extLst>
                </a:hlinkClick>
              </a:rPr>
              <a:t>https://ehyt.fi/</a:t>
            </a:r>
            <a:endParaRPr lang="fi-FI" dirty="0">
              <a:solidFill>
                <a:schemeClr val="tx2">
                  <a:lumMod val="50000"/>
                  <a:lumOff val="50000"/>
                </a:schemeClr>
              </a:solidFill>
            </a:endParaRPr>
          </a:p>
          <a:p>
            <a:r>
              <a:rPr lang="fi-FI" dirty="0">
                <a:solidFill>
                  <a:schemeClr val="tx1"/>
                </a:solidFill>
              </a:rPr>
              <a:t>Perhekeskus: </a:t>
            </a:r>
            <a:r>
              <a:rPr lang="fi-FI" dirty="0">
                <a:solidFill>
                  <a:schemeClr val="tx2">
                    <a:lumMod val="50000"/>
                    <a:lumOff val="50000"/>
                  </a:schemeClr>
                </a:solidFill>
                <a:hlinkClick r:id="rId3">
                  <a:extLst>
                    <a:ext uri="{A12FA001-AC4F-418D-AE19-62706E023703}">
                      <ahyp:hlinkClr xmlns:ahyp="http://schemas.microsoft.com/office/drawing/2018/hyperlinkcolor" val="tx"/>
                    </a:ext>
                  </a:extLst>
                </a:hlinkClick>
              </a:rPr>
              <a:t>https://www.kymenlaaksonperhekeskus.fi/</a:t>
            </a:r>
            <a:endParaRPr lang="fi-FI" dirty="0">
              <a:solidFill>
                <a:schemeClr val="tx2">
                  <a:lumMod val="50000"/>
                  <a:lumOff val="50000"/>
                </a:schemeClr>
              </a:solidFill>
            </a:endParaRPr>
          </a:p>
          <a:p>
            <a:r>
              <a:rPr lang="fi-FI" dirty="0">
                <a:solidFill>
                  <a:schemeClr val="tx1"/>
                </a:solidFill>
              </a:rPr>
              <a:t>Kakspy Perhe- ja läheistyö: </a:t>
            </a:r>
            <a:r>
              <a:rPr lang="fi-FI" dirty="0">
                <a:solidFill>
                  <a:schemeClr val="tx2">
                    <a:lumMod val="50000"/>
                    <a:lumOff val="50000"/>
                  </a:schemeClr>
                </a:solidFill>
                <a:hlinkClick r:id="rId4">
                  <a:extLst>
                    <a:ext uri="{A12FA001-AC4F-418D-AE19-62706E023703}">
                      <ahyp:hlinkClr xmlns:ahyp="http://schemas.microsoft.com/office/drawing/2018/hyperlinkcolor" val="tx"/>
                    </a:ext>
                  </a:extLst>
                </a:hlinkClick>
              </a:rPr>
              <a:t>https://kakspy.com/perhe-ja-laheistyo/</a:t>
            </a:r>
            <a:endParaRPr lang="fi-FI" dirty="0">
              <a:solidFill>
                <a:schemeClr val="tx2">
                  <a:lumMod val="50000"/>
                  <a:lumOff val="50000"/>
                </a:schemeClr>
              </a:solidFill>
            </a:endParaRPr>
          </a:p>
          <a:p>
            <a:r>
              <a:rPr lang="fi-FI" dirty="0">
                <a:solidFill>
                  <a:schemeClr val="tx1"/>
                </a:solidFill>
              </a:rPr>
              <a:t>PÄIHDEILMIÖ VIDEO:  </a:t>
            </a:r>
            <a:r>
              <a:rPr lang="fi-FI" sz="1800" u="sng" dirty="0">
                <a:solidFill>
                  <a:schemeClr val="tx2">
                    <a:lumMod val="50000"/>
                    <a:lumOff val="50000"/>
                  </a:schemeClr>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https://www.youtube.com/watch?v=4o8Scxp65Mw</a:t>
            </a:r>
            <a:endParaRPr lang="fi-FI" sz="1800" u="sng" dirty="0">
              <a:solidFill>
                <a:schemeClr val="tx2">
                  <a:lumMod val="50000"/>
                  <a:lumOff val="50000"/>
                </a:schemeClr>
              </a:solidFill>
              <a:effectLst/>
              <a:latin typeface="Arial" panose="020B0604020202020204" pitchFamily="34" charset="0"/>
              <a:ea typeface="Calibri" panose="020F0502020204030204" pitchFamily="34" charset="0"/>
            </a:endParaRPr>
          </a:p>
          <a:p>
            <a:r>
              <a:rPr lang="fi-FI" sz="1800" dirty="0">
                <a:solidFill>
                  <a:schemeClr val="tx1"/>
                </a:solidFill>
              </a:rPr>
              <a:t>NUORTEN </a:t>
            </a:r>
            <a:r>
              <a:rPr lang="fi-FI" sz="1800" dirty="0" err="1">
                <a:solidFill>
                  <a:schemeClr val="tx1"/>
                </a:solidFill>
              </a:rPr>
              <a:t>MATALA:</a:t>
            </a:r>
            <a:r>
              <a:rPr lang="fi-FI" dirty="0" err="1">
                <a:solidFill>
                  <a:schemeClr val="tx2">
                    <a:lumMod val="50000"/>
                    <a:lumOff val="50000"/>
                  </a:schemeClr>
                </a:solidFill>
                <a:hlinkClick r:id="rId6">
                  <a:extLst>
                    <a:ext uri="{A12FA001-AC4F-418D-AE19-62706E023703}">
                      <ahyp:hlinkClr xmlns:ahyp="http://schemas.microsoft.com/office/drawing/2018/hyperlinkcolor" val="tx"/>
                    </a:ext>
                  </a:extLst>
                </a:hlinkClick>
              </a:rPr>
              <a:t>https</a:t>
            </a:r>
            <a:r>
              <a:rPr lang="fi-FI" dirty="0">
                <a:solidFill>
                  <a:schemeClr val="tx2">
                    <a:lumMod val="50000"/>
                    <a:lumOff val="50000"/>
                  </a:schemeClr>
                </a:solidFill>
                <a:hlinkClick r:id="rId6">
                  <a:extLst>
                    <a:ext uri="{A12FA001-AC4F-418D-AE19-62706E023703}">
                      <ahyp:hlinkClr xmlns:ahyp="http://schemas.microsoft.com/office/drawing/2018/hyperlinkcolor" val="tx"/>
                    </a:ext>
                  </a:extLst>
                </a:hlinkClick>
              </a:rPr>
              <a:t>://kymenhva.fi/lapset-nuoret-ja-perheet/nuoren-kasvu-ja-kehitys/nuoren-mielenterveys/</a:t>
            </a:r>
            <a:endParaRPr lang="fi-FI" dirty="0">
              <a:solidFill>
                <a:schemeClr val="tx2">
                  <a:lumMod val="50000"/>
                  <a:lumOff val="50000"/>
                </a:schemeClr>
              </a:solidFill>
            </a:endParaRPr>
          </a:p>
          <a:p>
            <a:pPr marL="342900" indent="-342900">
              <a:buFontTx/>
              <a:buChar char="-"/>
            </a:pPr>
            <a:endParaRPr lang="fi-FI" dirty="0">
              <a:solidFill>
                <a:srgbClr val="0083C8"/>
              </a:solidFill>
            </a:endParaRPr>
          </a:p>
          <a:p>
            <a:pPr marL="342900" indent="-342900">
              <a:buFontTx/>
              <a:buChar char="-"/>
            </a:pPr>
            <a:endParaRPr lang="fi-FI" dirty="0">
              <a:solidFill>
                <a:schemeClr val="accent1"/>
              </a:solidFill>
            </a:endParaRPr>
          </a:p>
          <a:p>
            <a:pPr marL="342900" indent="-342900">
              <a:buFontTx/>
              <a:buChar char="-"/>
            </a:pPr>
            <a:endParaRPr lang="fi-FI" dirty="0">
              <a:solidFill>
                <a:schemeClr val="tx1"/>
              </a:solidFill>
            </a:endParaRPr>
          </a:p>
        </p:txBody>
      </p:sp>
    </p:spTree>
    <p:extLst>
      <p:ext uri="{BB962C8B-B14F-4D97-AF65-F5344CB8AC3E}">
        <p14:creationId xmlns:p14="http://schemas.microsoft.com/office/powerpoint/2010/main" val="424756455"/>
      </p:ext>
    </p:extLst>
  </p:cSld>
  <p:clrMapOvr>
    <a:masterClrMapping/>
  </p:clrMapOvr>
</p:sld>
</file>

<file path=ppt/theme/theme1.xml><?xml version="1.0" encoding="utf-8"?>
<a:theme xmlns:a="http://schemas.openxmlformats.org/drawingml/2006/main" name="Kotkan-kaupunki">
  <a:themeElements>
    <a:clrScheme name="Kotkan-kaupunki">
      <a:dk1>
        <a:srgbClr val="000000"/>
      </a:dk1>
      <a:lt1>
        <a:srgbClr val="FFFFFF"/>
      </a:lt1>
      <a:dk2>
        <a:srgbClr val="0B082E"/>
      </a:dk2>
      <a:lt2>
        <a:srgbClr val="F3F3F2"/>
      </a:lt2>
      <a:accent1>
        <a:srgbClr val="0083C8"/>
      </a:accent1>
      <a:accent2>
        <a:srgbClr val="83C3EF"/>
      </a:accent2>
      <a:accent3>
        <a:srgbClr val="CC5B59"/>
      </a:accent3>
      <a:accent4>
        <a:srgbClr val="0083C8"/>
      </a:accent4>
      <a:accent5>
        <a:srgbClr val="83C3EF"/>
      </a:accent5>
      <a:accent6>
        <a:srgbClr val="CC5B59"/>
      </a:accent6>
      <a:hlink>
        <a:srgbClr val="83C3EF"/>
      </a:hlink>
      <a:folHlink>
        <a:srgbClr val="CC5B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2" id="{4B203211-1262-D845-A7A1-49F067E89705}" vid="{C3C9C065-5B1D-1A47-BD79-0ED944F5DB8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8A8C621D8DFFD409D1DAB81923FBB9D" ma:contentTypeVersion="6" ma:contentTypeDescription="Luo uusi asiakirja." ma:contentTypeScope="" ma:versionID="42cad2b9a9b9cc45d1a6ab3a22cb70fc">
  <xsd:schema xmlns:xsd="http://www.w3.org/2001/XMLSchema" xmlns:xs="http://www.w3.org/2001/XMLSchema" xmlns:p="http://schemas.microsoft.com/office/2006/metadata/properties" xmlns:ns2="58baa98b-4177-49eb-a6bc-6f019031cd8f" xmlns:ns3="a63cb474-aa9d-4e9e-9bc1-6ef6d329a12c" targetNamespace="http://schemas.microsoft.com/office/2006/metadata/properties" ma:root="true" ma:fieldsID="75906c8952461b81ca9d7050d54b0aea" ns2:_="" ns3:_="">
    <xsd:import namespace="58baa98b-4177-49eb-a6bc-6f019031cd8f"/>
    <xsd:import namespace="a63cb474-aa9d-4e9e-9bc1-6ef6d329a1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aa98b-4177-49eb-a6bc-6f019031cd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3cb474-aa9d-4e9e-9bc1-6ef6d329a12c"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A3C21-A1A8-4298-9AFF-F8A53A877D95}">
  <ds:schemaRefs>
    <ds:schemaRef ds:uri="http://schemas.microsoft.com/sharepoint/v3/contenttype/forms"/>
  </ds:schemaRefs>
</ds:datastoreItem>
</file>

<file path=customXml/itemProps2.xml><?xml version="1.0" encoding="utf-8"?>
<ds:datastoreItem xmlns:ds="http://schemas.openxmlformats.org/officeDocument/2006/customXml" ds:itemID="{0C607696-2AC2-4423-A178-D9D7CC1EB56E}">
  <ds:schemaRefs>
    <ds:schemaRef ds:uri="a63cb474-aa9d-4e9e-9bc1-6ef6d329a1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8baa98b-4177-49eb-a6bc-6f019031cd8f"/>
    <ds:schemaRef ds:uri="http://www.w3.org/XML/1998/namespace"/>
  </ds:schemaRefs>
</ds:datastoreItem>
</file>

<file path=customXml/itemProps3.xml><?xml version="1.0" encoding="utf-8"?>
<ds:datastoreItem xmlns:ds="http://schemas.openxmlformats.org/officeDocument/2006/customXml" ds:itemID="{A59109FD-FAB5-47DA-A813-FFB390C5EE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aa98b-4177-49eb-a6bc-6f019031cd8f"/>
    <ds:schemaRef ds:uri="a63cb474-aa9d-4e9e-9bc1-6ef6d329a1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Powerpoint-malli, Suomi (1)</Template>
  <TotalTime>10960</TotalTime>
  <Words>1023</Words>
  <Application>Microsoft Office PowerPoint</Application>
  <PresentationFormat>Näytössä katseltava diaesitys (4:3)</PresentationFormat>
  <Paragraphs>99</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Gill Sans MT</vt:lpstr>
      <vt:lpstr>Segoe UI</vt:lpstr>
      <vt:lpstr>Kotkan-kaupunki</vt:lpstr>
      <vt:lpstr>LASTEN JA NUORTEN PÄIHDETILANNE KOTKASSA </vt:lpstr>
      <vt:lpstr>LASTEN JA NUORTEN PÄIHDETILANNE KOTKASSA </vt:lpstr>
      <vt:lpstr>LASTEN JA NUORTEN PÄIHDETILANNE KOTKASSA </vt:lpstr>
      <vt:lpstr>LASTEN JA NUORTENEHKÄISEVÄ TYÖ KOTKASSA</vt:lpstr>
      <vt:lpstr>KAUPUNGIN Ehkäisevä päihdetyö KOULUILLA JA OPPILAITOKSISSA</vt:lpstr>
      <vt:lpstr>MUU LASTEN JA NUORTEN EPT-TYÖ</vt:lpstr>
      <vt:lpstr>KOTKAN FESTARIPAKKA MALLI TEKEILLÄ</vt:lpstr>
      <vt:lpstr>MITEN TUKEA OMAA LASTA PÄIHTEETTÖMYYTEEN?</vt:lpstr>
      <vt:lpstr>hyödyllisiä linkkejä</vt:lpstr>
      <vt:lpstr>MUUTA HUOMIOITAVAA</vt:lpstr>
      <vt:lpstr>Hanna-Kaisa lähde ehkäisevän päihde- ja mielenterveystyön koordinaattori</vt:lpstr>
    </vt:vector>
  </TitlesOfParts>
  <Company>Kotkan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Sipari Johanna</dc:creator>
  <cp:lastModifiedBy>Aronen Mari Johanna</cp:lastModifiedBy>
  <cp:revision>575</cp:revision>
  <cp:lastPrinted>2020-01-21T12:49:19Z</cp:lastPrinted>
  <dcterms:created xsi:type="dcterms:W3CDTF">2019-09-24T08:18:39Z</dcterms:created>
  <dcterms:modified xsi:type="dcterms:W3CDTF">2023-04-25T09:10:28Z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-1062019772</vt:i4>
  </property>
  <property fmtid="{D5CDD505-2E9C-101B-9397-08002B2CF9AE}" pid="3" name="_NewReviewCycle">
    <vt:lpwstr/>
  </property>
  <property fmtid="{D5CDD505-2E9C-101B-9397-08002B2CF9AE}" pid="4" name="_EmailSubject">
    <vt:lpwstr>Huominen aamu</vt:lpwstr>
  </property>
  <property fmtid="{D5CDD505-2E9C-101B-9397-08002B2CF9AE}" pid="5" name="_AuthorEmail">
    <vt:lpwstr>hanna-kaisa.lahde@kotka.fi</vt:lpwstr>
  </property>
  <property fmtid="{D5CDD505-2E9C-101B-9397-08002B2CF9AE}" pid="6" name="_AuthorEmailDisplayName">
    <vt:lpwstr>Lähde Hanna-Kaisa</vt:lpwstr>
  </property>
  <property fmtid="{D5CDD505-2E9C-101B-9397-08002B2CF9AE}" pid="7" name="ContentTypeId">
    <vt:lpwstr>0x01010088A8C621D8DFFD409D1DAB81923FBB9D</vt:lpwstr>
  </property>
  <property fmtid="{D5CDD505-2E9C-101B-9397-08002B2CF9AE}" pid="8" name="AreenaIntraAjankohta">
    <vt:lpwstr/>
  </property>
  <property fmtid="{D5CDD505-2E9C-101B-9397-08002B2CF9AE}" pid="9" name="AreenaIntraYritys">
    <vt:lpwstr/>
  </property>
  <property fmtid="{D5CDD505-2E9C-101B-9397-08002B2CF9AE}" pid="10" name="AreenaIntraDokumenttityyppi">
    <vt:lpwstr>47;#Esitys|75dd3a33-2d35-471d-9909-b334bdb25443</vt:lpwstr>
  </property>
  <property fmtid="{D5CDD505-2E9C-101B-9397-08002B2CF9AE}" pid="11" name="_PreviousAdHocReviewCycleID">
    <vt:i4>-1360366446</vt:i4>
  </property>
</Properties>
</file>