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3"/>
  </p:notesMasterIdLst>
  <p:sldIdLst>
    <p:sldId id="256" r:id="rId5"/>
    <p:sldId id="257" r:id="rId6"/>
    <p:sldId id="259" r:id="rId7"/>
    <p:sldId id="278" r:id="rId8"/>
    <p:sldId id="262" r:id="rId9"/>
    <p:sldId id="267" r:id="rId10"/>
    <p:sldId id="263" r:id="rId11"/>
    <p:sldId id="269" r:id="rId12"/>
    <p:sldId id="266" r:id="rId13"/>
    <p:sldId id="289" r:id="rId14"/>
    <p:sldId id="276" r:id="rId15"/>
    <p:sldId id="271" r:id="rId16"/>
    <p:sldId id="272" r:id="rId17"/>
    <p:sldId id="281" r:id="rId18"/>
    <p:sldId id="282" r:id="rId19"/>
    <p:sldId id="283" r:id="rId20"/>
    <p:sldId id="286" r:id="rId21"/>
    <p:sldId id="284" r:id="rId22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D5C4"/>
    <a:srgbClr val="CEFF8C"/>
    <a:srgbClr val="A7C6ED"/>
    <a:srgbClr val="E6BEDD"/>
    <a:srgbClr val="275D38"/>
    <a:srgbClr val="5A71DF"/>
    <a:srgbClr val="FDAA63"/>
    <a:srgbClr val="25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6327"/>
  </p:normalViewPr>
  <p:slideViewPr>
    <p:cSldViewPr snapToGrid="0" snapToObjects="1">
      <p:cViewPr varScale="1">
        <p:scale>
          <a:sx n="186" d="100"/>
          <a:sy n="186" d="100"/>
        </p:scale>
        <p:origin x="12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AC9B7B-DDAE-406B-BF4B-491DDF37D6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5572C-CE63-4BAD-9E63-7FFFAAA49B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C7CED-1651-4B1A-9ACD-ADF8250895F8}" type="datetimeFigureOut">
              <a:rPr lang="LID4096"/>
              <a:pPr>
                <a:defRPr/>
              </a:pPr>
              <a:t>10/25/2024</a:t>
            </a:fld>
            <a:endParaRPr lang="en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0187EA-1822-4747-8430-3F3F5CA664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4C723B-D4FB-4D9C-9ED0-C7023AC3C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A6964-1F39-4C47-8509-95CAEBA78D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379C4-DCDD-4603-80E3-A25B27DE9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2414BD-74DF-41FF-B8F8-E9EB737F9C3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19955" y="0"/>
            <a:ext cx="5142481" cy="515006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 dirty="0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0849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3175" y="0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131282"/>
            <a:ext cx="5517696" cy="1579261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2710544"/>
            <a:ext cx="5517696" cy="120657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3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0" y="0"/>
            <a:ext cx="5984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6675"/>
            <a:ext cx="474663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131282"/>
            <a:ext cx="5517696" cy="1579261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2710544"/>
            <a:ext cx="5517696" cy="120657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0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3" y="633045"/>
            <a:ext cx="833290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249" y="1724792"/>
            <a:ext cx="4062671" cy="300680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080" y="1717482"/>
            <a:ext cx="4062671" cy="301411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2486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33600"/>
            <a:ext cx="8326800" cy="8676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25.10.2024</a:t>
            </a:fld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42" y="1717482"/>
            <a:ext cx="4062672" cy="407697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842" y="2125179"/>
            <a:ext cx="4062672" cy="260947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2485" y="1717482"/>
            <a:ext cx="4062672" cy="407697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72485" y="2125179"/>
            <a:ext cx="4062672" cy="260947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0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2" y="633045"/>
            <a:ext cx="8326315" cy="82764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3854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7780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2"/>
            <a:ext cx="3163583" cy="910007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436" y="1543049"/>
            <a:ext cx="3163583" cy="31916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633042"/>
            <a:ext cx="4841173" cy="41016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981" y="631600"/>
            <a:ext cx="3163583" cy="910007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436" y="631600"/>
            <a:ext cx="4841173" cy="410161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i-FI" noProof="0" dirty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981" y="1541607"/>
            <a:ext cx="3163583" cy="31916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7772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42925"/>
            <a:ext cx="12763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4" y="2240196"/>
            <a:ext cx="4053927" cy="827643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15436" y="3159579"/>
            <a:ext cx="4053927" cy="95060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15435" y="4201921"/>
            <a:ext cx="4053927" cy="62347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5459413" y="-7938"/>
            <a:ext cx="36845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2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92842" y="1"/>
            <a:ext cx="5151158" cy="51434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 dirty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3419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007353" y="0"/>
            <a:ext cx="5128917" cy="51435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353006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2940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5392738" y="-4763"/>
            <a:ext cx="3751262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48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7" y="633045"/>
            <a:ext cx="5518003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7" y="1717482"/>
            <a:ext cx="4156564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4892730" y="633045"/>
            <a:ext cx="4248187" cy="4510455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 dirty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080" y="628840"/>
            <a:ext cx="4156563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637224"/>
            <a:ext cx="4278650" cy="4506276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 dirty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080" y="1713277"/>
            <a:ext cx="4156563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14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7" y="633045"/>
            <a:ext cx="4620616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7" y="1717482"/>
            <a:ext cx="4156564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5211763" y="633413"/>
            <a:ext cx="3929062" cy="4510087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 dirty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80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6675"/>
            <a:ext cx="474663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633413"/>
            <a:ext cx="83121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562100"/>
            <a:ext cx="83121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8163" y="0"/>
            <a:ext cx="631825" cy="2460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3163" y="0"/>
            <a:ext cx="347662" cy="2492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28" r:id="rId3"/>
    <p:sldLayoutId id="2147483729" r:id="rId4"/>
    <p:sldLayoutId id="214748372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21" r:id="rId12"/>
    <p:sldLayoutId id="2147483738" r:id="rId13"/>
    <p:sldLayoutId id="2147483723" r:id="rId14"/>
    <p:sldLayoutId id="2147483724" r:id="rId15"/>
    <p:sldLayoutId id="2147483725" r:id="rId16"/>
    <p:sldLayoutId id="2147483726" r:id="rId17"/>
    <p:sldLayoutId id="2147483737" r:id="rId18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714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spcBef>
          <a:spcPts val="6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spcBef>
          <a:spcPts val="600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738143747?app_id=12296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akky.fi/fi/hakijalle/maahanmuuttaneet/koulutuksia-maahanmuuttaneille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YOwwlmu5s0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https://sakky.fi/f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e84hKOCGxwU?feature=oembed" TargetMode="External"/><Relationship Id="rId6" Type="http://schemas.openxmlformats.org/officeDocument/2006/relationships/hyperlink" Target="https://paok.fi/opiskelijatarinoita/" TargetMode="External"/><Relationship Id="rId5" Type="http://schemas.openxmlformats.org/officeDocument/2006/relationships/hyperlink" Target="https://paok.fi/hakijalle/?gad_source=1&amp;gclid=EAIaIQobChMImtSW76G8hAMVMwqiAx1ShALZEAAYASAAEgL8UPD_BwE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g2k0s_UyLc?feature=oembed" TargetMode="External"/><Relationship Id="rId5" Type="http://schemas.openxmlformats.org/officeDocument/2006/relationships/hyperlink" Target="https://ingmanedu.fi/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intopolku.fi/konfo/fi/sivu/huoltajan-muistilista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pintopolku.fi/konfo/fi/sivu/usein-kysyttya-jatkuvasta-haust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opio.fi/tyollisyys-ja-yrittaminen/tyollisyyspalvelu/tyonhakijalle/nuoret/ohjaamo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kuopio.fi/tyollisyys-ja-yrittaminen/tyollisyyspalvelu/navigaattori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8429D2E-E153-CFDF-8C74-8E926C8F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5" y="883578"/>
            <a:ext cx="4589125" cy="1787703"/>
          </a:xfrm>
        </p:spPr>
        <p:txBody>
          <a:bodyPr/>
          <a:lstStyle/>
          <a:p>
            <a:r>
              <a:rPr lang="en-US" dirty="0" err="1"/>
              <a:t>Toisen</a:t>
            </a:r>
            <a:r>
              <a:rPr lang="en-US" dirty="0"/>
              <a:t> </a:t>
            </a:r>
            <a:r>
              <a:rPr lang="en-US" dirty="0" err="1"/>
              <a:t>asteen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 </a:t>
            </a:r>
            <a:br>
              <a:rPr lang="en-US" dirty="0"/>
            </a:br>
            <a:r>
              <a:rPr lang="en-US" sz="1600" dirty="0" err="1"/>
              <a:t>infopaketti</a:t>
            </a:r>
            <a:r>
              <a:rPr lang="en-US" sz="1600" dirty="0"/>
              <a:t> </a:t>
            </a:r>
            <a:r>
              <a:rPr lang="en-US" sz="1600" dirty="0" err="1"/>
              <a:t>vieraskielisille</a:t>
            </a:r>
            <a:r>
              <a:rPr lang="en-US" sz="1600" dirty="0"/>
              <a:t> </a:t>
            </a:r>
            <a:r>
              <a:rPr lang="en-US" sz="1600" dirty="0" err="1"/>
              <a:t>toisen</a:t>
            </a:r>
            <a:r>
              <a:rPr lang="en-US" sz="1600" dirty="0"/>
              <a:t> </a:t>
            </a:r>
            <a:r>
              <a:rPr lang="en-US" sz="1600" dirty="0" err="1"/>
              <a:t>asteen</a:t>
            </a:r>
            <a:r>
              <a:rPr lang="en-US" sz="1600" dirty="0"/>
              <a:t> </a:t>
            </a:r>
            <a:r>
              <a:rPr lang="en-US" sz="1600" dirty="0" err="1"/>
              <a:t>hakijoille</a:t>
            </a:r>
            <a:endParaRPr lang="en-US" sz="16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BDBC9D-3D9A-4EFC-F8B8-901399757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521" y="3277456"/>
            <a:ext cx="3423755" cy="1108844"/>
          </a:xfrm>
        </p:spPr>
        <p:txBody>
          <a:bodyPr/>
          <a:lstStyle/>
          <a:p>
            <a:r>
              <a:rPr lang="en-US" dirty="0"/>
              <a:t>Kuopion </a:t>
            </a:r>
            <a:r>
              <a:rPr lang="en-US" dirty="0" err="1"/>
              <a:t>kaupunki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9D9022C-E5DE-BB8B-B9DD-035FC4CD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58163" y="0"/>
            <a:ext cx="631825" cy="2460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938863CA-FF99-4226-A902-8E878CF81E64}" type="datetime1">
              <a:rPr lang="fi-FI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D9B7AA-C726-9892-F7F0-D735FE64FC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93163" y="0"/>
            <a:ext cx="347662" cy="2492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9528E44A-4CE9-4F12-90F6-EC8900B6EC78}" type="slidenum">
              <a:rPr lang="en-FI"/>
              <a:pPr>
                <a:spcAft>
                  <a:spcPts val="600"/>
                </a:spcAft>
                <a:defRPr/>
              </a:pPr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037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8D7A3"/>
            </a:gs>
            <a:gs pos="0">
              <a:schemeClr val="bg2"/>
            </a:gs>
            <a:gs pos="74000">
              <a:schemeClr val="bg1">
                <a:lumMod val="85000"/>
              </a:schemeClr>
            </a:gs>
            <a:gs pos="20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81348A-1C4F-C8BD-BE6E-5C04FA7A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6" y="633046"/>
            <a:ext cx="8313127" cy="618706"/>
          </a:xfrm>
        </p:spPr>
        <p:txBody>
          <a:bodyPr/>
          <a:lstStyle/>
          <a:p>
            <a:r>
              <a:rPr lang="fi-FI" dirty="0"/>
              <a:t>Savon ammattiopiston TUVA-opinnot</a:t>
            </a:r>
          </a:p>
        </p:txBody>
      </p:sp>
      <p:pic>
        <p:nvPicPr>
          <p:cNvPr id="6" name="Online-media 5" title="Savon ammattiopiston TUVA-opinnot">
            <a:hlinkClick r:id="" action="ppaction://media"/>
            <a:extLst>
              <a:ext uri="{FF2B5EF4-FFF2-40B4-BE49-F238E27FC236}">
                <a16:creationId xmlns:a16="http://schemas.microsoft.com/office/drawing/2014/main" id="{7343F84A-E96D-8641-2B99-3A49D73F25D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3676" y="1638735"/>
            <a:ext cx="6190663" cy="342991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828CE8-3B1D-28B8-40E0-7008C6A5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E525E-EB7A-5EF9-079A-67C0256CA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10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538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277425-700A-42DC-4966-31033AA8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Toisen asteen opinnot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4D5993-66D9-53A0-9844-E56B592C8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964E36-41A2-CC75-A10C-E3F46382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863CA-FF99-4226-A902-8E878CF81E64}" type="datetime1">
              <a:rPr lang="fi-FI" smtClean="0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A4C81E8-A60A-83CD-5FAC-34591EAE0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28E44A-4CE9-4F12-90F6-EC8900B6EC78}" type="slidenum">
              <a:rPr lang="en-FI" smtClean="0"/>
              <a:pPr>
                <a:defRPr/>
              </a:pPr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294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A4ED0C-2276-351E-28B2-E2EFFE8D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6" y="344531"/>
            <a:ext cx="8313127" cy="464235"/>
          </a:xfrm>
        </p:spPr>
        <p:txBody>
          <a:bodyPr/>
          <a:lstStyle/>
          <a:p>
            <a:r>
              <a:rPr lang="fi-FI" dirty="0"/>
              <a:t>Kuopion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/>
              <a:t>lukio-koulutus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C86610-8B1D-69C6-B2F2-5EC7FC25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1792AB8-C374-ABC2-0ADC-4945F6FBE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12</a:t>
            </a:fld>
            <a:endParaRPr lang="en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A41DC29-5F12-EDD8-528E-35AA6FD02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D922DC3-F470-B783-E0F2-8ECECD6C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6" y="1033200"/>
            <a:ext cx="3803211" cy="39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437ECD-47E0-DEAA-0A78-477B18697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wrap="square" anchor="b">
            <a:normAutofit/>
          </a:bodyPr>
          <a:lstStyle/>
          <a:p>
            <a:r>
              <a:rPr lang="fi-FI" sz="4200" dirty="0"/>
              <a:t>Mitä lukio-opinnot vaativat?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D317A3-0DA1-8B41-7C5D-B57119363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wrap="square" anchor="t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500" dirty="0"/>
              <a:t>Hyvä kielitaito, B2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500" dirty="0"/>
              <a:t>Hyvät akateemiset taidot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500" dirty="0"/>
              <a:t>Motivaatiota </a:t>
            </a:r>
          </a:p>
        </p:txBody>
      </p:sp>
      <p:pic>
        <p:nvPicPr>
          <p:cNvPr id="8" name="Kuvan paikkamerkki 7" descr="Ahkeria lukiolaisia opiskelemassa">
            <a:extLst>
              <a:ext uri="{FF2B5EF4-FFF2-40B4-BE49-F238E27FC236}">
                <a16:creationId xmlns:a16="http://schemas.microsoft.com/office/drawing/2014/main" id="{8D0CD731-1DD9-9F9D-9B73-CC17563A9E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6575" r="16575"/>
          <a:stretch/>
        </p:blipFill>
        <p:spPr>
          <a:xfrm>
            <a:off x="3992842" y="1"/>
            <a:ext cx="5151158" cy="5143499"/>
          </a:xfrm>
          <a:noFill/>
        </p:spPr>
      </p:pic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73135A2A-DAE0-59EC-45AE-399C429977F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158163" y="0"/>
            <a:ext cx="631825" cy="2460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E0D30F7-600A-4AF6-A8FB-F19151A90ED3}" type="datetime1">
              <a:rPr lang="fi-FI" smtClean="0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F20FBD37-7656-356E-279D-FFCC1778AF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93163" y="0"/>
            <a:ext cx="347662" cy="2492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F3A93E7-8440-41A7-A0AF-FA2D1CCF3799}" type="slidenum">
              <a:rPr lang="en-FI" smtClean="0"/>
              <a:pPr>
                <a:spcAft>
                  <a:spcPts val="600"/>
                </a:spcAft>
                <a:defRPr/>
              </a:pPr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891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6000">
              <a:schemeClr val="bg1">
                <a:lumMod val="85000"/>
              </a:schemeClr>
            </a:gs>
            <a:gs pos="33000">
              <a:schemeClr val="bg2"/>
            </a:gs>
            <a:gs pos="7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144BC5-1283-D68E-7D5E-BE9F5B4F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7" y="392589"/>
            <a:ext cx="6263660" cy="480911"/>
          </a:xfrm>
        </p:spPr>
        <p:txBody>
          <a:bodyPr/>
          <a:lstStyle/>
          <a:p>
            <a:r>
              <a:rPr lang="fi-FI" dirty="0"/>
              <a:t>Savon ammattiopisto 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55BA1A-0B9A-101B-5C58-3F255FC0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872" y="1497762"/>
            <a:ext cx="2981740" cy="2026535"/>
          </a:xfrm>
        </p:spPr>
        <p:txBody>
          <a:bodyPr/>
          <a:lstStyle/>
          <a:p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Koulutuksia </a:t>
            </a:r>
            <a:r>
              <a:rPr lang="fi-FI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maahanmuuttaneille</a:t>
            </a:r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Savon ammattiopisto</a:t>
            </a:r>
            <a:r>
              <a:rPr lang="fi-FI" dirty="0"/>
              <a:t> </a:t>
            </a:r>
          </a:p>
          <a:p>
            <a:r>
              <a:rPr lang="fi-FI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Sakky 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5EA55B-0B22-3455-918C-AF9463BA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97BF1D-A25C-7828-47ED-64D5D57BB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14</a:t>
            </a:fld>
            <a:endParaRPr lang="en-FI" dirty="0"/>
          </a:p>
        </p:txBody>
      </p:sp>
      <p:pic>
        <p:nvPicPr>
          <p:cNvPr id="6" name="Online-media 5" title="Savon ammattiopisto, lyhyt esittely 2021">
            <a:hlinkClick r:id="" action="ppaction://media"/>
            <a:extLst>
              <a:ext uri="{FF2B5EF4-FFF2-40B4-BE49-F238E27FC236}">
                <a16:creationId xmlns:a16="http://schemas.microsoft.com/office/drawing/2014/main" id="{AA7832CF-83FA-E8BE-B4C4-8691946898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4759" y="1498323"/>
            <a:ext cx="5812983" cy="328433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3101A6F-FE43-6FBA-A854-AFD4745E0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369" y="325620"/>
            <a:ext cx="2081183" cy="10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500">
              <a:schemeClr val="accent2">
                <a:lumMod val="40000"/>
                <a:lumOff val="60000"/>
              </a:schemeClr>
            </a:gs>
            <a:gs pos="0">
              <a:schemeClr val="accent2">
                <a:lumMod val="60000"/>
                <a:lumOff val="40000"/>
              </a:schemeClr>
            </a:gs>
            <a:gs pos="20000">
              <a:schemeClr val="accent2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5992A4-5061-E53A-B62E-A46E31FA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05" y="123031"/>
            <a:ext cx="7019033" cy="730765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PAOK- palvelualojen ammattioppilaitos </a:t>
            </a:r>
          </a:p>
        </p:txBody>
      </p:sp>
      <p:pic>
        <p:nvPicPr>
          <p:cNvPr id="6" name="Online-media 5" title="PAOK 360 - Palvelualan opisto Kuopio">
            <a:hlinkClick r:id="" action="ppaction://media"/>
            <a:extLst>
              <a:ext uri="{FF2B5EF4-FFF2-40B4-BE49-F238E27FC236}">
                <a16:creationId xmlns:a16="http://schemas.microsoft.com/office/drawing/2014/main" id="{13545707-80B0-691F-DEC3-F747602F653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590" y="1277035"/>
            <a:ext cx="5924735" cy="334794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4B1AAC-F3F3-F9E4-A44E-F465D4F1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AA62D57-3334-B6FF-2259-49800ABE50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15</a:t>
            </a:fld>
            <a:endParaRPr lang="en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7DEC832-9195-9EEC-D45A-FA70C34A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185" y="357395"/>
            <a:ext cx="2999105" cy="62381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D7C4A4A-DDCC-EDCF-1DC3-AE2F3F5DC4C9}"/>
              </a:ext>
            </a:extLst>
          </p:cNvPr>
          <p:cNvSpPr txBox="1"/>
          <p:nvPr/>
        </p:nvSpPr>
        <p:spPr>
          <a:xfrm>
            <a:off x="6331716" y="1182718"/>
            <a:ext cx="2200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PAOKin</a:t>
            </a:r>
            <a:r>
              <a:rPr lang="fi-FI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sivut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2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Tarinoita Opiskelusta Archive | </a:t>
            </a:r>
            <a:r>
              <a:rPr lang="fi-FI" dirty="0" err="1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Paok</a:t>
            </a:r>
            <a:r>
              <a:rPr lang="fi-FI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2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dirty="0">
              <a:solidFill>
                <a:srgbClr val="8030A7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dirty="0">
              <a:solidFill>
                <a:srgbClr val="8030A7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90077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500">
              <a:schemeClr val="bg1">
                <a:lumMod val="65000"/>
              </a:schemeClr>
            </a:gs>
            <a:gs pos="0">
              <a:schemeClr val="bg1">
                <a:lumMod val="85000"/>
              </a:schemeClr>
            </a:gs>
            <a:gs pos="48258">
              <a:schemeClr val="bg2">
                <a:lumMod val="40000"/>
                <a:lumOff val="60000"/>
              </a:schemeClr>
            </a:gs>
            <a:gs pos="2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8DFD64-90D4-C062-2578-B5D0261C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6" y="633046"/>
            <a:ext cx="7742727" cy="543748"/>
          </a:xfrm>
        </p:spPr>
        <p:txBody>
          <a:bodyPr/>
          <a:lstStyle/>
          <a:p>
            <a:r>
              <a:rPr lang="fi-FI" dirty="0"/>
              <a:t>Ingman </a:t>
            </a:r>
            <a:r>
              <a:rPr lang="fi-FI" dirty="0" err="1"/>
              <a:t>edu</a:t>
            </a:r>
            <a:r>
              <a:rPr lang="fi-FI" dirty="0"/>
              <a:t>- kulttuurialan opisto  </a:t>
            </a:r>
          </a:p>
        </p:txBody>
      </p:sp>
      <p:pic>
        <p:nvPicPr>
          <p:cNvPr id="8" name="Online-media 7" title="Ingmanedu Kulttuurialan ammattiopisto">
            <a:hlinkClick r:id="" action="ppaction://media"/>
            <a:extLst>
              <a:ext uri="{FF2B5EF4-FFF2-40B4-BE49-F238E27FC236}">
                <a16:creationId xmlns:a16="http://schemas.microsoft.com/office/drawing/2014/main" id="{BD2C5A25-C210-6733-785C-D764211B84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5436" y="1353206"/>
            <a:ext cx="6384884" cy="360796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CC8929-7941-44D0-FFE2-17FE4D60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CFF215-65EB-EDAF-EB98-B0B7077EA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16</a:t>
            </a:fld>
            <a:endParaRPr lang="en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A31D55C-FF69-00F6-A57C-0E572375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62" y="357879"/>
            <a:ext cx="2374832" cy="678523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DDA0B6E-D93C-3C2C-3DFF-8384DE819518}"/>
              </a:ext>
            </a:extLst>
          </p:cNvPr>
          <p:cNvSpPr txBox="1"/>
          <p:nvPr/>
        </p:nvSpPr>
        <p:spPr>
          <a:xfrm>
            <a:off x="6911362" y="1495986"/>
            <a:ext cx="194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Ingmanedu</a:t>
            </a:r>
            <a:r>
              <a:rPr lang="fi-F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39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C90821-55D4-7CB4-C23E-A6232442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080" y="628840"/>
            <a:ext cx="4156563" cy="866838"/>
          </a:xfrm>
        </p:spPr>
        <p:txBody>
          <a:bodyPr wrap="square" anchor="t">
            <a:normAutofit/>
          </a:bodyPr>
          <a:lstStyle/>
          <a:p>
            <a:r>
              <a:rPr lang="fi-FI" sz="2800"/>
              <a:t>Toiselle asteelle hakeminen</a:t>
            </a:r>
          </a:p>
        </p:txBody>
      </p:sp>
      <p:pic>
        <p:nvPicPr>
          <p:cNvPr id="13" name="Kuvan paikkamerkki 12" descr="Kolme opiskelijaa poistuu koulusta">
            <a:extLst>
              <a:ext uri="{FF2B5EF4-FFF2-40B4-BE49-F238E27FC236}">
                <a16:creationId xmlns:a16="http://schemas.microsoft.com/office/drawing/2014/main" id="{2B38D895-D41C-5175-DFBA-474B0A1C39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310" r="23311" b="-3"/>
          <a:stretch/>
        </p:blipFill>
        <p:spPr>
          <a:xfrm>
            <a:off x="20" y="637224"/>
            <a:ext cx="4278630" cy="4506276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4263BF-9D3F-1586-8720-0F4614DA2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080" y="1713277"/>
            <a:ext cx="4156563" cy="3107914"/>
          </a:xfrm>
        </p:spPr>
        <p:txBody>
          <a:bodyPr wrap="square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1700" b="1"/>
              <a:t>Yhteishaku</a:t>
            </a:r>
          </a:p>
          <a:p>
            <a:pPr lvl="1">
              <a:lnSpc>
                <a:spcPct val="90000"/>
              </a:lnSpc>
            </a:pPr>
            <a:r>
              <a:rPr lang="fi-FI" sz="1700" b="0" i="0">
                <a:effectLst/>
              </a:rPr>
              <a:t>18.2.–18.3.2025</a:t>
            </a:r>
            <a:endParaRPr lang="fi-FI" sz="1700"/>
          </a:p>
          <a:p>
            <a:pPr lvl="1">
              <a:lnSpc>
                <a:spcPct val="90000"/>
              </a:lnSpc>
            </a:pPr>
            <a:r>
              <a:rPr lang="fi-FI" sz="1700"/>
              <a:t>Hakulomake: Lisätään myöhemmin opintopolkuun</a:t>
            </a:r>
          </a:p>
          <a:p>
            <a:pPr lvl="1">
              <a:lnSpc>
                <a:spcPct val="90000"/>
              </a:lnSpc>
            </a:pPr>
            <a:r>
              <a:rPr lang="fi-FI" sz="17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Huoltajan muistilista - Opintopolku</a:t>
            </a:r>
            <a:r>
              <a:rPr lang="fi-FI" sz="1700"/>
              <a:t> </a:t>
            </a:r>
          </a:p>
          <a:p>
            <a:pPr lvl="1">
              <a:lnSpc>
                <a:spcPct val="90000"/>
              </a:lnSpc>
            </a:pPr>
            <a:r>
              <a:rPr lang="fi-FI" sz="17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Usein kysyttyä jatkuvasta hausta - Opintopolku</a:t>
            </a:r>
            <a:endParaRPr lang="fi-FI" sz="1700"/>
          </a:p>
          <a:p>
            <a:pPr marL="0" indent="0">
              <a:lnSpc>
                <a:spcPct val="90000"/>
              </a:lnSpc>
              <a:buNone/>
            </a:pPr>
            <a:endParaRPr lang="fi-FI" sz="1700"/>
          </a:p>
          <a:p>
            <a:pPr marL="0" indent="0">
              <a:lnSpc>
                <a:spcPct val="90000"/>
              </a:lnSpc>
              <a:buNone/>
            </a:pPr>
            <a:r>
              <a:rPr lang="fi-FI" sz="1700" b="1"/>
              <a:t>Jatkuva haku</a:t>
            </a:r>
          </a:p>
          <a:p>
            <a:pPr lvl="1">
              <a:lnSpc>
                <a:spcPct val="90000"/>
              </a:lnSpc>
            </a:pPr>
            <a:r>
              <a:rPr lang="fi-FI" sz="1700" b="1"/>
              <a:t> </a:t>
            </a:r>
            <a:r>
              <a:rPr lang="fi-FI" sz="1700"/>
              <a:t>Katso hakuohjeet kunkin oppilaitoksen omilta sivuilta.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8DF79C9-027B-C23B-6C9F-67E2785A926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0D30F7-600A-4AF6-A8FB-F19151A90ED3}" type="datetime1">
              <a:rPr lang="fi-FI" smtClean="0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A59F97-51CF-AC0B-7467-A55761C6D2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F3A93E7-8440-41A7-A0AF-FA2D1CCF3799}" type="slidenum">
              <a:rPr lang="en-FI" smtClean="0"/>
              <a:pPr>
                <a:spcAft>
                  <a:spcPts val="600"/>
                </a:spcAft>
                <a:defRPr/>
              </a:pPr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4654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730E70B-EE1E-2BD0-EAD2-23E45B0B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879" y="377007"/>
            <a:ext cx="3163583" cy="910007"/>
          </a:xfrm>
        </p:spPr>
        <p:txBody>
          <a:bodyPr/>
          <a:lstStyle/>
          <a:p>
            <a:r>
              <a:rPr lang="en-US" dirty="0" err="1"/>
              <a:t>Navigaattorin</a:t>
            </a:r>
            <a:r>
              <a:rPr lang="en-US" dirty="0"/>
              <a:t> </a:t>
            </a:r>
            <a:r>
              <a:rPr lang="en-US" dirty="0" err="1"/>
              <a:t>hakuohjaus</a:t>
            </a:r>
            <a:endParaRPr lang="en-US" dirty="0"/>
          </a:p>
        </p:txBody>
      </p:sp>
      <p:pic>
        <p:nvPicPr>
          <p:cNvPr id="10" name="Kuvan paikkamerkki 9" descr="Kuva, joka sisältää kohteen rakennus, ovi, piha-, teksti&#10;&#10;Kuvaus luotu automaattisesti">
            <a:extLst>
              <a:ext uri="{FF2B5EF4-FFF2-40B4-BE49-F238E27FC236}">
                <a16:creationId xmlns:a16="http://schemas.microsoft.com/office/drawing/2014/main" id="{D845A81F-B183-EAB0-01F9-B20A26146E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941" r="29941"/>
          <a:stretch/>
        </p:blipFill>
        <p:spPr>
          <a:xfrm>
            <a:off x="416189" y="631600"/>
            <a:ext cx="4839667" cy="4101615"/>
          </a:xfr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2B2A793-3130-5926-5D54-105FE75E7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4025" y="1236323"/>
            <a:ext cx="3482847" cy="3332251"/>
          </a:xfrm>
        </p:spPr>
        <p:txBody>
          <a:bodyPr/>
          <a:lstStyle/>
          <a:p>
            <a:pPr algn="l"/>
            <a:r>
              <a:rPr lang="fi-FI" sz="1400" b="1" i="1" dirty="0">
                <a:solidFill>
                  <a:srgbClr val="000000"/>
                </a:solidFill>
                <a:effectLst/>
                <a:latin typeface="+mj-lt"/>
              </a:rPr>
              <a:t>Autamme erilaisissa työhön, koulutukseen ja arkeen liittyvissä asioissa.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400" b="0" i="0" u="sng" dirty="0">
                <a:solidFill>
                  <a:srgbClr val="250E62"/>
                </a:solidFill>
                <a:effectLst/>
                <a:latin typeface="+mj-lt"/>
                <a:hlinkClick r:id="rId3"/>
              </a:rPr>
              <a:t>Nuorille Ohjaamosta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+mj-lt"/>
              </a:rPr>
              <a:t> löytyy luotettava aikuinen, jonka kanssa voi jutella mistä tahansa mietityttävästä tai ahdistavasta asiasta. Ohjaamon työntekijät auttavat alle 30-vuotiaita nuoria myös erilaisissa arkeen liittyvissä tilanteissa kuten tukien hakeminen tai työ- tai opiskelupaikan löytäminen.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Ota </a:t>
            </a:r>
            <a:r>
              <a:rPr lang="en-US" sz="1400" dirty="0" err="1">
                <a:latin typeface="+mj-lt"/>
              </a:rPr>
              <a:t>mukaasi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käännetyt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todistuksesi</a:t>
            </a:r>
            <a:r>
              <a:rPr lang="en-US" sz="1400" dirty="0">
                <a:latin typeface="+mj-lt"/>
              </a:rPr>
              <a:t> tai </a:t>
            </a:r>
            <a:r>
              <a:rPr lang="en-US" sz="1400" dirty="0" err="1">
                <a:latin typeface="+mj-lt"/>
              </a:rPr>
              <a:t>kuvat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todistuksistasi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jos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mahdollista</a:t>
            </a:r>
            <a:r>
              <a:rPr lang="en-US" sz="1400" dirty="0">
                <a:latin typeface="+mj-lt"/>
              </a:rPr>
              <a:t>.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Navigaattori - Kuopio</a:t>
            </a:r>
            <a:endParaRPr lang="en-US" sz="1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B1D1FC-4484-E652-EACA-91EC6E3F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A32C0E8-5D39-479D-A6BC-57F37751B110}" type="datetime1">
              <a:rPr lang="fi-FI" smtClean="0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881258-60B9-5024-1CE5-AA7846DFA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AC86B5D-05A7-4890-B703-51CFEA938082}" type="slidenum">
              <a:rPr lang="en-FI" smtClean="0"/>
              <a:pPr>
                <a:spcAft>
                  <a:spcPts val="600"/>
                </a:spcAft>
                <a:defRPr/>
              </a:pPr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772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BD53E7-B133-579E-837A-10479CB8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6" y="719175"/>
            <a:ext cx="6313024" cy="525195"/>
          </a:xfrm>
        </p:spPr>
        <p:txBody>
          <a:bodyPr/>
          <a:lstStyle/>
          <a:p>
            <a:r>
              <a:rPr lang="fi-FI" dirty="0"/>
              <a:t>Koulupolku Suomessa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4E6159-ECF2-D498-7C3F-90FF97ED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E6F401-8C23-4AD3-94D9-ECD1B46D1969}" type="datetime1">
              <a:rPr lang="fi-FI" smtClean="0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04F941-4833-11A0-C444-FB58E937F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EFACB-7DA3-4681-A2B7-96892D925249}" type="slidenum">
              <a:rPr lang="en-FI" smtClean="0"/>
              <a:pPr>
                <a:defRPr/>
              </a:pPr>
              <a:t>2</a:t>
            </a:fld>
            <a:endParaRPr lang="en-FI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7F7F5516-00E2-2C2C-6843-38211909B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41" y="1717482"/>
            <a:ext cx="8313127" cy="3107914"/>
          </a:xfrm>
        </p:spPr>
        <p:txBody>
          <a:bodyPr/>
          <a:lstStyle/>
          <a:p>
            <a:r>
              <a:rPr lang="fi-FI" dirty="0"/>
              <a:t>Oppivelvollisuus alkaa sinä vuonna, kun lapsi täyttää 7 vuotta ja päättyy, kun nuori täyttää 18 vuotta. </a:t>
            </a:r>
          </a:p>
          <a:p>
            <a:r>
              <a:rPr lang="fi-FI" dirty="0"/>
              <a:t>Perusopetus kestää 9 vuotta. </a:t>
            </a:r>
          </a:p>
          <a:p>
            <a:r>
              <a:rPr lang="fi-FI" dirty="0"/>
              <a:t>Perusopetuksen jälkeen nuori</a:t>
            </a:r>
            <a:r>
              <a:rPr lang="fi-FI" u="sng" dirty="0"/>
              <a:t> hakeutuu </a:t>
            </a:r>
            <a:r>
              <a:rPr lang="fi-FI" dirty="0"/>
              <a:t>toiselle asteelle päättötodistuksellaan.  </a:t>
            </a:r>
          </a:p>
          <a:p>
            <a:r>
              <a:rPr lang="fi-FI" dirty="0"/>
              <a:t>Toinen aste voi olla joko lukio-opintoja tai ammatillisia opintoja. </a:t>
            </a:r>
          </a:p>
          <a:p>
            <a:r>
              <a:rPr lang="fi-FI" dirty="0"/>
              <a:t>Toisen asteen opinnot kestävät noin 3-4 vuotta. </a:t>
            </a:r>
          </a:p>
          <a:p>
            <a:r>
              <a:rPr lang="fi-FI" dirty="0"/>
              <a:t>Perusopetuksen ja toisen asteen välissä voi olla TUVA-opintoja (1 vuosi).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03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7F5FB83-D23B-E831-6132-A63A198F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8F5B3-268F-4F41-9E57-7813E9AC1915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4459C24-476F-E3CE-E974-9233B0519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3DC092-64FD-425A-BFAF-344846BB863F}" type="slidenum">
              <a:rPr lang="en-FI" smtClean="0"/>
              <a:pPr>
                <a:defRPr/>
              </a:pPr>
              <a:t>3</a:t>
            </a:fld>
            <a:endParaRPr lang="en-FI" dirty="0"/>
          </a:p>
        </p:txBody>
      </p:sp>
      <p:pic>
        <p:nvPicPr>
          <p:cNvPr id="4" name="Sisällön paikkamerkki 6">
            <a:extLst>
              <a:ext uri="{FF2B5EF4-FFF2-40B4-BE49-F238E27FC236}">
                <a16:creationId xmlns:a16="http://schemas.microsoft.com/office/drawing/2014/main" id="{06FB95F0-FFC5-F588-41EF-6AAFCC15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4" y="51108"/>
            <a:ext cx="7558602" cy="50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7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6A7357-79A6-4C0B-0DFC-781E6DE1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TUVA-opinnot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3F32EC-24B4-C29D-FCB2-B121EF1B8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E61492-4EEF-9F11-BE4F-38F1F43F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863CA-FF99-4226-A902-8E878CF81E64}" type="datetime1">
              <a:rPr lang="fi-FI" smtClean="0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D60FAC-2B46-5A05-D8D9-4606407A6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28E44A-4CE9-4F12-90F6-EC8900B6EC78}" type="slidenum">
              <a:rPr lang="en-FI" smtClean="0"/>
              <a:pPr>
                <a:defRPr/>
              </a:pPr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4900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7C3604-F0E5-7485-70B6-1BF09394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98" y="342900"/>
            <a:ext cx="3684123" cy="929055"/>
          </a:xfrm>
        </p:spPr>
        <p:txBody>
          <a:bodyPr/>
          <a:lstStyle/>
          <a:p>
            <a:r>
              <a:rPr lang="fi-FI" dirty="0"/>
              <a:t>Mitä ovat TUVA-opinnot?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EBDC94B-D7BA-F6D8-0B29-527A7F41AE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59710E-6538-427C-A732-441F9B73C442}" type="datetime1">
              <a:rPr lang="fi-FI" smtClean="0"/>
              <a:pPr>
                <a:defRPr/>
              </a:pPr>
              <a:t>25.10.2024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C8F86F-77C7-3958-E8B8-B295D65360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40EC0E9-BBCA-4ECA-9CA2-8F21151B26B0}" type="slidenum">
              <a:rPr lang="en-FI" smtClean="0"/>
              <a:pPr>
                <a:defRPr/>
              </a:pPr>
              <a:t>5</a:t>
            </a:fld>
            <a:endParaRPr lang="en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2FDFE47A-A9BC-12E3-749C-2D95276CF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023" y="342900"/>
            <a:ext cx="4717316" cy="4659007"/>
          </a:xfr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0F73D011-725D-72CE-19C2-F702721E42CE}"/>
              </a:ext>
            </a:extLst>
          </p:cNvPr>
          <p:cNvSpPr txBox="1"/>
          <p:nvPr/>
        </p:nvSpPr>
        <p:spPr>
          <a:xfrm>
            <a:off x="220980" y="1417320"/>
            <a:ext cx="3947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Tutkintoon valmentava koulutus </a:t>
            </a:r>
          </a:p>
          <a:p>
            <a:r>
              <a:rPr lang="fi-FI" dirty="0"/>
              <a:t> </a:t>
            </a:r>
          </a:p>
          <a:p>
            <a:r>
              <a:rPr lang="fi-FI" dirty="0"/>
              <a:t>Henkilöille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joilla ei ole toisen asteen tutkintoa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jotka tarvitsevat valmentavaa koulutusta esimerkiksi kielitaidon vahvistamiseen</a:t>
            </a:r>
          </a:p>
          <a:p>
            <a:endParaRPr lang="fi-FI" dirty="0"/>
          </a:p>
          <a:p>
            <a:r>
              <a:rPr lang="fi-FI" dirty="0"/>
              <a:t>Kesto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Noin 1 vuosi </a:t>
            </a:r>
          </a:p>
          <a:p>
            <a:endParaRPr lang="fi-FI" dirty="0"/>
          </a:p>
          <a:p>
            <a:r>
              <a:rPr lang="fi-FI" dirty="0"/>
              <a:t>Haku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Yhteishaku ja jatkuva haku </a:t>
            </a:r>
          </a:p>
        </p:txBody>
      </p:sp>
    </p:spTree>
    <p:extLst>
      <p:ext uri="{BB962C8B-B14F-4D97-AF65-F5344CB8AC3E}">
        <p14:creationId xmlns:p14="http://schemas.microsoft.com/office/powerpoint/2010/main" val="6066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D029EB-1112-4886-1792-AB897169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080" y="628840"/>
            <a:ext cx="4156563" cy="866838"/>
          </a:xfrm>
        </p:spPr>
        <p:txBody>
          <a:bodyPr wrap="square" anchor="t">
            <a:normAutofit/>
          </a:bodyPr>
          <a:lstStyle/>
          <a:p>
            <a:r>
              <a:rPr lang="fi-FI" sz="2800"/>
              <a:t>Kuopion kaupungin TUVA </a:t>
            </a:r>
          </a:p>
        </p:txBody>
      </p:sp>
      <p:pic>
        <p:nvPicPr>
          <p:cNvPr id="11" name="Kuvan paikkamerkki 10" descr="Kuva, joka sisältää kohteen piha-, taivas, ikkuna, rakennus&#10;&#10;Kuvaus luotu automaattisesti">
            <a:extLst>
              <a:ext uri="{FF2B5EF4-FFF2-40B4-BE49-F238E27FC236}">
                <a16:creationId xmlns:a16="http://schemas.microsoft.com/office/drawing/2014/main" id="{4D94F088-457E-EE06-F9AD-C545652906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8636" r="28637" b="1"/>
          <a:stretch/>
        </p:blipFill>
        <p:spPr>
          <a:xfrm>
            <a:off x="20" y="637224"/>
            <a:ext cx="4278630" cy="4506276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43FCD7-5C6D-C8FC-BC2C-DC8FBDAE7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938" y="1559511"/>
            <a:ext cx="4331705" cy="3261680"/>
          </a:xfrm>
        </p:spPr>
        <p:txBody>
          <a:bodyPr wrap="square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b="1" dirty="0"/>
              <a:t>Kenelle Kuopion kaupungin TUVA soveltuu? </a:t>
            </a:r>
          </a:p>
          <a:p>
            <a:pPr marL="0" indent="0">
              <a:buNone/>
            </a:pPr>
            <a:r>
              <a:rPr lang="fi-FI" dirty="0"/>
              <a:t>Peruskoulun päättötodistuksen  saaneille oppivelvollisuusikäisille 16-18 -vuotiaille nuorille.  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Miten opiskelupaikkaa haetaan? </a:t>
            </a:r>
          </a:p>
          <a:p>
            <a:pPr marL="0" indent="0">
              <a:buNone/>
            </a:pPr>
            <a:r>
              <a:rPr lang="fi-FI" dirty="0"/>
              <a:t>Opintoihin hakeudutaan yhteishaun tai jatkuvan haun kautta.   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TUVAlla</a:t>
            </a:r>
            <a:r>
              <a:rPr lang="fi-FI" dirty="0"/>
              <a:t> on </a:t>
            </a:r>
            <a:r>
              <a:rPr lang="fi-FI" b="1" dirty="0"/>
              <a:t>rajallinen</a:t>
            </a:r>
            <a:r>
              <a:rPr lang="fi-FI" dirty="0"/>
              <a:t> opiskelijapaikkojen määrä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18FAD8-F18B-2269-4B4E-38F4486B9DE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59710E-6538-427C-A732-441F9B73C442}" type="datetime1">
              <a:rPr lang="fi-FI" smtClean="0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A35D59-8DB8-756D-D99A-F4A7E44ECC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4961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EDD5F0"/>
            </a:gs>
            <a:gs pos="66000">
              <a:schemeClr val="accent4">
                <a:lumMod val="40000"/>
                <a:lumOff val="60000"/>
              </a:schemeClr>
            </a:gs>
            <a:gs pos="0">
              <a:schemeClr val="bg2"/>
            </a:gs>
            <a:gs pos="33000">
              <a:schemeClr val="tx2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4AACBE-D01B-7EC2-749A-7E3C480B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650" y="1545614"/>
            <a:ext cx="1368490" cy="28318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7CB01B-5113-C254-F2B5-DC7524499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249" y="1293845"/>
            <a:ext cx="4062671" cy="3437753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78197E-4EC1-1E78-DE73-CB6C51091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935" y="436494"/>
            <a:ext cx="2328510" cy="3986216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EE6217A-5BCE-0D2F-B9F0-E0F8491D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D7449-7B70-424F-BB12-ECDEECB2575F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5E0101-AAEF-7A00-C8D8-E77F081024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73E046-7A19-4297-963E-C456BE8DE2CF}" type="slidenum">
              <a:rPr lang="en-FI" smtClean="0"/>
              <a:pPr>
                <a:defRPr/>
              </a:pPr>
              <a:t>7</a:t>
            </a:fld>
            <a:endParaRPr lang="en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572D010-E317-D245-0C1C-4CD81EBBB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76" y="97931"/>
            <a:ext cx="7068709" cy="49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6000">
              <a:schemeClr val="bg1">
                <a:lumMod val="85000"/>
              </a:schemeClr>
            </a:gs>
            <a:gs pos="33000">
              <a:schemeClr val="bg2"/>
            </a:gs>
            <a:gs pos="7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DBBD02C3-1F2E-D0C0-9EDE-43187E13B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17" y="562228"/>
            <a:ext cx="3059683" cy="13238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551A824-AC87-1C15-64C2-ADEC5C36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358" y="562228"/>
            <a:ext cx="4156563" cy="866838"/>
          </a:xfrm>
        </p:spPr>
        <p:txBody>
          <a:bodyPr wrap="square" anchor="t">
            <a:normAutofit/>
          </a:bodyPr>
          <a:lstStyle/>
          <a:p>
            <a:r>
              <a:rPr lang="fi-FI" sz="2800" dirty="0"/>
              <a:t>Savon ammattiopiston TUVA 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344BDE8D-3D98-3AAC-1C8A-B6595606CC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259" r="73529"/>
          <a:stretch/>
        </p:blipFill>
        <p:spPr>
          <a:xfrm>
            <a:off x="20" y="637224"/>
            <a:ext cx="4278630" cy="4506276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699F8D-C598-94D4-CED9-EBFBA104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9" y="1609818"/>
            <a:ext cx="4950183" cy="3220251"/>
          </a:xfrm>
        </p:spPr>
        <p:txBody>
          <a:bodyPr wrap="square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b="1" dirty="0"/>
              <a:t>Kenelle Savon ammattiopiston TUVA soveltuu? </a:t>
            </a:r>
          </a:p>
          <a:p>
            <a:pPr marL="0" indent="0">
              <a:buNone/>
            </a:pPr>
            <a:r>
              <a:rPr lang="fi-FI" dirty="0"/>
              <a:t>Peruskoulun </a:t>
            </a:r>
            <a:r>
              <a:rPr lang="fi-FI" b="1" dirty="0"/>
              <a:t>päättötodistuksen  saaneille </a:t>
            </a:r>
            <a:r>
              <a:rPr lang="fi-FI" dirty="0"/>
              <a:t>oppivelvollisuusikäisille 16-18 –vuotiaille nuorille. </a:t>
            </a:r>
          </a:p>
          <a:p>
            <a:pPr marL="0" indent="0">
              <a:buNone/>
            </a:pPr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Tuva soveltuu myös aikuisille maahanmuuttajille, joiden suomen kielen kielitaito on noin tasoa A2.2.</a:t>
            </a: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Opintoihin hakeudutaan </a:t>
            </a:r>
            <a:r>
              <a:rPr lang="fi-FI" b="1" dirty="0"/>
              <a:t>yhteishaun</a:t>
            </a:r>
            <a:r>
              <a:rPr lang="fi-FI" dirty="0"/>
              <a:t> tai </a:t>
            </a:r>
            <a:r>
              <a:rPr lang="fi-FI" b="1" dirty="0"/>
              <a:t>jatkuvan haun </a:t>
            </a:r>
            <a:r>
              <a:rPr lang="fi-FI" dirty="0"/>
              <a:t>kautta.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TUVA -koulutuksessa on</a:t>
            </a:r>
            <a:r>
              <a:rPr lang="fi-FI" b="1" dirty="0"/>
              <a:t> rajallinen</a:t>
            </a:r>
            <a:r>
              <a:rPr lang="fi-FI" dirty="0"/>
              <a:t> opiskelijapaikkojen määrä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C5E9F6A-111B-623F-00DA-3E9D9E2605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0D30F7-600A-4AF6-A8FB-F19151A90ED3}" type="datetime1">
              <a:rPr lang="fi-FI" smtClean="0"/>
              <a:pPr>
                <a:spcAft>
                  <a:spcPts val="600"/>
                </a:spcAft>
                <a:defRPr/>
              </a:pPr>
              <a:t>25.10.2024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C2A09B-591D-F772-D267-87EBE158B6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F3A93E7-8440-41A7-A0AF-FA2D1CCF3799}" type="slidenum">
              <a:rPr lang="en-FI" smtClean="0"/>
              <a:pPr>
                <a:spcAft>
                  <a:spcPts val="600"/>
                </a:spcAft>
                <a:defRPr/>
              </a:pPr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329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8D7A3"/>
            </a:gs>
            <a:gs pos="0">
              <a:schemeClr val="bg2"/>
            </a:gs>
            <a:gs pos="74000">
              <a:schemeClr val="bg1">
                <a:lumMod val="85000"/>
              </a:schemeClr>
            </a:gs>
            <a:gs pos="20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5E43FE3-1067-88EF-4824-B01D6003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8F5B3-268F-4F41-9E57-7813E9AC1915}" type="datetime1">
              <a:rPr lang="fi-FI" smtClean="0"/>
              <a:pPr>
                <a:defRPr/>
              </a:pPr>
              <a:t>25.10.2024</a:t>
            </a:fld>
            <a:endParaRPr lang="en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DE1B458-FC8D-BFA9-0DF3-508F16C512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3DC092-64FD-425A-BFAF-344846BB863F}" type="slidenum">
              <a:rPr lang="en-FI" smtClean="0"/>
              <a:pPr>
                <a:defRPr/>
              </a:pPr>
              <a:t>9</a:t>
            </a:fld>
            <a:endParaRPr lang="en-FI" dirty="0"/>
          </a:p>
        </p:txBody>
      </p:sp>
      <p:pic>
        <p:nvPicPr>
          <p:cNvPr id="4" name="Sisällön paikkamerkki 7">
            <a:extLst>
              <a:ext uri="{FF2B5EF4-FFF2-40B4-BE49-F238E27FC236}">
                <a16:creationId xmlns:a16="http://schemas.microsoft.com/office/drawing/2014/main" id="{019E8D37-212B-8F3C-63C4-F7AF82C7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3" y="402969"/>
            <a:ext cx="6490574" cy="45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3855"/>
      </p:ext>
    </p:extLst>
  </p:cSld>
  <p:clrMapOvr>
    <a:masterClrMapping/>
  </p:clrMapOvr>
</p:sld>
</file>

<file path=ppt/theme/theme1.xml><?xml version="1.0" encoding="utf-8"?>
<a:theme xmlns:a="http://schemas.openxmlformats.org/drawingml/2006/main" name="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5553D131F5D7B49A42F4C67D12431EA" ma:contentTypeVersion="3" ma:contentTypeDescription="Luo uusi asiakirja." ma:contentTypeScope="" ma:versionID="1dc23099a189e61985447f6e43d8c6fc">
  <xsd:schema xmlns:xsd="http://www.w3.org/2001/XMLSchema" xmlns:xs="http://www.w3.org/2001/XMLSchema" xmlns:p="http://schemas.microsoft.com/office/2006/metadata/properties" xmlns:ns2="27ab71b5-cdee-4343-8a4b-4d213340aa4f" targetNamespace="http://schemas.microsoft.com/office/2006/metadata/properties" ma:root="true" ma:fieldsID="7bc20d98e4cd80abdbf0e1d897e6a72d" ns2:_="">
    <xsd:import namespace="27ab71b5-cdee-4343-8a4b-4d213340a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b71b5-cdee-4343-8a4b-4d213340aa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55433E-357C-4F18-8A23-C3869C754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0AC4FB-8130-42CD-9F8B-0B5F47CB08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ab71b5-cdee-4343-8a4b-4d213340a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88773A-1335-4210-B123-F9A608CDD74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Esitysmalli</Template>
  <TotalTime>1859</TotalTime>
  <Words>364</Words>
  <Application>Microsoft Office PowerPoint</Application>
  <PresentationFormat>Näytössä katseltava esitys (16:9)</PresentationFormat>
  <Paragraphs>107</Paragraphs>
  <Slides>18</Slides>
  <Notes>0</Notes>
  <HiddenSlides>0</HiddenSlides>
  <MMClips>4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Corbel</vt:lpstr>
      <vt:lpstr>Open Sans</vt:lpstr>
      <vt:lpstr>System Font Regular</vt:lpstr>
      <vt:lpstr>Kuopio Office-teema</vt:lpstr>
      <vt:lpstr>Toisen asteen koulutus  infopaketti vieraskielisille toisen asteen hakijoille</vt:lpstr>
      <vt:lpstr>Koulupolku Suomessa</vt:lpstr>
      <vt:lpstr>PowerPoint-esitys</vt:lpstr>
      <vt:lpstr>TUVA-opinnot </vt:lpstr>
      <vt:lpstr>Mitä ovat TUVA-opinnot?</vt:lpstr>
      <vt:lpstr>Kuopion kaupungin TUVA </vt:lpstr>
      <vt:lpstr>PowerPoint-esitys</vt:lpstr>
      <vt:lpstr>Savon ammattiopiston TUVA </vt:lpstr>
      <vt:lpstr>PowerPoint-esitys</vt:lpstr>
      <vt:lpstr>Savon ammattiopiston TUVA-opinnot</vt:lpstr>
      <vt:lpstr>Toisen asteen opinnot </vt:lpstr>
      <vt:lpstr>Kuopion lukio-koulutus</vt:lpstr>
      <vt:lpstr>Mitä lukio-opinnot vaativat? </vt:lpstr>
      <vt:lpstr>Savon ammattiopisto  </vt:lpstr>
      <vt:lpstr>PAOK- palvelualojen ammattioppilaitos </vt:lpstr>
      <vt:lpstr>Ingman edu- kulttuurialan opisto  </vt:lpstr>
      <vt:lpstr>Toiselle asteelle hakeminen</vt:lpstr>
      <vt:lpstr>Navigaattorin hakuohjaus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Toisen asteen koulutus</dc:title>
  <dc:creator>Alexandra</dc:creator>
  <cp:lastModifiedBy>Vikeväinen Alexandra</cp:lastModifiedBy>
  <cp:revision>5</cp:revision>
  <dcterms:created xsi:type="dcterms:W3CDTF">2024-02-20T06:20:56Z</dcterms:created>
  <dcterms:modified xsi:type="dcterms:W3CDTF">2024-10-25T12:42:33Z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0x01010065553D131F5D7B49A42F4C67D12431EA</vt:lpwstr>
  </property>
</Properties>
</file>