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1A8E632-03B5-4ADD-BEE1-A5F1E2039AB8}" type="datetimeFigureOut">
              <a:rPr lang="fi-FI" smtClean="0"/>
              <a:t>24.9.2021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24204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1A8E632-03B5-4ADD-BEE1-A5F1E2039AB8}" type="datetimeFigureOut">
              <a:rPr lang="fi-FI" smtClean="0"/>
              <a:t>24.9.2021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161802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1A8E632-03B5-4ADD-BEE1-A5F1E2039AB8}" type="datetimeFigureOut">
              <a:rPr lang="fi-FI" smtClean="0"/>
              <a:t>24.9.2021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299447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1A8E632-03B5-4ADD-BEE1-A5F1E2039AB8}" type="datetimeFigureOut">
              <a:rPr lang="fi-FI" smtClean="0"/>
              <a:t>24.9.2021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397718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1A8E632-03B5-4ADD-BEE1-A5F1E2039AB8}" type="datetimeFigureOut">
              <a:rPr lang="fi-FI" smtClean="0"/>
              <a:t>24.9.2021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166230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1A8E632-03B5-4ADD-BEE1-A5F1E2039AB8}" type="datetimeFigureOut">
              <a:rPr lang="fi-FI" smtClean="0"/>
              <a:t>24.9.2021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114654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1A8E632-03B5-4ADD-BEE1-A5F1E2039AB8}" type="datetimeFigureOut">
              <a:rPr lang="fi-FI" smtClean="0"/>
              <a:t>24.9.2021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41999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1A8E632-03B5-4ADD-BEE1-A5F1E2039AB8}" type="datetimeFigureOut">
              <a:rPr lang="fi-FI" smtClean="0"/>
              <a:t>24.9.2021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133300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1A8E632-03B5-4ADD-BEE1-A5F1E2039AB8}" type="datetimeFigureOut">
              <a:rPr lang="fi-FI" smtClean="0"/>
              <a:t>24.9.2021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46943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1A8E632-03B5-4ADD-BEE1-A5F1E2039AB8}" type="datetimeFigureOut">
              <a:rPr lang="fi-FI" smtClean="0"/>
              <a:t>24.9.2021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10322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1A8E632-03B5-4ADD-BEE1-A5F1E2039AB8}" type="datetimeFigureOut">
              <a:rPr lang="fi-FI" smtClean="0"/>
              <a:t>24.9.2021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D7DAE3B-22D0-4C27-B934-68A36434CB89}" type="slidenum">
              <a:rPr lang="fi-FI" smtClean="0"/>
              <a:t>‹#›</a:t>
            </a:fld>
            <a:endParaRPr lang="fi-FI"/>
          </a:p>
        </p:txBody>
      </p:sp>
    </p:spTree>
    <p:extLst>
      <p:ext uri="{BB962C8B-B14F-4D97-AF65-F5344CB8AC3E}">
        <p14:creationId xmlns:p14="http://schemas.microsoft.com/office/powerpoint/2010/main" val="311451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8E632-03B5-4ADD-BEE1-A5F1E2039AB8}" type="datetimeFigureOut">
              <a:rPr lang="fi-FI" smtClean="0"/>
              <a:t>24.9.2021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DAE3B-22D0-4C27-B934-68A36434CB89}" type="slidenum">
              <a:rPr lang="fi-FI" smtClean="0"/>
              <a:t>‹#›</a:t>
            </a:fld>
            <a:endParaRPr lang="fi-FI"/>
          </a:p>
        </p:txBody>
      </p:sp>
    </p:spTree>
    <p:extLst>
      <p:ext uri="{BB962C8B-B14F-4D97-AF65-F5344CB8AC3E}">
        <p14:creationId xmlns:p14="http://schemas.microsoft.com/office/powerpoint/2010/main" val="416714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ymsote.fi/"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kymenlaaksonperhekeskus.f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00767" y="1122363"/>
            <a:ext cx="9367234" cy="1208713"/>
          </a:xfrm>
        </p:spPr>
        <p:txBody>
          <a:bodyPr/>
          <a:lstStyle/>
          <a:p>
            <a:pPr algn="l"/>
            <a:r>
              <a:rPr lang="fi-FI" dirty="0" smtClean="0"/>
              <a:t>HARRASTUSKAVERI</a:t>
            </a:r>
            <a:endParaRPr lang="fi-FI" dirty="0"/>
          </a:p>
        </p:txBody>
      </p:sp>
      <p:sp>
        <p:nvSpPr>
          <p:cNvPr id="3" name="Alaotsikko 2"/>
          <p:cNvSpPr>
            <a:spLocks noGrp="1"/>
          </p:cNvSpPr>
          <p:nvPr>
            <p:ph type="subTitle" idx="1"/>
          </p:nvPr>
        </p:nvSpPr>
        <p:spPr>
          <a:xfrm>
            <a:off x="1395211" y="2584606"/>
            <a:ext cx="4464676" cy="3558617"/>
          </a:xfrm>
        </p:spPr>
        <p:txBody>
          <a:bodyPr>
            <a:normAutofit fontScale="92500" lnSpcReduction="20000"/>
          </a:bodyPr>
          <a:lstStyle/>
          <a:p>
            <a:pPr algn="l"/>
            <a:r>
              <a:rPr lang="fi-FI" dirty="0" smtClean="0"/>
              <a:t>Kouvolan Pelastakaa Lapset ry </a:t>
            </a:r>
          </a:p>
          <a:p>
            <a:pPr algn="l"/>
            <a:r>
              <a:rPr lang="fi-FI" dirty="0" smtClean="0"/>
              <a:t>KSAO</a:t>
            </a:r>
          </a:p>
          <a:p>
            <a:pPr algn="l"/>
            <a:r>
              <a:rPr lang="fi-FI" dirty="0" err="1" smtClean="0"/>
              <a:t>Kymsoten</a:t>
            </a:r>
            <a:r>
              <a:rPr lang="fi-FI" dirty="0" smtClean="0"/>
              <a:t> SHL lasten, nuorten ja perheiden palvelut </a:t>
            </a:r>
          </a:p>
          <a:p>
            <a:pPr algn="l"/>
            <a:endParaRPr lang="fi-FI" dirty="0" smtClean="0"/>
          </a:p>
          <a:p>
            <a:pPr algn="l"/>
            <a:endParaRPr lang="fi-FI" sz="1000" dirty="0" smtClean="0"/>
          </a:p>
          <a:p>
            <a:pPr algn="l"/>
            <a:endParaRPr lang="fi-FI" sz="1000" dirty="0"/>
          </a:p>
          <a:p>
            <a:pPr algn="l"/>
            <a:endParaRPr lang="fi-FI" sz="1000" dirty="0" smtClean="0"/>
          </a:p>
          <a:p>
            <a:pPr algn="l"/>
            <a:r>
              <a:rPr lang="fi-FI" dirty="0" smtClean="0"/>
              <a:t>24.09.2021</a:t>
            </a:r>
            <a:endParaRPr lang="fi-FI" dirty="0"/>
          </a:p>
          <a:p>
            <a:pPr algn="l"/>
            <a:endParaRPr lang="fi-FI" sz="1000" dirty="0" smtClean="0"/>
          </a:p>
          <a:p>
            <a:pPr algn="l"/>
            <a:endParaRPr lang="fi-FI" sz="1000" dirty="0"/>
          </a:p>
          <a:p>
            <a:pPr algn="l"/>
            <a:r>
              <a:rPr lang="fi-FI" sz="1200" dirty="0" smtClean="0"/>
              <a:t>Kuvat: </a:t>
            </a:r>
            <a:r>
              <a:rPr lang="fi-FI" sz="1200" dirty="0" err="1" smtClean="0"/>
              <a:t>Freepik</a:t>
            </a:r>
            <a:endParaRPr lang="fi-FI" sz="1200" dirty="0"/>
          </a:p>
          <a:p>
            <a:endParaRPr lang="fi-FI" dirty="0"/>
          </a:p>
        </p:txBody>
      </p:sp>
      <p:pic>
        <p:nvPicPr>
          <p:cNvPr id="4" name="Kuva 3"/>
          <p:cNvPicPr>
            <a:picLocks noChangeAspect="1"/>
          </p:cNvPicPr>
          <p:nvPr/>
        </p:nvPicPr>
        <p:blipFill>
          <a:blip r:embed="rId2"/>
          <a:stretch>
            <a:fillRect/>
          </a:stretch>
        </p:blipFill>
        <p:spPr>
          <a:xfrm>
            <a:off x="5589431" y="2584606"/>
            <a:ext cx="5297510" cy="3495003"/>
          </a:xfrm>
          <a:prstGeom prst="rect">
            <a:avLst/>
          </a:prstGeom>
        </p:spPr>
      </p:pic>
    </p:spTree>
    <p:extLst>
      <p:ext uri="{BB962C8B-B14F-4D97-AF65-F5344CB8AC3E}">
        <p14:creationId xmlns:p14="http://schemas.microsoft.com/office/powerpoint/2010/main" val="208541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HARRASTUSKAVERI</a:t>
            </a:r>
            <a:endParaRPr lang="fi-FI" dirty="0"/>
          </a:p>
        </p:txBody>
      </p:sp>
      <p:sp>
        <p:nvSpPr>
          <p:cNvPr id="3" name="Sisällön paikkamerkki 2"/>
          <p:cNvSpPr>
            <a:spLocks noGrp="1"/>
          </p:cNvSpPr>
          <p:nvPr>
            <p:ph idx="1"/>
          </p:nvPr>
        </p:nvSpPr>
        <p:spPr>
          <a:xfrm>
            <a:off x="838200" y="1690689"/>
            <a:ext cx="7752008" cy="4349504"/>
          </a:xfrm>
        </p:spPr>
        <p:txBody>
          <a:bodyPr>
            <a:normAutofit fontScale="85000" lnSpcReduction="20000"/>
          </a:bodyPr>
          <a:lstStyle/>
          <a:p>
            <a:pPr marL="0" indent="0">
              <a:buNone/>
            </a:pPr>
            <a:r>
              <a:rPr lang="fi-FI" sz="2400" dirty="0" smtClean="0"/>
              <a:t>OSALLISTUJIEN LIIKKUMINEN TOIMINTAPAIKOILLE</a:t>
            </a:r>
          </a:p>
          <a:p>
            <a:endParaRPr lang="fi-FI" sz="2400" dirty="0" smtClean="0"/>
          </a:p>
          <a:p>
            <a:pPr marL="0" indent="0">
              <a:buNone/>
            </a:pPr>
            <a:r>
              <a:rPr lang="fi-FI" sz="2400" dirty="0" smtClean="0"/>
              <a:t>Lasten ja nuorten siirtyminen toimintapaikoilla (esim. hevostalli, Kauppakeskus Veturi, Prisma, ym.) sovitaan yksilöllisesti. </a:t>
            </a:r>
          </a:p>
          <a:p>
            <a:pPr marL="0" indent="0">
              <a:buNone/>
            </a:pPr>
            <a:r>
              <a:rPr lang="fi-FI" sz="2400" dirty="0" smtClean="0"/>
              <a:t>Vaihtoehtoja on kolme:</a:t>
            </a:r>
          </a:p>
          <a:p>
            <a:endParaRPr lang="fi-FI" sz="2400" dirty="0" smtClean="0"/>
          </a:p>
          <a:p>
            <a:pPr marL="0" indent="0">
              <a:buNone/>
            </a:pPr>
            <a:r>
              <a:rPr lang="fi-FI" sz="2400" dirty="0" smtClean="0"/>
              <a:t>1)	Osallistujan huoltaja kuljettaa osallistujan</a:t>
            </a:r>
          </a:p>
          <a:p>
            <a:pPr marL="0" indent="0">
              <a:buNone/>
            </a:pPr>
            <a:r>
              <a:rPr lang="fi-FI" sz="2400" dirty="0" smtClean="0"/>
              <a:t>2)	Osallistujan kanssa käytetään linja-autoa tai liikutaan jalan</a:t>
            </a:r>
          </a:p>
          <a:p>
            <a:pPr marL="0" indent="0">
              <a:buNone/>
            </a:pPr>
            <a:r>
              <a:rPr lang="fi-FI" sz="2400" dirty="0" smtClean="0"/>
              <a:t>3)	Opiskelijat saavat kirjallisen luvan huoltajilta kuljettaa 	osallistujaa omassa autossaan</a:t>
            </a:r>
          </a:p>
          <a:p>
            <a:endParaRPr lang="fi-FI" sz="2400" dirty="0" smtClean="0"/>
          </a:p>
          <a:p>
            <a:pPr marL="0" indent="0">
              <a:buNone/>
            </a:pPr>
            <a:r>
              <a:rPr lang="fi-FI" sz="2400" dirty="0" smtClean="0"/>
              <a:t>Kohdissa 2 ja 3 Kouvolan Pelastakaa Lapset ry maksaa bussiliput tai kilometrikorvaukset opiskelijoiden kuljettaessa osallistujaa tämän kodin ja toimintapaikan välisen matkan. </a:t>
            </a:r>
          </a:p>
          <a:p>
            <a:pPr marL="0" indent="0">
              <a:buNone/>
            </a:pPr>
            <a:endParaRPr lang="fi-FI" dirty="0"/>
          </a:p>
        </p:txBody>
      </p:sp>
      <p:pic>
        <p:nvPicPr>
          <p:cNvPr id="5" name="Kuva 4"/>
          <p:cNvPicPr>
            <a:picLocks noChangeAspect="1"/>
          </p:cNvPicPr>
          <p:nvPr/>
        </p:nvPicPr>
        <p:blipFill rotWithShape="1">
          <a:blip r:embed="rId2"/>
          <a:srcRect l="3688" r="12199"/>
          <a:stretch/>
        </p:blipFill>
        <p:spPr>
          <a:xfrm>
            <a:off x="7638328" y="738115"/>
            <a:ext cx="3939779" cy="3112668"/>
          </a:xfrm>
          <a:prstGeom prst="rect">
            <a:avLst/>
          </a:prstGeom>
        </p:spPr>
      </p:pic>
    </p:spTree>
    <p:extLst>
      <p:ext uri="{BB962C8B-B14F-4D97-AF65-F5344CB8AC3E}">
        <p14:creationId xmlns:p14="http://schemas.microsoft.com/office/powerpoint/2010/main" val="1672307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7376" y="365125"/>
            <a:ext cx="11076424" cy="1325563"/>
          </a:xfrm>
        </p:spPr>
        <p:txBody>
          <a:bodyPr/>
          <a:lstStyle/>
          <a:p>
            <a:r>
              <a:rPr lang="fi-FI" dirty="0" smtClean="0"/>
              <a:t>HARRASTUSKAVERI</a:t>
            </a:r>
            <a:endParaRPr lang="fi-FI" dirty="0"/>
          </a:p>
        </p:txBody>
      </p:sp>
      <p:sp>
        <p:nvSpPr>
          <p:cNvPr id="3" name="Sisällön paikkamerkki 2"/>
          <p:cNvSpPr>
            <a:spLocks noGrp="1"/>
          </p:cNvSpPr>
          <p:nvPr>
            <p:ph idx="1"/>
          </p:nvPr>
        </p:nvSpPr>
        <p:spPr>
          <a:xfrm>
            <a:off x="277376" y="1890019"/>
            <a:ext cx="6999187" cy="4278962"/>
          </a:xfrm>
        </p:spPr>
        <p:txBody>
          <a:bodyPr>
            <a:normAutofit fontScale="70000" lnSpcReduction="20000"/>
          </a:bodyPr>
          <a:lstStyle/>
          <a:p>
            <a:pPr marL="0" indent="0">
              <a:buNone/>
            </a:pPr>
            <a:r>
              <a:rPr lang="fi-FI" dirty="0" smtClean="0"/>
              <a:t>KUSTANNUKSET</a:t>
            </a:r>
          </a:p>
          <a:p>
            <a:pPr marL="0" indent="0">
              <a:buNone/>
            </a:pPr>
            <a:endParaRPr lang="fi-FI" dirty="0" smtClean="0"/>
          </a:p>
          <a:p>
            <a:pPr marL="0" indent="0">
              <a:buNone/>
            </a:pPr>
            <a:r>
              <a:rPr lang="fi-FI" dirty="0" smtClean="0"/>
              <a:t>Kouvolan Pelastakaan Lapset ry vastaa kaikista kuluista, jotka liittyvät osallistujien kanssa tapahtuvaan toimintaan ja kulkemiseen toimintapaikoille. </a:t>
            </a:r>
          </a:p>
          <a:p>
            <a:endParaRPr lang="fi-FI" dirty="0" smtClean="0"/>
          </a:p>
          <a:p>
            <a:pPr marL="0" indent="0">
              <a:buNone/>
            </a:pPr>
            <a:r>
              <a:rPr lang="fi-FI" dirty="0" smtClean="0"/>
              <a:t>Ohjausparille toimitetaan kuori, joka sisältää käteistä rahaa 150 €. Tästä kuoresta maksetaan valitut toiminnot ja kuoressa säilytetään kuitit sekä vaihtorahat. </a:t>
            </a:r>
          </a:p>
          <a:p>
            <a:pPr marL="0" indent="0">
              <a:buNone/>
            </a:pPr>
            <a:r>
              <a:rPr lang="fi-FI" dirty="0" err="1" smtClean="0"/>
              <a:t>Huom</a:t>
            </a:r>
            <a:r>
              <a:rPr lang="fi-FI" dirty="0" smtClean="0"/>
              <a:t>! Kuitit ovat todella tärkeitä Kouvolan Pelastakaa Lasten kirjanpidolle. </a:t>
            </a:r>
          </a:p>
          <a:p>
            <a:endParaRPr lang="fi-FI" dirty="0" smtClean="0"/>
          </a:p>
          <a:p>
            <a:pPr marL="0" indent="0">
              <a:buNone/>
            </a:pPr>
            <a:r>
              <a:rPr lang="fi-FI" dirty="0" smtClean="0"/>
              <a:t>Kuoreen voi jäädä rahaa, tai mikäli on tarvetta </a:t>
            </a:r>
            <a:r>
              <a:rPr lang="fi-FI" i="1" dirty="0" smtClean="0"/>
              <a:t>ennakkoon</a:t>
            </a:r>
            <a:r>
              <a:rPr lang="fi-FI" dirty="0" smtClean="0"/>
              <a:t> </a:t>
            </a:r>
            <a:r>
              <a:rPr lang="fi-FI" i="1" dirty="0" smtClean="0"/>
              <a:t>sovitulle</a:t>
            </a:r>
            <a:r>
              <a:rPr lang="fi-FI" dirty="0" smtClean="0"/>
              <a:t> lisärahalle, sitä toimitetaan lisää esim. opettajan kautta.</a:t>
            </a:r>
          </a:p>
          <a:p>
            <a:endParaRPr lang="fi-FI" dirty="0"/>
          </a:p>
        </p:txBody>
      </p:sp>
      <p:pic>
        <p:nvPicPr>
          <p:cNvPr id="4" name="Kuva 3"/>
          <p:cNvPicPr>
            <a:picLocks noChangeAspect="1"/>
          </p:cNvPicPr>
          <p:nvPr/>
        </p:nvPicPr>
        <p:blipFill>
          <a:blip r:embed="rId2"/>
          <a:stretch>
            <a:fillRect/>
          </a:stretch>
        </p:blipFill>
        <p:spPr>
          <a:xfrm>
            <a:off x="7154695" y="2730321"/>
            <a:ext cx="4601436" cy="3065174"/>
          </a:xfrm>
          <a:prstGeom prst="rect">
            <a:avLst/>
          </a:prstGeom>
        </p:spPr>
      </p:pic>
    </p:spTree>
    <p:extLst>
      <p:ext uri="{BB962C8B-B14F-4D97-AF65-F5344CB8AC3E}">
        <p14:creationId xmlns:p14="http://schemas.microsoft.com/office/powerpoint/2010/main" val="118368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175788"/>
          </a:xfrm>
        </p:spPr>
        <p:txBody>
          <a:bodyPr>
            <a:normAutofit fontScale="90000"/>
          </a:bodyPr>
          <a:lstStyle/>
          <a:p>
            <a:endParaRPr lang="fi-FI" dirty="0"/>
          </a:p>
        </p:txBody>
      </p:sp>
      <p:pic>
        <p:nvPicPr>
          <p:cNvPr id="4" name="Sisällön paikkamerkki 3"/>
          <p:cNvPicPr>
            <a:picLocks noGrp="1" noChangeAspect="1"/>
          </p:cNvPicPr>
          <p:nvPr>
            <p:ph idx="1"/>
          </p:nvPr>
        </p:nvPicPr>
        <p:blipFill>
          <a:blip r:embed="rId2"/>
          <a:stretch>
            <a:fillRect/>
          </a:stretch>
        </p:blipFill>
        <p:spPr>
          <a:xfrm>
            <a:off x="2366856" y="231820"/>
            <a:ext cx="7458287" cy="6413679"/>
          </a:xfrm>
          <a:prstGeom prst="rect">
            <a:avLst/>
          </a:prstGeom>
        </p:spPr>
      </p:pic>
    </p:spTree>
    <p:extLst>
      <p:ext uri="{BB962C8B-B14F-4D97-AF65-F5344CB8AC3E}">
        <p14:creationId xmlns:p14="http://schemas.microsoft.com/office/powerpoint/2010/main" val="289289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6975" y="115911"/>
            <a:ext cx="10606825" cy="1081824"/>
          </a:xfrm>
        </p:spPr>
        <p:txBody>
          <a:bodyPr/>
          <a:lstStyle/>
          <a:p>
            <a:r>
              <a:rPr lang="fi-FI" dirty="0" smtClean="0"/>
              <a:t>Kouvolan Pelastakaa Lapset ry</a:t>
            </a:r>
            <a:endParaRPr lang="fi-FI" dirty="0"/>
          </a:p>
        </p:txBody>
      </p:sp>
      <p:sp>
        <p:nvSpPr>
          <p:cNvPr id="3" name="Sisällön paikkamerkki 2"/>
          <p:cNvSpPr>
            <a:spLocks noGrp="1"/>
          </p:cNvSpPr>
          <p:nvPr>
            <p:ph idx="1"/>
          </p:nvPr>
        </p:nvSpPr>
        <p:spPr>
          <a:xfrm>
            <a:off x="838200" y="1004552"/>
            <a:ext cx="10515600" cy="5331853"/>
          </a:xfrm>
        </p:spPr>
        <p:txBody>
          <a:bodyPr>
            <a:noAutofit/>
          </a:bodyPr>
          <a:lstStyle/>
          <a:p>
            <a:pPr marL="0" indent="0">
              <a:buNone/>
            </a:pPr>
            <a:r>
              <a:rPr lang="fi-FI" sz="1800" cap="all" dirty="0"/>
              <a:t>KUKA?</a:t>
            </a:r>
          </a:p>
          <a:p>
            <a:pPr lvl="0"/>
            <a:r>
              <a:rPr lang="fi-FI" sz="1800" cap="all" dirty="0"/>
              <a:t>SUOMEN PELASTAKAA LAPSET RY :n </a:t>
            </a:r>
            <a:r>
              <a:rPr lang="fi-FI" sz="1800" cap="all" dirty="0" smtClean="0"/>
              <a:t>paikallisjärjestö</a:t>
            </a:r>
            <a:endParaRPr lang="fi-FI" sz="1800" cap="all" dirty="0"/>
          </a:p>
          <a:p>
            <a:pPr lvl="0"/>
            <a:r>
              <a:rPr lang="fi-FI" sz="1800" cap="all" dirty="0"/>
              <a:t>Toiminut Kouvolan alueella yli 50-vuotta ja toiminta jatkuu edelleen vahvana</a:t>
            </a:r>
          </a:p>
          <a:p>
            <a:pPr marL="0" indent="0">
              <a:buNone/>
            </a:pPr>
            <a:endParaRPr lang="fi-FI" sz="1800" dirty="0" smtClean="0"/>
          </a:p>
          <a:p>
            <a:pPr marL="0" indent="0">
              <a:buNone/>
            </a:pPr>
            <a:r>
              <a:rPr lang="fi-FI" sz="1800" dirty="0" smtClean="0"/>
              <a:t>MITÄ</a:t>
            </a:r>
            <a:r>
              <a:rPr lang="fi-FI" sz="1800" dirty="0"/>
              <a:t>?</a:t>
            </a:r>
          </a:p>
          <a:p>
            <a:pPr marL="0" indent="0">
              <a:buNone/>
            </a:pPr>
            <a:r>
              <a:rPr lang="fi-FI" sz="1800" dirty="0" smtClean="0"/>
              <a:t>Tukimuodot lasten </a:t>
            </a:r>
            <a:r>
              <a:rPr lang="fi-FI" sz="1800" dirty="0"/>
              <a:t>ja nuorten koulunkäynnin ja vapaa-ajan </a:t>
            </a:r>
            <a:r>
              <a:rPr lang="fi-FI" sz="1800" dirty="0" smtClean="0"/>
              <a:t>tukemiseen</a:t>
            </a:r>
            <a:endParaRPr lang="fi-FI" sz="1800" dirty="0"/>
          </a:p>
          <a:p>
            <a:pPr lvl="0"/>
            <a:r>
              <a:rPr lang="fi-FI" sz="1800" dirty="0"/>
              <a:t>Stipendejä koululaisille, kirja-avustuksia toisen asteen </a:t>
            </a:r>
            <a:r>
              <a:rPr lang="fi-FI" sz="1800" dirty="0" smtClean="0"/>
              <a:t>opiskelijoille</a:t>
            </a:r>
            <a:endParaRPr lang="fi-FI" sz="1800" dirty="0"/>
          </a:p>
          <a:p>
            <a:pPr lvl="0"/>
            <a:r>
              <a:rPr lang="fi-FI" sz="1800" dirty="0"/>
              <a:t>Lapsiperheille pienimuotoista taloudellista tukea</a:t>
            </a:r>
          </a:p>
          <a:p>
            <a:pPr lvl="0"/>
            <a:r>
              <a:rPr lang="fi-FI" sz="1800" dirty="0"/>
              <a:t>Lasten harrastustoiminnan mahdollistaminen</a:t>
            </a:r>
          </a:p>
          <a:p>
            <a:pPr lvl="0"/>
            <a:r>
              <a:rPr lang="fi-FI" sz="1800" dirty="0"/>
              <a:t>Korona-aikana jakanut ruokalahjakortteja </a:t>
            </a:r>
            <a:endParaRPr lang="fi-FI" sz="1800" dirty="0" smtClean="0"/>
          </a:p>
          <a:p>
            <a:pPr marL="0" lvl="0" indent="0">
              <a:buNone/>
            </a:pPr>
            <a:r>
              <a:rPr lang="fi-FI" sz="1800" dirty="0" smtClean="0"/>
              <a:t>     sosiaalityön </a:t>
            </a:r>
            <a:r>
              <a:rPr lang="fi-FI" sz="1800" dirty="0"/>
              <a:t>ja seurakunnan diakoniatyön </a:t>
            </a:r>
            <a:r>
              <a:rPr lang="fi-FI" sz="1800" dirty="0" smtClean="0"/>
              <a:t>kautta</a:t>
            </a:r>
            <a:endParaRPr lang="fi-FI" sz="1800" dirty="0"/>
          </a:p>
          <a:p>
            <a:r>
              <a:rPr lang="fi-FI" sz="1800" dirty="0"/>
              <a:t>Hätäapurahaston kautta autetaan lapsia myös </a:t>
            </a:r>
            <a:endParaRPr lang="fi-FI" sz="1800" dirty="0" smtClean="0"/>
          </a:p>
          <a:p>
            <a:pPr marL="0" indent="0">
              <a:buNone/>
            </a:pPr>
            <a:r>
              <a:rPr lang="fi-FI" sz="1800" dirty="0" smtClean="0"/>
              <a:t>     ulkomailla kriisikohteissa</a:t>
            </a:r>
          </a:p>
          <a:p>
            <a:r>
              <a:rPr lang="fi-FI" sz="1800" dirty="0" smtClean="0"/>
              <a:t>Yhdistys on mukana Eväitä Elämälle- ohjelmassa</a:t>
            </a:r>
            <a:endParaRPr lang="fi-FI" sz="1800" dirty="0"/>
          </a:p>
        </p:txBody>
      </p:sp>
      <p:pic>
        <p:nvPicPr>
          <p:cNvPr id="8" name="Kuva 7"/>
          <p:cNvPicPr>
            <a:picLocks noChangeAspect="1"/>
          </p:cNvPicPr>
          <p:nvPr/>
        </p:nvPicPr>
        <p:blipFill rotWithShape="1">
          <a:blip r:embed="rId2"/>
          <a:srcRect t="48622"/>
          <a:stretch/>
        </p:blipFill>
        <p:spPr>
          <a:xfrm>
            <a:off x="5883633" y="4258197"/>
            <a:ext cx="5470167" cy="1872146"/>
          </a:xfrm>
          <a:prstGeom prst="rect">
            <a:avLst/>
          </a:prstGeom>
        </p:spPr>
      </p:pic>
      <p:pic>
        <p:nvPicPr>
          <p:cNvPr id="10" name="Kuva 9"/>
          <p:cNvPicPr>
            <a:picLocks noChangeAspect="1"/>
          </p:cNvPicPr>
          <p:nvPr/>
        </p:nvPicPr>
        <p:blipFill>
          <a:blip r:embed="rId3"/>
          <a:stretch>
            <a:fillRect/>
          </a:stretch>
        </p:blipFill>
        <p:spPr>
          <a:xfrm>
            <a:off x="9959192" y="115911"/>
            <a:ext cx="1394608" cy="1394608"/>
          </a:xfrm>
          <a:prstGeom prst="rect">
            <a:avLst/>
          </a:prstGeom>
        </p:spPr>
      </p:pic>
    </p:spTree>
    <p:extLst>
      <p:ext uri="{BB962C8B-B14F-4D97-AF65-F5344CB8AC3E}">
        <p14:creationId xmlns:p14="http://schemas.microsoft.com/office/powerpoint/2010/main" val="1870449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038672"/>
          </a:xfrm>
        </p:spPr>
        <p:txBody>
          <a:bodyPr>
            <a:normAutofit/>
          </a:bodyPr>
          <a:lstStyle/>
          <a:p>
            <a:r>
              <a:rPr lang="fi-FI" dirty="0" smtClean="0"/>
              <a:t>Kouvolan Pelastakaa Lapset ry</a:t>
            </a:r>
            <a:endParaRPr lang="fi-FI" dirty="0"/>
          </a:p>
        </p:txBody>
      </p:sp>
      <p:sp>
        <p:nvSpPr>
          <p:cNvPr id="3" name="Sisällön paikkamerkki 2"/>
          <p:cNvSpPr>
            <a:spLocks noGrp="1"/>
          </p:cNvSpPr>
          <p:nvPr>
            <p:ph idx="1"/>
          </p:nvPr>
        </p:nvSpPr>
        <p:spPr>
          <a:xfrm>
            <a:off x="838200" y="1661375"/>
            <a:ext cx="10515600" cy="4515588"/>
          </a:xfrm>
        </p:spPr>
        <p:txBody>
          <a:bodyPr>
            <a:normAutofit lnSpcReduction="10000"/>
          </a:bodyPr>
          <a:lstStyle/>
          <a:p>
            <a:pPr marL="0" indent="0">
              <a:buNone/>
            </a:pPr>
            <a:r>
              <a:rPr lang="fi-FI" sz="2000" dirty="0"/>
              <a:t>MIKSI? </a:t>
            </a:r>
          </a:p>
          <a:p>
            <a:pPr lvl="0"/>
            <a:r>
              <a:rPr lang="fi-FI" sz="2000" dirty="0"/>
              <a:t>Pyrkii tukemaan lapsiperheitä ja nuoria</a:t>
            </a:r>
          </a:p>
          <a:p>
            <a:pPr lvl="0"/>
            <a:r>
              <a:rPr lang="fi-FI" sz="2000" dirty="0"/>
              <a:t>Pyrkii vähentämään lapsiperheköyhyyttä</a:t>
            </a:r>
          </a:p>
          <a:p>
            <a:pPr lvl="0"/>
            <a:r>
              <a:rPr lang="fi-FI" sz="2000" dirty="0"/>
              <a:t>Pyrkii lisäämään tasavertaisuutta</a:t>
            </a:r>
          </a:p>
          <a:p>
            <a:pPr marL="0" indent="0">
              <a:buNone/>
            </a:pPr>
            <a:r>
              <a:rPr lang="fi-FI" sz="2000" dirty="0"/>
              <a:t> </a:t>
            </a:r>
          </a:p>
          <a:p>
            <a:pPr marL="0" indent="0">
              <a:buNone/>
            </a:pPr>
            <a:r>
              <a:rPr lang="fi-FI" sz="2000" dirty="0"/>
              <a:t>MUKAAN? </a:t>
            </a:r>
          </a:p>
          <a:p>
            <a:pPr lvl="0"/>
            <a:r>
              <a:rPr lang="fi-FI" sz="2000" dirty="0"/>
              <a:t>Pienelläkin panostuksella voi auttaa</a:t>
            </a:r>
          </a:p>
          <a:p>
            <a:pPr lvl="0"/>
            <a:r>
              <a:rPr lang="fi-FI" sz="2000" dirty="0"/>
              <a:t>Liittymällä jäseneksi tai kuukausilahjoittajaksi</a:t>
            </a:r>
          </a:p>
          <a:p>
            <a:pPr lvl="0"/>
            <a:r>
              <a:rPr lang="fi-FI" sz="2000" dirty="0"/>
              <a:t>Lahjoittamalla arpajaisiin tavaraa tai ostamalla </a:t>
            </a:r>
            <a:endParaRPr lang="fi-FI" sz="2000" dirty="0" smtClean="0"/>
          </a:p>
          <a:p>
            <a:pPr marL="0" lvl="0" indent="0">
              <a:buNone/>
            </a:pPr>
            <a:r>
              <a:rPr lang="fi-FI" sz="2000" dirty="0"/>
              <a:t> </a:t>
            </a:r>
            <a:r>
              <a:rPr lang="fi-FI" sz="2000" dirty="0" smtClean="0"/>
              <a:t>   arpoja/myyjäistuotteita</a:t>
            </a:r>
            <a:endParaRPr lang="fi-FI" sz="2000" dirty="0"/>
          </a:p>
          <a:p>
            <a:pPr lvl="0"/>
            <a:r>
              <a:rPr lang="fi-FI" sz="2000" dirty="0"/>
              <a:t>Tykkäämällä sosiaalisessa mediassa </a:t>
            </a:r>
          </a:p>
          <a:p>
            <a:pPr lvl="0"/>
            <a:r>
              <a:rPr lang="fi-FI" sz="2000" dirty="0"/>
              <a:t>Kertomalla kaverille</a:t>
            </a:r>
          </a:p>
          <a:p>
            <a:endParaRPr lang="fi-FI" dirty="0"/>
          </a:p>
        </p:txBody>
      </p:sp>
      <p:pic>
        <p:nvPicPr>
          <p:cNvPr id="4" name="Kuva 3"/>
          <p:cNvPicPr>
            <a:picLocks noChangeAspect="1"/>
          </p:cNvPicPr>
          <p:nvPr/>
        </p:nvPicPr>
        <p:blipFill>
          <a:blip r:embed="rId2"/>
          <a:stretch>
            <a:fillRect/>
          </a:stretch>
        </p:blipFill>
        <p:spPr>
          <a:xfrm>
            <a:off x="6882819" y="3198690"/>
            <a:ext cx="4470981" cy="2978273"/>
          </a:xfrm>
          <a:prstGeom prst="rect">
            <a:avLst/>
          </a:prstGeom>
        </p:spPr>
      </p:pic>
      <p:pic>
        <p:nvPicPr>
          <p:cNvPr id="5" name="Kuva 4"/>
          <p:cNvPicPr>
            <a:picLocks noChangeAspect="1"/>
          </p:cNvPicPr>
          <p:nvPr/>
        </p:nvPicPr>
        <p:blipFill>
          <a:blip r:embed="rId3"/>
          <a:stretch>
            <a:fillRect/>
          </a:stretch>
        </p:blipFill>
        <p:spPr>
          <a:xfrm>
            <a:off x="9990316" y="297891"/>
            <a:ext cx="1363484" cy="1363484"/>
          </a:xfrm>
          <a:prstGeom prst="rect">
            <a:avLst/>
          </a:prstGeom>
        </p:spPr>
      </p:pic>
    </p:spTree>
    <p:extLst>
      <p:ext uri="{BB962C8B-B14F-4D97-AF65-F5344CB8AC3E}">
        <p14:creationId xmlns:p14="http://schemas.microsoft.com/office/powerpoint/2010/main" val="400000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
            <a:ext cx="10515600" cy="1416675"/>
          </a:xfrm>
        </p:spPr>
        <p:txBody>
          <a:bodyPr/>
          <a:lstStyle/>
          <a:p>
            <a:r>
              <a:rPr lang="fi-FI" dirty="0" err="1" smtClean="0"/>
              <a:t>Kymsote</a:t>
            </a:r>
            <a:r>
              <a:rPr lang="fi-FI" dirty="0" smtClean="0"/>
              <a:t> </a:t>
            </a:r>
            <a:br>
              <a:rPr lang="fi-FI" dirty="0" smtClean="0"/>
            </a:br>
            <a:r>
              <a:rPr lang="fi-FI" dirty="0" smtClean="0"/>
              <a:t>Lasten, nuorten ja perheiden palvelut</a:t>
            </a:r>
            <a:endParaRPr lang="fi-FI" dirty="0"/>
          </a:p>
        </p:txBody>
      </p:sp>
      <p:sp>
        <p:nvSpPr>
          <p:cNvPr id="3" name="Sisällön paikkamerkki 2"/>
          <p:cNvSpPr>
            <a:spLocks noGrp="1"/>
          </p:cNvSpPr>
          <p:nvPr>
            <p:ph idx="1"/>
          </p:nvPr>
        </p:nvSpPr>
        <p:spPr>
          <a:xfrm>
            <a:off x="838200" y="1416676"/>
            <a:ext cx="5562257" cy="5441324"/>
          </a:xfrm>
        </p:spPr>
        <p:txBody>
          <a:bodyPr>
            <a:normAutofit fontScale="85000" lnSpcReduction="10000"/>
          </a:bodyPr>
          <a:lstStyle/>
          <a:p>
            <a:pPr marL="0" indent="0">
              <a:buNone/>
            </a:pPr>
            <a:r>
              <a:rPr lang="fi-FI" sz="2400" dirty="0" smtClean="0"/>
              <a:t>Lasten, nuorten ja perheiden palvelut tukevat perheiden omia voimavaroja, auttavat vanhempia jaksamisessa ja varmistavat lapsille turvalliset olosuhteet kasvaa ja kehittyä. Palvelut ovat perheiden tukena, jotta kymenlaaksolaiset perheet voisivat hyvin, ja ongelmatilanteissa perheitä ja yksilöitä voitaisiin auttaa mahdollisimman varhaisessa vaiheessa.</a:t>
            </a:r>
          </a:p>
          <a:p>
            <a:pPr marL="0" indent="0">
              <a:buNone/>
            </a:pPr>
            <a:endParaRPr lang="fi-FI" sz="2400" dirty="0" smtClean="0"/>
          </a:p>
          <a:p>
            <a:pPr marL="0" indent="0">
              <a:buNone/>
            </a:pPr>
            <a:r>
              <a:rPr lang="fi-FI" sz="2400" b="1" dirty="0" smtClean="0"/>
              <a:t>Perhetyö</a:t>
            </a:r>
            <a:r>
              <a:rPr lang="fi-FI" sz="2400" dirty="0" smtClean="0"/>
              <a:t> on sosiaalihuoltolain mukainen palvelu, eikä vaadi lastensuojelun </a:t>
            </a:r>
            <a:r>
              <a:rPr lang="fi-FI" sz="2400" dirty="0" err="1" smtClean="0"/>
              <a:t>asiakkuutta</a:t>
            </a:r>
            <a:r>
              <a:rPr lang="fi-FI" sz="2400" dirty="0" smtClean="0"/>
              <a:t>. Perhetyö on lapsen, nuoren ja hänen perheensä hyvinvoinnin tukemista. Tarkoituksena on perheen voimavarojen vahvistaminen ja vuorovaikutuksen parantaminen. Perhetyötä tehdään pääsääntöisesti perheiden kotona eri vuorokauden aikoihin. Perhetyötä voidaan tehdä ehkäisevänä tai niin sanottuna korjaavana työnä. Perhetyö on luonteeltaan kokonaisvaltaista, suunnitelmallista ja pitkäjänteistä.</a:t>
            </a:r>
            <a:endParaRPr lang="fi-FI" sz="2400" dirty="0"/>
          </a:p>
        </p:txBody>
      </p:sp>
      <p:pic>
        <p:nvPicPr>
          <p:cNvPr id="4" name="Kuva 3"/>
          <p:cNvPicPr>
            <a:picLocks noChangeAspect="1"/>
          </p:cNvPicPr>
          <p:nvPr/>
        </p:nvPicPr>
        <p:blipFill rotWithShape="1">
          <a:blip r:embed="rId2"/>
          <a:srcRect l="16547"/>
          <a:stretch/>
        </p:blipFill>
        <p:spPr>
          <a:xfrm>
            <a:off x="6466800" y="1416676"/>
            <a:ext cx="4953343" cy="4069724"/>
          </a:xfrm>
          <a:prstGeom prst="rect">
            <a:avLst/>
          </a:prstGeom>
        </p:spPr>
      </p:pic>
      <p:sp>
        <p:nvSpPr>
          <p:cNvPr id="5" name="Tekstiruutu 4"/>
          <p:cNvSpPr txBox="1"/>
          <p:nvPr/>
        </p:nvSpPr>
        <p:spPr>
          <a:xfrm>
            <a:off x="6400457" y="5966093"/>
            <a:ext cx="4953343" cy="646331"/>
          </a:xfrm>
          <a:prstGeom prst="rect">
            <a:avLst/>
          </a:prstGeom>
          <a:noFill/>
        </p:spPr>
        <p:txBody>
          <a:bodyPr wrap="square" rtlCol="0">
            <a:spAutoFit/>
          </a:bodyPr>
          <a:lstStyle/>
          <a:p>
            <a:r>
              <a:rPr lang="fi-FI" dirty="0" smtClean="0">
                <a:hlinkClick r:id="rId3"/>
              </a:rPr>
              <a:t>www.kymsote.fi</a:t>
            </a:r>
            <a:endParaRPr lang="fi-FI" dirty="0" smtClean="0"/>
          </a:p>
          <a:p>
            <a:r>
              <a:rPr lang="fi-FI" dirty="0" smtClean="0">
                <a:hlinkClick r:id="rId4"/>
              </a:rPr>
              <a:t>https://www.kymenlaaksonperhekeskus.fi</a:t>
            </a:r>
            <a:r>
              <a:rPr lang="fi-FI" dirty="0" smtClean="0"/>
              <a:t> </a:t>
            </a:r>
            <a:endParaRPr lang="fi-FI" dirty="0"/>
          </a:p>
        </p:txBody>
      </p:sp>
    </p:spTree>
    <p:extLst>
      <p:ext uri="{BB962C8B-B14F-4D97-AF65-F5344CB8AC3E}">
        <p14:creationId xmlns:p14="http://schemas.microsoft.com/office/powerpoint/2010/main" val="303565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1820" y="218941"/>
            <a:ext cx="11121980" cy="1081825"/>
          </a:xfrm>
        </p:spPr>
        <p:txBody>
          <a:bodyPr/>
          <a:lstStyle/>
          <a:p>
            <a:r>
              <a:rPr lang="fi-FI" dirty="0" smtClean="0"/>
              <a:t>HARRASTUSKAVERI</a:t>
            </a:r>
            <a:endParaRPr lang="fi-FI" dirty="0"/>
          </a:p>
        </p:txBody>
      </p:sp>
      <p:sp>
        <p:nvSpPr>
          <p:cNvPr id="3" name="Sisällön paikkamerkki 2"/>
          <p:cNvSpPr>
            <a:spLocks noGrp="1"/>
          </p:cNvSpPr>
          <p:nvPr>
            <p:ph idx="1"/>
          </p:nvPr>
        </p:nvSpPr>
        <p:spPr>
          <a:xfrm>
            <a:off x="231820" y="1457088"/>
            <a:ext cx="11121980" cy="5265684"/>
          </a:xfrm>
        </p:spPr>
        <p:txBody>
          <a:bodyPr>
            <a:normAutofit fontScale="92500" lnSpcReduction="10000"/>
          </a:bodyPr>
          <a:lstStyle/>
          <a:p>
            <a:pPr marL="0" indent="0">
              <a:buNone/>
            </a:pPr>
            <a:r>
              <a:rPr lang="fi-FI" sz="2000" dirty="0" smtClean="0"/>
              <a:t>Kouvolan Pelastakaa Lapset ry:lle myönnettiin 1.2.2021 </a:t>
            </a:r>
          </a:p>
          <a:p>
            <a:pPr marL="0" indent="0">
              <a:buNone/>
            </a:pPr>
            <a:r>
              <a:rPr lang="fi-FI" sz="2000" dirty="0" err="1" smtClean="0"/>
              <a:t>Odd</a:t>
            </a:r>
            <a:r>
              <a:rPr lang="fi-FI" sz="2000" dirty="0" smtClean="0"/>
              <a:t> </a:t>
            </a:r>
            <a:r>
              <a:rPr lang="fi-FI" sz="2000" dirty="0" err="1" smtClean="0"/>
              <a:t>Fellow</a:t>
            </a:r>
            <a:r>
              <a:rPr lang="fi-FI" sz="2000" dirty="0" smtClean="0"/>
              <a:t>- lastenrahasäätiön toimesta 2000 euron </a:t>
            </a:r>
          </a:p>
          <a:p>
            <a:pPr marL="0" indent="0">
              <a:buNone/>
            </a:pPr>
            <a:r>
              <a:rPr lang="fi-FI" sz="2000" dirty="0" smtClean="0"/>
              <a:t>avustus projektiin, jolla voitaisiin lisätä paikallisten </a:t>
            </a:r>
          </a:p>
          <a:p>
            <a:pPr marL="0" indent="0">
              <a:buNone/>
            </a:pPr>
            <a:r>
              <a:rPr lang="fi-FI" sz="2000" dirty="0" smtClean="0"/>
              <a:t>lasten hyvinvointia ja osallisuutta. </a:t>
            </a:r>
          </a:p>
          <a:p>
            <a:pPr marL="0" indent="0">
              <a:buNone/>
            </a:pPr>
            <a:endParaRPr lang="fi-FI" sz="2000" dirty="0" smtClean="0"/>
          </a:p>
          <a:p>
            <a:pPr marL="0" indent="0">
              <a:buNone/>
            </a:pPr>
            <a:endParaRPr lang="fi-FI" sz="2000" dirty="0"/>
          </a:p>
          <a:p>
            <a:pPr marL="0" indent="0">
              <a:buNone/>
            </a:pPr>
            <a:r>
              <a:rPr lang="fi-FI" sz="2000" dirty="0" smtClean="0"/>
              <a:t>Idea Harrastuskaveri-pilottiin lähti yhdistyksen näkyvimmästä tukimuodosta: harrastustuesta, jolla osaksi mahdollistetaan vähävaraisten perheiden lasten harrastukset. Kuitenkin tiedossa oli, että valitettavasti vain taloudellinen tuki ei kuitenkaan aina kaikkien lasten kohdalla riitä. Monella perheellä ja lapsella on erityisiä tuen tarpeita. He tarvitsisivat tukea myös harrastuksiin osallistumisessa tai erilaisiin harrastusvaihtoehtoihin tutustumisessa. </a:t>
            </a:r>
          </a:p>
          <a:p>
            <a:pPr marL="0" indent="0">
              <a:buNone/>
            </a:pPr>
            <a:endParaRPr lang="fi-FI" sz="2000" dirty="0"/>
          </a:p>
          <a:p>
            <a:pPr marL="0" indent="0">
              <a:buNone/>
            </a:pPr>
            <a:r>
              <a:rPr lang="fi-FI" sz="2000" dirty="0" smtClean="0"/>
              <a:t>Harrastuskaveri haluaa tavoittaa myös niitä lapsia ja nuoria, joita ei pystytä tukemaan pelkällä taloudellisella tuella. Tavoitteena on, että yksilöllisellä, mahdolliset erityistarpeet huomioivalla sekä kannustavalla ja läsnä olevalla ohjauksella pilottiin osallistujat löytävät </a:t>
            </a:r>
            <a:r>
              <a:rPr lang="fi-FI" sz="2000" dirty="0" err="1" smtClean="0"/>
              <a:t>itselleen</a:t>
            </a:r>
            <a:r>
              <a:rPr lang="fi-FI" sz="2000" dirty="0" smtClean="0"/>
              <a:t> mielekästä tekemistä sekä vahvistuvat luottamaan itseensä sekä toimijuuteensa. Toivottavasti jokainen lapsi ja nuori saisi kokea iloa voimauttavasta vapaa-ajasta!</a:t>
            </a:r>
            <a:endParaRPr lang="fi-FI" sz="2000" dirty="0"/>
          </a:p>
        </p:txBody>
      </p:sp>
      <p:pic>
        <p:nvPicPr>
          <p:cNvPr id="4" name="Kuva 3"/>
          <p:cNvPicPr>
            <a:picLocks noChangeAspect="1"/>
          </p:cNvPicPr>
          <p:nvPr/>
        </p:nvPicPr>
        <p:blipFill rotWithShape="1">
          <a:blip r:embed="rId2"/>
          <a:srcRect l="13857" t="6316" b="13552"/>
          <a:stretch/>
        </p:blipFill>
        <p:spPr>
          <a:xfrm>
            <a:off x="7740203" y="365125"/>
            <a:ext cx="3420414" cy="3181797"/>
          </a:xfrm>
          <a:prstGeom prst="rect">
            <a:avLst/>
          </a:prstGeom>
        </p:spPr>
      </p:pic>
    </p:spTree>
    <p:extLst>
      <p:ext uri="{BB962C8B-B14F-4D97-AF65-F5344CB8AC3E}">
        <p14:creationId xmlns:p14="http://schemas.microsoft.com/office/powerpoint/2010/main" val="356112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5004" y="365126"/>
            <a:ext cx="10515600" cy="1038672"/>
          </a:xfrm>
        </p:spPr>
        <p:txBody>
          <a:bodyPr/>
          <a:lstStyle/>
          <a:p>
            <a:r>
              <a:rPr lang="fi-FI" dirty="0" smtClean="0"/>
              <a:t>HARRASTUSKAVERI</a:t>
            </a:r>
            <a:endParaRPr lang="fi-FI" dirty="0"/>
          </a:p>
        </p:txBody>
      </p:sp>
      <p:sp>
        <p:nvSpPr>
          <p:cNvPr id="3" name="Sisällön paikkamerkki 2"/>
          <p:cNvSpPr>
            <a:spLocks noGrp="1"/>
          </p:cNvSpPr>
          <p:nvPr>
            <p:ph idx="1"/>
          </p:nvPr>
        </p:nvSpPr>
        <p:spPr>
          <a:xfrm>
            <a:off x="425004" y="1403798"/>
            <a:ext cx="7392472" cy="5318974"/>
          </a:xfrm>
        </p:spPr>
        <p:txBody>
          <a:bodyPr>
            <a:normAutofit/>
          </a:bodyPr>
          <a:lstStyle/>
          <a:p>
            <a:pPr marL="0" indent="0">
              <a:buNone/>
            </a:pPr>
            <a:r>
              <a:rPr lang="fi-FI" sz="2000" dirty="0" smtClean="0"/>
              <a:t>Jokainen osallistuja saa opiskelijoista muodostuvan ohjausparin ja he yhdessä suunnittelevat tapaamistensa sisällön. Tapaamiskertoja on viisi, joista ensimmäinen käytetään tutustumiseen ja tapaamisten suunnitteluun. Suuntaa antava budjetti on 150€ /osallistuva lapsi tai nuori, tai sopimuksen mukaan. Tapaamiset toteutuvat aikavälillä 1.10-17.12.2021. </a:t>
            </a:r>
          </a:p>
          <a:p>
            <a:endParaRPr lang="fi-FI" sz="2000" dirty="0" smtClean="0"/>
          </a:p>
          <a:p>
            <a:pPr marL="0" indent="0">
              <a:buNone/>
            </a:pPr>
            <a:r>
              <a:rPr lang="fi-FI" sz="2000" dirty="0" smtClean="0"/>
              <a:t>Vaikka pilotin nimi on Harrastuskaveri, voi toiminta liittyä myös laajemmin vapaa-ajan viettoon. Toiminnan tarkoituksena on olla osallistujalähtöistä ja tapaamiset voidaan käyttää yhden harrastuksen äärellä, tai vaikka joka kerta tehdä jotain uutta. </a:t>
            </a:r>
          </a:p>
          <a:p>
            <a:pPr marL="0" indent="0">
              <a:buNone/>
            </a:pPr>
            <a:endParaRPr lang="fi-FI" sz="2000" dirty="0"/>
          </a:p>
          <a:p>
            <a:pPr marL="0" indent="0">
              <a:buNone/>
            </a:pPr>
            <a:r>
              <a:rPr lang="fi-FI" sz="2000" dirty="0" smtClean="0"/>
              <a:t>Mahdollisuuksia on toiminnan suhteen monia, kuten uimahalli, Action Park, sulkapallo, ratsastus, makkaranpaistoretki, keilaus, elokuvissa käyminen, osallistuminen esim. </a:t>
            </a:r>
            <a:r>
              <a:rPr lang="fi-FI" sz="2000" dirty="0" err="1" smtClean="0"/>
              <a:t>Kangoo</a:t>
            </a:r>
            <a:r>
              <a:rPr lang="fi-FI" sz="2000" dirty="0" smtClean="0"/>
              <a:t> </a:t>
            </a:r>
            <a:r>
              <a:rPr lang="fi-FI" sz="2000" dirty="0" err="1" smtClean="0"/>
              <a:t>Jumpsiin</a:t>
            </a:r>
            <a:r>
              <a:rPr lang="fi-FI" sz="2000" dirty="0" smtClean="0"/>
              <a:t> tai joogaan, käsityöpajoihin, ym.  Osallistujan toiveita kartoitetaan ja niitä pyritään toteuttamaan. </a:t>
            </a:r>
          </a:p>
        </p:txBody>
      </p:sp>
      <p:pic>
        <p:nvPicPr>
          <p:cNvPr id="4" name="Kuva 3"/>
          <p:cNvPicPr>
            <a:picLocks noChangeAspect="1"/>
          </p:cNvPicPr>
          <p:nvPr/>
        </p:nvPicPr>
        <p:blipFill rotWithShape="1">
          <a:blip r:embed="rId2"/>
          <a:srcRect l="19473" r="12705"/>
          <a:stretch/>
        </p:blipFill>
        <p:spPr>
          <a:xfrm>
            <a:off x="7920506" y="1506829"/>
            <a:ext cx="4043967" cy="3971925"/>
          </a:xfrm>
          <a:prstGeom prst="rect">
            <a:avLst/>
          </a:prstGeom>
        </p:spPr>
      </p:pic>
    </p:spTree>
    <p:extLst>
      <p:ext uri="{BB962C8B-B14F-4D97-AF65-F5344CB8AC3E}">
        <p14:creationId xmlns:p14="http://schemas.microsoft.com/office/powerpoint/2010/main" val="333107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HARRASTUSKAVERI</a:t>
            </a:r>
            <a:endParaRPr lang="fi-FI" dirty="0"/>
          </a:p>
        </p:txBody>
      </p:sp>
      <p:sp>
        <p:nvSpPr>
          <p:cNvPr id="3" name="Sisällön paikkamerkki 2"/>
          <p:cNvSpPr>
            <a:spLocks noGrp="1"/>
          </p:cNvSpPr>
          <p:nvPr>
            <p:ph idx="1"/>
          </p:nvPr>
        </p:nvSpPr>
        <p:spPr>
          <a:xfrm>
            <a:off x="838200" y="1825624"/>
            <a:ext cx="6786093" cy="4691085"/>
          </a:xfrm>
        </p:spPr>
        <p:txBody>
          <a:bodyPr/>
          <a:lstStyle/>
          <a:p>
            <a:pPr marL="0" indent="0">
              <a:buNone/>
            </a:pPr>
            <a:r>
              <a:rPr lang="fi-FI" sz="2000" dirty="0" smtClean="0"/>
              <a:t>TOIMINNAN RAKENNE</a:t>
            </a:r>
          </a:p>
          <a:p>
            <a:endParaRPr lang="fi-FI" sz="2000" dirty="0" smtClean="0"/>
          </a:p>
          <a:p>
            <a:r>
              <a:rPr lang="fi-FI" sz="2000" dirty="0" smtClean="0"/>
              <a:t>Projektin aloitus koulussa, ohjausparien muodostaminen sekä osallistujien jakaminen pareille</a:t>
            </a:r>
          </a:p>
          <a:p>
            <a:r>
              <a:rPr lang="fi-FI" sz="2000" dirty="0" smtClean="0"/>
              <a:t>Kirjalliset asiat: salassapitosopimus, kuvauslupa, mahdolliset kuljetusluvat, opiskeluun liittyvät tehtävät (oppimispäiväkirja?)</a:t>
            </a:r>
          </a:p>
          <a:p>
            <a:r>
              <a:rPr lang="fi-FI" sz="2000" dirty="0" smtClean="0"/>
              <a:t>Tutustumiskerran suunnittelu, ohjauspari on yhteydessä osallistujan kotiin ja sopii ensimmäisen käynnin</a:t>
            </a:r>
          </a:p>
          <a:p>
            <a:r>
              <a:rPr lang="fi-FI" sz="2000" dirty="0" smtClean="0"/>
              <a:t>Käynteihin käytettävä aika toiminnasta riippuen 1-3h</a:t>
            </a:r>
            <a:endParaRPr lang="fi-FI" dirty="0" smtClean="0"/>
          </a:p>
          <a:p>
            <a:r>
              <a:rPr lang="fi-FI" sz="2000" dirty="0" smtClean="0"/>
              <a:t>Käynnit ovat osallistuja- ja perhelähtöisiä ja ne voivat toteutua arkisin ilta-aikaan tai lauantaisin</a:t>
            </a:r>
          </a:p>
        </p:txBody>
      </p:sp>
      <p:pic>
        <p:nvPicPr>
          <p:cNvPr id="4" name="Kuva 3"/>
          <p:cNvPicPr>
            <a:picLocks noChangeAspect="1"/>
          </p:cNvPicPr>
          <p:nvPr/>
        </p:nvPicPr>
        <p:blipFill rotWithShape="1">
          <a:blip r:embed="rId2"/>
          <a:srcRect l="22066" r="28904"/>
          <a:stretch/>
        </p:blipFill>
        <p:spPr>
          <a:xfrm>
            <a:off x="8242479" y="1825624"/>
            <a:ext cx="3111321" cy="4227095"/>
          </a:xfrm>
          <a:prstGeom prst="rect">
            <a:avLst/>
          </a:prstGeom>
        </p:spPr>
      </p:pic>
    </p:spTree>
    <p:extLst>
      <p:ext uri="{BB962C8B-B14F-4D97-AF65-F5344CB8AC3E}">
        <p14:creationId xmlns:p14="http://schemas.microsoft.com/office/powerpoint/2010/main" val="240345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0608" y="365125"/>
            <a:ext cx="10993192" cy="897005"/>
          </a:xfrm>
        </p:spPr>
        <p:txBody>
          <a:bodyPr/>
          <a:lstStyle/>
          <a:p>
            <a:r>
              <a:rPr lang="fi-FI" dirty="0" smtClean="0"/>
              <a:t>HARRASTUSKAVERI</a:t>
            </a:r>
            <a:endParaRPr lang="fi-FI" dirty="0"/>
          </a:p>
        </p:txBody>
      </p:sp>
      <p:sp>
        <p:nvSpPr>
          <p:cNvPr id="3" name="Sisällön paikkamerkki 2"/>
          <p:cNvSpPr>
            <a:spLocks noGrp="1"/>
          </p:cNvSpPr>
          <p:nvPr>
            <p:ph idx="1"/>
          </p:nvPr>
        </p:nvSpPr>
        <p:spPr>
          <a:xfrm>
            <a:off x="360607" y="1262130"/>
            <a:ext cx="11475077" cy="5280338"/>
          </a:xfrm>
        </p:spPr>
        <p:txBody>
          <a:bodyPr>
            <a:normAutofit/>
          </a:bodyPr>
          <a:lstStyle/>
          <a:p>
            <a:pPr marL="0" indent="0">
              <a:buNone/>
            </a:pPr>
            <a:r>
              <a:rPr lang="fi-FI" sz="2000" dirty="0" smtClean="0"/>
              <a:t>TAPAAMISET</a:t>
            </a:r>
          </a:p>
          <a:p>
            <a:pPr marL="0" indent="0">
              <a:buNone/>
            </a:pPr>
            <a:endParaRPr lang="fi-FI" sz="2000" dirty="0" smtClean="0"/>
          </a:p>
          <a:p>
            <a:pPr marL="0" indent="0">
              <a:buNone/>
            </a:pPr>
            <a:r>
              <a:rPr lang="fi-FI" sz="2000" dirty="0" smtClean="0"/>
              <a:t>1) Tutustuminen</a:t>
            </a:r>
          </a:p>
          <a:p>
            <a:pPr marL="0" indent="0">
              <a:buNone/>
            </a:pPr>
            <a:r>
              <a:rPr lang="fi-FI" sz="2000" dirty="0" smtClean="0"/>
              <a:t> </a:t>
            </a:r>
            <a:r>
              <a:rPr lang="fi-FI" sz="2000" i="1" dirty="0" smtClean="0">
                <a:sym typeface="Wingdings" panose="05000000000000000000" pitchFamily="2" charset="2"/>
              </a:rPr>
              <a:t></a:t>
            </a:r>
            <a:r>
              <a:rPr lang="fi-FI" sz="2000" i="1" dirty="0" smtClean="0"/>
              <a:t> Miten saada yhteistyö mukavasti käyntiin? Haastattelu? ”Ystävänkirjasivu”? Yhteinen lautapelihetki? Mitä ohjaaja kertoo itsestään luodakseen yhteistyötä? Kuinka saada turvallinen ilmapiiri? Suunnittelu suullisesti, kuvia käyttämällä, piirtämällä, ym.? ”Harrastuskaveripassi” - voisiko lisätä ennakointia ja muistuttaa kivoista tulevista jutuista, kuten myös selkeyttää sitä, että tapaamisia on viisi kertaa? (Valmistautuminen päättymiseen) Yhteistyö kodin kanssa: sovitaanko kaikki tapaamiset heti vai esim. viikko kerrallaan? Palveleeko osallistujaa tiiviimpi työskentely 1 krt /vko vai harvemmin?</a:t>
            </a:r>
          </a:p>
          <a:p>
            <a:pPr marL="0" indent="0">
              <a:buNone/>
            </a:pPr>
            <a:r>
              <a:rPr lang="fi-FI" sz="2000" dirty="0" smtClean="0"/>
              <a:t>2) Tapaaminen ja toiminta</a:t>
            </a:r>
          </a:p>
          <a:p>
            <a:pPr marL="0" indent="0">
              <a:buNone/>
            </a:pPr>
            <a:r>
              <a:rPr lang="fi-FI" sz="2000" dirty="0" smtClean="0"/>
              <a:t>3) Tapaaminen ja toiminta</a:t>
            </a:r>
          </a:p>
          <a:p>
            <a:pPr marL="0" indent="0">
              <a:buNone/>
            </a:pPr>
            <a:r>
              <a:rPr lang="fi-FI" sz="2000" dirty="0" smtClean="0"/>
              <a:t>4) Tapaaminen ja toiminta sekä palautelomakkeen toimittaminen perheelle</a:t>
            </a:r>
          </a:p>
          <a:p>
            <a:pPr marL="0" indent="0">
              <a:buNone/>
            </a:pPr>
            <a:r>
              <a:rPr lang="fi-FI" sz="2000" dirty="0" smtClean="0"/>
              <a:t>5) Tapaaminen ja toiminta</a:t>
            </a:r>
          </a:p>
          <a:p>
            <a:pPr marL="0" indent="0">
              <a:buNone/>
            </a:pPr>
            <a:r>
              <a:rPr lang="fi-FI" sz="2000" i="1" dirty="0" smtClean="0">
                <a:sym typeface="Wingdings" panose="05000000000000000000" pitchFamily="2" charset="2"/>
              </a:rPr>
              <a:t> </a:t>
            </a:r>
            <a:r>
              <a:rPr lang="fi-FI" sz="2000" i="1" dirty="0">
                <a:sym typeface="Wingdings" panose="05000000000000000000" pitchFamily="2" charset="2"/>
              </a:rPr>
              <a:t>O</a:t>
            </a:r>
            <a:r>
              <a:rPr lang="fi-FI" sz="2000" i="1" dirty="0" smtClean="0"/>
              <a:t>sallistujalle kiitokseksi esim. kirje, jossa kuvia tapaamisista (sopiiko kaikille osallistujille, esim. teinit?) ja kuvailtaisiin toiminnan kautta esiin nousseita luonteenvahvuuksia + palautelomakkeen palautus ohjaajille</a:t>
            </a:r>
          </a:p>
          <a:p>
            <a:endParaRPr lang="fi-FI" sz="2000" dirty="0"/>
          </a:p>
        </p:txBody>
      </p:sp>
      <p:pic>
        <p:nvPicPr>
          <p:cNvPr id="4" name="Kuva 3"/>
          <p:cNvPicPr>
            <a:picLocks noChangeAspect="1"/>
          </p:cNvPicPr>
          <p:nvPr/>
        </p:nvPicPr>
        <p:blipFill>
          <a:blip r:embed="rId2"/>
          <a:stretch>
            <a:fillRect/>
          </a:stretch>
        </p:blipFill>
        <p:spPr>
          <a:xfrm>
            <a:off x="8442840" y="0"/>
            <a:ext cx="3151902" cy="2351339"/>
          </a:xfrm>
          <a:prstGeom prst="rect">
            <a:avLst/>
          </a:prstGeom>
        </p:spPr>
      </p:pic>
    </p:spTree>
    <p:extLst>
      <p:ext uri="{BB962C8B-B14F-4D97-AF65-F5344CB8AC3E}">
        <p14:creationId xmlns:p14="http://schemas.microsoft.com/office/powerpoint/2010/main" val="258754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789</Words>
  <Application>Microsoft Office PowerPoint</Application>
  <PresentationFormat>Laajakuva</PresentationFormat>
  <Paragraphs>100</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Wingdings</vt:lpstr>
      <vt:lpstr>Office-teema</vt:lpstr>
      <vt:lpstr>HARRASTUSKAVERI</vt:lpstr>
      <vt:lpstr>PowerPoint-esitys</vt:lpstr>
      <vt:lpstr>Kouvolan Pelastakaa Lapset ry</vt:lpstr>
      <vt:lpstr>Kouvolan Pelastakaa Lapset ry</vt:lpstr>
      <vt:lpstr>Kymsote  Lasten, nuorten ja perheiden palvelut</vt:lpstr>
      <vt:lpstr>HARRASTUSKAVERI</vt:lpstr>
      <vt:lpstr>HARRASTUSKAVERI</vt:lpstr>
      <vt:lpstr>HARRASTUSKAVERI</vt:lpstr>
      <vt:lpstr>HARRASTUSKAVERI</vt:lpstr>
      <vt:lpstr>HARRASTUSKAVERI</vt:lpstr>
      <vt:lpstr>HARRASTUSKAVERI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HARRASTUSKAVERI</dc:title>
  <dc:creator>Tuomas Huhtinen</dc:creator>
  <cp:lastModifiedBy>Tuomas Huhtinen</cp:lastModifiedBy>
  <cp:revision>20</cp:revision>
  <dcterms:created xsi:type="dcterms:W3CDTF">2021-09-24T06:31:31Z</dcterms:created>
  <dcterms:modified xsi:type="dcterms:W3CDTF">2021-09-24T07:57:56Z</dcterms:modified>
</cp:coreProperties>
</file>