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 rtl="0"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CBAD17-CC95-4D25-A1DA-A9B42E1E2652}" v="5986" dt="2022-01-27T18:24:29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6623" autoAdjust="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9D2D49-BF17-4604-AEA4-BB3B605E22D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5B65D27-74DD-44A3-B5D8-0343C098F590}">
      <dgm:prSet/>
      <dgm:spPr/>
      <dgm:t>
        <a:bodyPr/>
        <a:lstStyle/>
        <a:p>
          <a:r>
            <a:rPr lang="fi-FI"/>
            <a:t>Itsensä havainnointi – kyky tunnistaa ja eritellä omia tunteita</a:t>
          </a:r>
          <a:endParaRPr lang="en-US"/>
        </a:p>
      </dgm:t>
    </dgm:pt>
    <dgm:pt modelId="{0C2D942A-1115-43EC-86C9-0A69A005E44D}" type="parTrans" cxnId="{972E1588-EBA7-40D8-BE67-A79183EDB935}">
      <dgm:prSet/>
      <dgm:spPr/>
      <dgm:t>
        <a:bodyPr/>
        <a:lstStyle/>
        <a:p>
          <a:endParaRPr lang="en-US"/>
        </a:p>
      </dgm:t>
    </dgm:pt>
    <dgm:pt modelId="{58B88B4A-7A58-4D1A-8483-3C6176ACF1D9}" type="sibTrans" cxnId="{972E1588-EBA7-40D8-BE67-A79183EDB935}">
      <dgm:prSet/>
      <dgm:spPr/>
      <dgm:t>
        <a:bodyPr/>
        <a:lstStyle/>
        <a:p>
          <a:endParaRPr lang="en-US"/>
        </a:p>
      </dgm:t>
    </dgm:pt>
    <dgm:pt modelId="{44882832-30BB-4A4B-90E8-E6A7B531A770}">
      <dgm:prSet/>
      <dgm:spPr/>
      <dgm:t>
        <a:bodyPr/>
        <a:lstStyle/>
        <a:p>
          <a:r>
            <a:rPr lang="fi-FI"/>
            <a:t>Itsensä ilmaiseminen – kyky ilmaista omia tunteita rakentavasti</a:t>
          </a:r>
          <a:endParaRPr lang="en-US"/>
        </a:p>
      </dgm:t>
    </dgm:pt>
    <dgm:pt modelId="{F89241E8-FDDD-4CEC-875D-BFAE9A39093F}" type="parTrans" cxnId="{69B1DFE6-ACA2-46C1-887E-84EDDF44E0FD}">
      <dgm:prSet/>
      <dgm:spPr/>
      <dgm:t>
        <a:bodyPr/>
        <a:lstStyle/>
        <a:p>
          <a:endParaRPr lang="en-US"/>
        </a:p>
      </dgm:t>
    </dgm:pt>
    <dgm:pt modelId="{A5C4AF24-D4F6-4401-A0CC-A69A5359BC14}" type="sibTrans" cxnId="{69B1DFE6-ACA2-46C1-887E-84EDDF44E0FD}">
      <dgm:prSet/>
      <dgm:spPr/>
      <dgm:t>
        <a:bodyPr/>
        <a:lstStyle/>
        <a:p>
          <a:endParaRPr lang="en-US"/>
        </a:p>
      </dgm:t>
    </dgm:pt>
    <dgm:pt modelId="{1DF197A6-997B-4B9E-9A40-02A583B54CD1}">
      <dgm:prSet/>
      <dgm:spPr/>
      <dgm:t>
        <a:bodyPr/>
        <a:lstStyle/>
        <a:p>
          <a:r>
            <a:rPr lang="fi-FI"/>
            <a:t>Vuorovaikutus – kyky tunnistaa ja hyödyntää tunneperäistä tietoa sosiaalisissa vuorovaikutustilanteissa </a:t>
          </a:r>
          <a:endParaRPr lang="en-US"/>
        </a:p>
      </dgm:t>
    </dgm:pt>
    <dgm:pt modelId="{1D128FB7-49F3-4DC6-8DB2-D4446C8D18E0}" type="parTrans" cxnId="{2308453D-AA06-4A6E-9B8C-47C8F88B6E6B}">
      <dgm:prSet/>
      <dgm:spPr/>
      <dgm:t>
        <a:bodyPr/>
        <a:lstStyle/>
        <a:p>
          <a:endParaRPr lang="en-US"/>
        </a:p>
      </dgm:t>
    </dgm:pt>
    <dgm:pt modelId="{B3752A28-67FE-4906-9BE4-00347D8B43D0}" type="sibTrans" cxnId="{2308453D-AA06-4A6E-9B8C-47C8F88B6E6B}">
      <dgm:prSet/>
      <dgm:spPr/>
      <dgm:t>
        <a:bodyPr/>
        <a:lstStyle/>
        <a:p>
          <a:endParaRPr lang="en-US"/>
        </a:p>
      </dgm:t>
    </dgm:pt>
    <dgm:pt modelId="{B31DF8C5-51FA-4C11-ADDF-EBF355CDEDC0}">
      <dgm:prSet/>
      <dgm:spPr/>
      <dgm:t>
        <a:bodyPr/>
        <a:lstStyle/>
        <a:p>
          <a:r>
            <a:rPr lang="fi-FI"/>
            <a:t>Päätöksenteko - kyky tunnistaa ja hyödyntää tunneperäistä tietoa päätöksissä</a:t>
          </a:r>
          <a:endParaRPr lang="en-US"/>
        </a:p>
      </dgm:t>
    </dgm:pt>
    <dgm:pt modelId="{18536DC4-E3B9-4B51-8765-9D0910B3E244}" type="parTrans" cxnId="{A32C2746-F6FE-43B3-BCF6-224215FD9200}">
      <dgm:prSet/>
      <dgm:spPr/>
      <dgm:t>
        <a:bodyPr/>
        <a:lstStyle/>
        <a:p>
          <a:endParaRPr lang="en-US"/>
        </a:p>
      </dgm:t>
    </dgm:pt>
    <dgm:pt modelId="{19BA125F-4391-49FC-A495-86CFD3C08097}" type="sibTrans" cxnId="{A32C2746-F6FE-43B3-BCF6-224215FD9200}">
      <dgm:prSet/>
      <dgm:spPr/>
      <dgm:t>
        <a:bodyPr/>
        <a:lstStyle/>
        <a:p>
          <a:endParaRPr lang="en-US"/>
        </a:p>
      </dgm:t>
    </dgm:pt>
    <dgm:pt modelId="{2903D411-325E-4405-A514-B3C685470EE9}">
      <dgm:prSet/>
      <dgm:spPr/>
      <dgm:t>
        <a:bodyPr/>
        <a:lstStyle/>
        <a:p>
          <a:r>
            <a:rPr lang="fi-FI"/>
            <a:t>Stressinhallinta – kyky säädellä omia voimavaroja ja omaa tavoitteellista toimintaa</a:t>
          </a:r>
          <a:endParaRPr lang="en-US"/>
        </a:p>
      </dgm:t>
    </dgm:pt>
    <dgm:pt modelId="{B4FE9AE5-8F1B-4ACF-BD56-5B8013CA0705}" type="parTrans" cxnId="{398CC5D5-CD89-4A1B-A5F9-60BF95D5FC02}">
      <dgm:prSet/>
      <dgm:spPr/>
      <dgm:t>
        <a:bodyPr/>
        <a:lstStyle/>
        <a:p>
          <a:endParaRPr lang="en-US"/>
        </a:p>
      </dgm:t>
    </dgm:pt>
    <dgm:pt modelId="{D10A44C2-B53F-45CE-A7A2-97E9A7BFF8C0}" type="sibTrans" cxnId="{398CC5D5-CD89-4A1B-A5F9-60BF95D5FC02}">
      <dgm:prSet/>
      <dgm:spPr/>
      <dgm:t>
        <a:bodyPr/>
        <a:lstStyle/>
        <a:p>
          <a:endParaRPr lang="en-US"/>
        </a:p>
      </dgm:t>
    </dgm:pt>
    <dgm:pt modelId="{A810CF55-EDB0-4FB6-AA28-ED0D4B4A7486}" type="pres">
      <dgm:prSet presAssocID="{ED9D2D49-BF17-4604-AEA4-BB3B605E22D1}" presName="linear" presStyleCnt="0">
        <dgm:presLayoutVars>
          <dgm:animLvl val="lvl"/>
          <dgm:resizeHandles val="exact"/>
        </dgm:presLayoutVars>
      </dgm:prSet>
      <dgm:spPr/>
    </dgm:pt>
    <dgm:pt modelId="{C439A8F0-18DF-41C9-A1D8-CB9B692C8314}" type="pres">
      <dgm:prSet presAssocID="{15B65D27-74DD-44A3-B5D8-0343C098F59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209163F-269B-44A2-8565-F693C9BE5AD6}" type="pres">
      <dgm:prSet presAssocID="{58B88B4A-7A58-4D1A-8483-3C6176ACF1D9}" presName="spacer" presStyleCnt="0"/>
      <dgm:spPr/>
    </dgm:pt>
    <dgm:pt modelId="{CB7F176D-CE35-4729-B48E-68F055144422}" type="pres">
      <dgm:prSet presAssocID="{44882832-30BB-4A4B-90E8-E6A7B531A77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4E4B37C-C902-4DDB-8C50-A979F1331CC7}" type="pres">
      <dgm:prSet presAssocID="{A5C4AF24-D4F6-4401-A0CC-A69A5359BC14}" presName="spacer" presStyleCnt="0"/>
      <dgm:spPr/>
    </dgm:pt>
    <dgm:pt modelId="{A7D98DDF-BC6E-4AC5-AD3D-6E272E14931A}" type="pres">
      <dgm:prSet presAssocID="{1DF197A6-997B-4B9E-9A40-02A583B54CD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2A907D5-CD15-4959-94CE-91364E15051D}" type="pres">
      <dgm:prSet presAssocID="{B3752A28-67FE-4906-9BE4-00347D8B43D0}" presName="spacer" presStyleCnt="0"/>
      <dgm:spPr/>
    </dgm:pt>
    <dgm:pt modelId="{05BA0430-B067-456C-A8FA-DFA6287955B0}" type="pres">
      <dgm:prSet presAssocID="{B31DF8C5-51FA-4C11-ADDF-EBF355CDEDC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9ACC849-4E20-44E8-ABD8-28BE8A718468}" type="pres">
      <dgm:prSet presAssocID="{19BA125F-4391-49FC-A495-86CFD3C08097}" presName="spacer" presStyleCnt="0"/>
      <dgm:spPr/>
    </dgm:pt>
    <dgm:pt modelId="{0B290DB0-69A7-4FB3-A6D2-C8C243B6A69A}" type="pres">
      <dgm:prSet presAssocID="{2903D411-325E-4405-A514-B3C685470EE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B25CA3A-6AD6-4A22-90B4-C05F7C5D85C1}" type="presOf" srcId="{44882832-30BB-4A4B-90E8-E6A7B531A770}" destId="{CB7F176D-CE35-4729-B48E-68F055144422}" srcOrd="0" destOrd="0" presId="urn:microsoft.com/office/officeart/2005/8/layout/vList2"/>
    <dgm:cxn modelId="{2308453D-AA06-4A6E-9B8C-47C8F88B6E6B}" srcId="{ED9D2D49-BF17-4604-AEA4-BB3B605E22D1}" destId="{1DF197A6-997B-4B9E-9A40-02A583B54CD1}" srcOrd="2" destOrd="0" parTransId="{1D128FB7-49F3-4DC6-8DB2-D4446C8D18E0}" sibTransId="{B3752A28-67FE-4906-9BE4-00347D8B43D0}"/>
    <dgm:cxn modelId="{A32C2746-F6FE-43B3-BCF6-224215FD9200}" srcId="{ED9D2D49-BF17-4604-AEA4-BB3B605E22D1}" destId="{B31DF8C5-51FA-4C11-ADDF-EBF355CDEDC0}" srcOrd="3" destOrd="0" parTransId="{18536DC4-E3B9-4B51-8765-9D0910B3E244}" sibTransId="{19BA125F-4391-49FC-A495-86CFD3C08097}"/>
    <dgm:cxn modelId="{00B4AF7B-B4DE-409E-8341-E29E54E5F456}" type="presOf" srcId="{1DF197A6-997B-4B9E-9A40-02A583B54CD1}" destId="{A7D98DDF-BC6E-4AC5-AD3D-6E272E14931A}" srcOrd="0" destOrd="0" presId="urn:microsoft.com/office/officeart/2005/8/layout/vList2"/>
    <dgm:cxn modelId="{972E1588-EBA7-40D8-BE67-A79183EDB935}" srcId="{ED9D2D49-BF17-4604-AEA4-BB3B605E22D1}" destId="{15B65D27-74DD-44A3-B5D8-0343C098F590}" srcOrd="0" destOrd="0" parTransId="{0C2D942A-1115-43EC-86C9-0A69A005E44D}" sibTransId="{58B88B4A-7A58-4D1A-8483-3C6176ACF1D9}"/>
    <dgm:cxn modelId="{B38A858E-A25F-4518-9438-9C207CCDFF2B}" type="presOf" srcId="{ED9D2D49-BF17-4604-AEA4-BB3B605E22D1}" destId="{A810CF55-EDB0-4FB6-AA28-ED0D4B4A7486}" srcOrd="0" destOrd="0" presId="urn:microsoft.com/office/officeart/2005/8/layout/vList2"/>
    <dgm:cxn modelId="{A779B2A7-1EC9-4C84-A032-D018C49C6692}" type="presOf" srcId="{15B65D27-74DD-44A3-B5D8-0343C098F590}" destId="{C439A8F0-18DF-41C9-A1D8-CB9B692C8314}" srcOrd="0" destOrd="0" presId="urn:microsoft.com/office/officeart/2005/8/layout/vList2"/>
    <dgm:cxn modelId="{398CC5D5-CD89-4A1B-A5F9-60BF95D5FC02}" srcId="{ED9D2D49-BF17-4604-AEA4-BB3B605E22D1}" destId="{2903D411-325E-4405-A514-B3C685470EE9}" srcOrd="4" destOrd="0" parTransId="{B4FE9AE5-8F1B-4ACF-BD56-5B8013CA0705}" sibTransId="{D10A44C2-B53F-45CE-A7A2-97E9A7BFF8C0}"/>
    <dgm:cxn modelId="{8546B9E3-623E-4EA8-A4A7-99BC2534717E}" type="presOf" srcId="{2903D411-325E-4405-A514-B3C685470EE9}" destId="{0B290DB0-69A7-4FB3-A6D2-C8C243B6A69A}" srcOrd="0" destOrd="0" presId="urn:microsoft.com/office/officeart/2005/8/layout/vList2"/>
    <dgm:cxn modelId="{69B1DFE6-ACA2-46C1-887E-84EDDF44E0FD}" srcId="{ED9D2D49-BF17-4604-AEA4-BB3B605E22D1}" destId="{44882832-30BB-4A4B-90E8-E6A7B531A770}" srcOrd="1" destOrd="0" parTransId="{F89241E8-FDDD-4CEC-875D-BFAE9A39093F}" sibTransId="{A5C4AF24-D4F6-4401-A0CC-A69A5359BC14}"/>
    <dgm:cxn modelId="{C2CCEFEF-2046-46D4-B678-53359AFE769C}" type="presOf" srcId="{B31DF8C5-51FA-4C11-ADDF-EBF355CDEDC0}" destId="{05BA0430-B067-456C-A8FA-DFA6287955B0}" srcOrd="0" destOrd="0" presId="urn:microsoft.com/office/officeart/2005/8/layout/vList2"/>
    <dgm:cxn modelId="{4B395884-30F0-4B04-9C25-9D5220CEE829}" type="presParOf" srcId="{A810CF55-EDB0-4FB6-AA28-ED0D4B4A7486}" destId="{C439A8F0-18DF-41C9-A1D8-CB9B692C8314}" srcOrd="0" destOrd="0" presId="urn:microsoft.com/office/officeart/2005/8/layout/vList2"/>
    <dgm:cxn modelId="{0DE5D497-EB8B-47A2-88CF-39AC2AE7C17F}" type="presParOf" srcId="{A810CF55-EDB0-4FB6-AA28-ED0D4B4A7486}" destId="{0209163F-269B-44A2-8565-F693C9BE5AD6}" srcOrd="1" destOrd="0" presId="urn:microsoft.com/office/officeart/2005/8/layout/vList2"/>
    <dgm:cxn modelId="{589D19A4-9198-4537-BEB2-5AA5C4CF0B29}" type="presParOf" srcId="{A810CF55-EDB0-4FB6-AA28-ED0D4B4A7486}" destId="{CB7F176D-CE35-4729-B48E-68F055144422}" srcOrd="2" destOrd="0" presId="urn:microsoft.com/office/officeart/2005/8/layout/vList2"/>
    <dgm:cxn modelId="{1F9B9E4A-6BF7-4067-9729-A71CC6B097F2}" type="presParOf" srcId="{A810CF55-EDB0-4FB6-AA28-ED0D4B4A7486}" destId="{34E4B37C-C902-4DDB-8C50-A979F1331CC7}" srcOrd="3" destOrd="0" presId="urn:microsoft.com/office/officeart/2005/8/layout/vList2"/>
    <dgm:cxn modelId="{0D96C9E5-BF07-467E-AC6B-EB7BC2E9C57F}" type="presParOf" srcId="{A810CF55-EDB0-4FB6-AA28-ED0D4B4A7486}" destId="{A7D98DDF-BC6E-4AC5-AD3D-6E272E14931A}" srcOrd="4" destOrd="0" presId="urn:microsoft.com/office/officeart/2005/8/layout/vList2"/>
    <dgm:cxn modelId="{EB798AA9-4069-41AE-8C42-602AA360FE60}" type="presParOf" srcId="{A810CF55-EDB0-4FB6-AA28-ED0D4B4A7486}" destId="{02A907D5-CD15-4959-94CE-91364E15051D}" srcOrd="5" destOrd="0" presId="urn:microsoft.com/office/officeart/2005/8/layout/vList2"/>
    <dgm:cxn modelId="{89E9FA44-86AE-48F3-891D-477C8E9A7051}" type="presParOf" srcId="{A810CF55-EDB0-4FB6-AA28-ED0D4B4A7486}" destId="{05BA0430-B067-456C-A8FA-DFA6287955B0}" srcOrd="6" destOrd="0" presId="urn:microsoft.com/office/officeart/2005/8/layout/vList2"/>
    <dgm:cxn modelId="{7CE8B6C2-3089-4B4C-9B69-5B2ACAED1746}" type="presParOf" srcId="{A810CF55-EDB0-4FB6-AA28-ED0D4B4A7486}" destId="{C9ACC849-4E20-44E8-ABD8-28BE8A718468}" srcOrd="7" destOrd="0" presId="urn:microsoft.com/office/officeart/2005/8/layout/vList2"/>
    <dgm:cxn modelId="{3C25931C-7832-43F7-B583-D269179331EF}" type="presParOf" srcId="{A810CF55-EDB0-4FB6-AA28-ED0D4B4A7486}" destId="{0B290DB0-69A7-4FB3-A6D2-C8C243B6A69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7ED0DC-73B8-4C0B-93F4-C2FE8B8F048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7E02FA1-4AD1-462D-A7F7-92AC4E0A5DFA}">
      <dgm:prSet/>
      <dgm:spPr/>
      <dgm:t>
        <a:bodyPr/>
        <a:lstStyle/>
        <a:p>
          <a:r>
            <a:rPr lang="fi-FI"/>
            <a:t>Minkälainen ohjaaja sinun pitäisi olla?</a:t>
          </a:r>
          <a:endParaRPr lang="en-US"/>
        </a:p>
      </dgm:t>
    </dgm:pt>
    <dgm:pt modelId="{921F06A8-E3D6-49F0-AD94-146477E595E0}" type="parTrans" cxnId="{F588CEC1-0C88-4107-8D89-BB4DEC5EF69A}">
      <dgm:prSet/>
      <dgm:spPr/>
      <dgm:t>
        <a:bodyPr/>
        <a:lstStyle/>
        <a:p>
          <a:endParaRPr lang="en-US"/>
        </a:p>
      </dgm:t>
    </dgm:pt>
    <dgm:pt modelId="{5C781A4A-BDB3-4F94-93C5-E76AF04F08CE}" type="sibTrans" cxnId="{F588CEC1-0C88-4107-8D89-BB4DEC5EF69A}">
      <dgm:prSet/>
      <dgm:spPr/>
      <dgm:t>
        <a:bodyPr/>
        <a:lstStyle/>
        <a:p>
          <a:endParaRPr lang="en-US"/>
        </a:p>
      </dgm:t>
    </dgm:pt>
    <dgm:pt modelId="{8A043D47-B5B1-44E0-B6CE-8DD369FFD6EA}">
      <dgm:prSet/>
      <dgm:spPr/>
      <dgm:t>
        <a:bodyPr/>
        <a:lstStyle/>
        <a:p>
          <a:r>
            <a:rPr lang="fi-FI"/>
            <a:t>Minkälainen ohjaaja haluaisit olla?</a:t>
          </a:r>
          <a:endParaRPr lang="en-US"/>
        </a:p>
      </dgm:t>
    </dgm:pt>
    <dgm:pt modelId="{D6EF088F-7EEF-4E9A-BFC7-30A8FDBB6E7C}" type="parTrans" cxnId="{472685C9-3527-46C1-A84F-FFAB51ABA677}">
      <dgm:prSet/>
      <dgm:spPr/>
      <dgm:t>
        <a:bodyPr/>
        <a:lstStyle/>
        <a:p>
          <a:endParaRPr lang="en-US"/>
        </a:p>
      </dgm:t>
    </dgm:pt>
    <dgm:pt modelId="{E3B19B40-0772-42D0-8C08-E8A6B6297E25}" type="sibTrans" cxnId="{472685C9-3527-46C1-A84F-FFAB51ABA677}">
      <dgm:prSet/>
      <dgm:spPr/>
      <dgm:t>
        <a:bodyPr/>
        <a:lstStyle/>
        <a:p>
          <a:endParaRPr lang="en-US"/>
        </a:p>
      </dgm:t>
    </dgm:pt>
    <dgm:pt modelId="{186020B4-9D9A-4DC2-AF9F-FBDEE31E5467}">
      <dgm:prSet/>
      <dgm:spPr/>
      <dgm:t>
        <a:bodyPr/>
        <a:lstStyle/>
        <a:p>
          <a:r>
            <a:rPr lang="fi-FI"/>
            <a:t>Minkälainen ohjaaja koet olevasi tällä hetkellä?</a:t>
          </a:r>
          <a:endParaRPr lang="en-US"/>
        </a:p>
      </dgm:t>
    </dgm:pt>
    <dgm:pt modelId="{8AD47AC3-C3AE-4984-94E2-8571A2D6FC96}" type="parTrans" cxnId="{04CBC933-D63B-465F-A3E0-273AC1B1109D}">
      <dgm:prSet/>
      <dgm:spPr/>
      <dgm:t>
        <a:bodyPr/>
        <a:lstStyle/>
        <a:p>
          <a:endParaRPr lang="en-US"/>
        </a:p>
      </dgm:t>
    </dgm:pt>
    <dgm:pt modelId="{74A304C6-7336-43FB-B426-CA83AD36B23D}" type="sibTrans" cxnId="{04CBC933-D63B-465F-A3E0-273AC1B1109D}">
      <dgm:prSet/>
      <dgm:spPr/>
      <dgm:t>
        <a:bodyPr/>
        <a:lstStyle/>
        <a:p>
          <a:endParaRPr lang="en-US"/>
        </a:p>
      </dgm:t>
    </dgm:pt>
    <dgm:pt modelId="{4A8D07E7-D8DA-4718-A36B-8A08C5275AAF}" type="pres">
      <dgm:prSet presAssocID="{EF7ED0DC-73B8-4C0B-93F4-C2FE8B8F048D}" presName="linear" presStyleCnt="0">
        <dgm:presLayoutVars>
          <dgm:animLvl val="lvl"/>
          <dgm:resizeHandles val="exact"/>
        </dgm:presLayoutVars>
      </dgm:prSet>
      <dgm:spPr/>
    </dgm:pt>
    <dgm:pt modelId="{EDCEF450-97FE-4E51-813A-2F51B6FB6136}" type="pres">
      <dgm:prSet presAssocID="{67E02FA1-4AD1-462D-A7F7-92AC4E0A5DF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31FD55D-459F-40FF-8753-686589002A0D}" type="pres">
      <dgm:prSet presAssocID="{5C781A4A-BDB3-4F94-93C5-E76AF04F08CE}" presName="spacer" presStyleCnt="0"/>
      <dgm:spPr/>
    </dgm:pt>
    <dgm:pt modelId="{74E58848-E640-4747-9906-0B0C615BA2A7}" type="pres">
      <dgm:prSet presAssocID="{8A043D47-B5B1-44E0-B6CE-8DD369FFD6E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1BEED05-3A0C-4712-A7CA-B54E46200D7D}" type="pres">
      <dgm:prSet presAssocID="{E3B19B40-0772-42D0-8C08-E8A6B6297E25}" presName="spacer" presStyleCnt="0"/>
      <dgm:spPr/>
    </dgm:pt>
    <dgm:pt modelId="{587CAE21-A44D-4B9D-B9F3-B60FF66A7492}" type="pres">
      <dgm:prSet presAssocID="{186020B4-9D9A-4DC2-AF9F-FBDEE31E546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D7DD011-B4AF-46A2-BB6F-3E61D2183388}" type="presOf" srcId="{67E02FA1-4AD1-462D-A7F7-92AC4E0A5DFA}" destId="{EDCEF450-97FE-4E51-813A-2F51B6FB6136}" srcOrd="0" destOrd="0" presId="urn:microsoft.com/office/officeart/2005/8/layout/vList2"/>
    <dgm:cxn modelId="{E7ECED2F-C043-4C62-A8F1-F00C68D7E5AE}" type="presOf" srcId="{8A043D47-B5B1-44E0-B6CE-8DD369FFD6EA}" destId="{74E58848-E640-4747-9906-0B0C615BA2A7}" srcOrd="0" destOrd="0" presId="urn:microsoft.com/office/officeart/2005/8/layout/vList2"/>
    <dgm:cxn modelId="{04CBC933-D63B-465F-A3E0-273AC1B1109D}" srcId="{EF7ED0DC-73B8-4C0B-93F4-C2FE8B8F048D}" destId="{186020B4-9D9A-4DC2-AF9F-FBDEE31E5467}" srcOrd="2" destOrd="0" parTransId="{8AD47AC3-C3AE-4984-94E2-8571A2D6FC96}" sibTransId="{74A304C6-7336-43FB-B426-CA83AD36B23D}"/>
    <dgm:cxn modelId="{457F2C70-0C47-439C-8F2C-69ECD0A2ACF8}" type="presOf" srcId="{EF7ED0DC-73B8-4C0B-93F4-C2FE8B8F048D}" destId="{4A8D07E7-D8DA-4718-A36B-8A08C5275AAF}" srcOrd="0" destOrd="0" presId="urn:microsoft.com/office/officeart/2005/8/layout/vList2"/>
    <dgm:cxn modelId="{F588CEC1-0C88-4107-8D89-BB4DEC5EF69A}" srcId="{EF7ED0DC-73B8-4C0B-93F4-C2FE8B8F048D}" destId="{67E02FA1-4AD1-462D-A7F7-92AC4E0A5DFA}" srcOrd="0" destOrd="0" parTransId="{921F06A8-E3D6-49F0-AD94-146477E595E0}" sibTransId="{5C781A4A-BDB3-4F94-93C5-E76AF04F08CE}"/>
    <dgm:cxn modelId="{472685C9-3527-46C1-A84F-FFAB51ABA677}" srcId="{EF7ED0DC-73B8-4C0B-93F4-C2FE8B8F048D}" destId="{8A043D47-B5B1-44E0-B6CE-8DD369FFD6EA}" srcOrd="1" destOrd="0" parTransId="{D6EF088F-7EEF-4E9A-BFC7-30A8FDBB6E7C}" sibTransId="{E3B19B40-0772-42D0-8C08-E8A6B6297E25}"/>
    <dgm:cxn modelId="{8313F2D7-8313-4F18-BCAF-18EBD4602FA9}" type="presOf" srcId="{186020B4-9D9A-4DC2-AF9F-FBDEE31E5467}" destId="{587CAE21-A44D-4B9D-B9F3-B60FF66A7492}" srcOrd="0" destOrd="0" presId="urn:microsoft.com/office/officeart/2005/8/layout/vList2"/>
    <dgm:cxn modelId="{1C80BC10-ABDB-404D-AA55-0508323B91CA}" type="presParOf" srcId="{4A8D07E7-D8DA-4718-A36B-8A08C5275AAF}" destId="{EDCEF450-97FE-4E51-813A-2F51B6FB6136}" srcOrd="0" destOrd="0" presId="urn:microsoft.com/office/officeart/2005/8/layout/vList2"/>
    <dgm:cxn modelId="{4A1AB98A-C1EB-42AE-B34C-696F303160BD}" type="presParOf" srcId="{4A8D07E7-D8DA-4718-A36B-8A08C5275AAF}" destId="{F31FD55D-459F-40FF-8753-686589002A0D}" srcOrd="1" destOrd="0" presId="urn:microsoft.com/office/officeart/2005/8/layout/vList2"/>
    <dgm:cxn modelId="{A367D62E-2A3C-47B1-B114-1FB518C63399}" type="presParOf" srcId="{4A8D07E7-D8DA-4718-A36B-8A08C5275AAF}" destId="{74E58848-E640-4747-9906-0B0C615BA2A7}" srcOrd="2" destOrd="0" presId="urn:microsoft.com/office/officeart/2005/8/layout/vList2"/>
    <dgm:cxn modelId="{8E6237A5-B614-4FDD-8858-F0DB16FB7A46}" type="presParOf" srcId="{4A8D07E7-D8DA-4718-A36B-8A08C5275AAF}" destId="{D1BEED05-3A0C-4712-A7CA-B54E46200D7D}" srcOrd="3" destOrd="0" presId="urn:microsoft.com/office/officeart/2005/8/layout/vList2"/>
    <dgm:cxn modelId="{413B9406-7FEB-4AB7-8790-1E545EB903B6}" type="presParOf" srcId="{4A8D07E7-D8DA-4718-A36B-8A08C5275AAF}" destId="{587CAE21-A44D-4B9D-B9F3-B60FF66A749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39A8F0-18DF-41C9-A1D8-CB9B692C8314}">
      <dsp:nvSpPr>
        <dsp:cNvPr id="0" name=""/>
        <dsp:cNvSpPr/>
      </dsp:nvSpPr>
      <dsp:spPr>
        <a:xfrm>
          <a:off x="0" y="67283"/>
          <a:ext cx="5664038" cy="9298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Itsensä havainnointi – kyky tunnistaa ja eritellä omia tunteita</a:t>
          </a:r>
          <a:endParaRPr lang="en-US" sz="1700" kern="1200"/>
        </a:p>
      </dsp:txBody>
      <dsp:txXfrm>
        <a:off x="45392" y="112675"/>
        <a:ext cx="5573254" cy="839073"/>
      </dsp:txXfrm>
    </dsp:sp>
    <dsp:sp modelId="{CB7F176D-CE35-4729-B48E-68F055144422}">
      <dsp:nvSpPr>
        <dsp:cNvPr id="0" name=""/>
        <dsp:cNvSpPr/>
      </dsp:nvSpPr>
      <dsp:spPr>
        <a:xfrm>
          <a:off x="0" y="1046100"/>
          <a:ext cx="5664038" cy="929857"/>
        </a:xfrm>
        <a:prstGeom prst="roundRect">
          <a:avLst/>
        </a:prstGeom>
        <a:solidFill>
          <a:schemeClr val="accent2">
            <a:hueOff val="376946"/>
            <a:satOff val="-3342"/>
            <a:lumOff val="6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Itsensä ilmaiseminen – kyky ilmaista omia tunteita rakentavasti</a:t>
          </a:r>
          <a:endParaRPr lang="en-US" sz="1700" kern="1200"/>
        </a:p>
      </dsp:txBody>
      <dsp:txXfrm>
        <a:off x="45392" y="1091492"/>
        <a:ext cx="5573254" cy="839073"/>
      </dsp:txXfrm>
    </dsp:sp>
    <dsp:sp modelId="{A7D98DDF-BC6E-4AC5-AD3D-6E272E14931A}">
      <dsp:nvSpPr>
        <dsp:cNvPr id="0" name=""/>
        <dsp:cNvSpPr/>
      </dsp:nvSpPr>
      <dsp:spPr>
        <a:xfrm>
          <a:off x="0" y="2024918"/>
          <a:ext cx="5664038" cy="929857"/>
        </a:xfrm>
        <a:prstGeom prst="roundRect">
          <a:avLst/>
        </a:prstGeom>
        <a:solidFill>
          <a:schemeClr val="accent2">
            <a:hueOff val="753891"/>
            <a:satOff val="-6684"/>
            <a:lumOff val="1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Vuorovaikutus – kyky tunnistaa ja hyödyntää tunneperäistä tietoa sosiaalisissa vuorovaikutustilanteissa </a:t>
          </a:r>
          <a:endParaRPr lang="en-US" sz="1700" kern="1200"/>
        </a:p>
      </dsp:txBody>
      <dsp:txXfrm>
        <a:off x="45392" y="2070310"/>
        <a:ext cx="5573254" cy="839073"/>
      </dsp:txXfrm>
    </dsp:sp>
    <dsp:sp modelId="{05BA0430-B067-456C-A8FA-DFA6287955B0}">
      <dsp:nvSpPr>
        <dsp:cNvPr id="0" name=""/>
        <dsp:cNvSpPr/>
      </dsp:nvSpPr>
      <dsp:spPr>
        <a:xfrm>
          <a:off x="0" y="3003735"/>
          <a:ext cx="5664038" cy="929857"/>
        </a:xfrm>
        <a:prstGeom prst="roundRect">
          <a:avLst/>
        </a:prstGeom>
        <a:solidFill>
          <a:schemeClr val="accent2">
            <a:hueOff val="1130837"/>
            <a:satOff val="-10025"/>
            <a:lumOff val="19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Päätöksenteko - kyky tunnistaa ja hyödyntää tunneperäistä tietoa päätöksissä</a:t>
          </a:r>
          <a:endParaRPr lang="en-US" sz="1700" kern="1200"/>
        </a:p>
      </dsp:txBody>
      <dsp:txXfrm>
        <a:off x="45392" y="3049127"/>
        <a:ext cx="5573254" cy="839073"/>
      </dsp:txXfrm>
    </dsp:sp>
    <dsp:sp modelId="{0B290DB0-69A7-4FB3-A6D2-C8C243B6A69A}">
      <dsp:nvSpPr>
        <dsp:cNvPr id="0" name=""/>
        <dsp:cNvSpPr/>
      </dsp:nvSpPr>
      <dsp:spPr>
        <a:xfrm>
          <a:off x="0" y="3982553"/>
          <a:ext cx="5664038" cy="929857"/>
        </a:xfrm>
        <a:prstGeom prst="roundRect">
          <a:avLst/>
        </a:prstGeom>
        <a:solidFill>
          <a:schemeClr val="accent2">
            <a:hueOff val="1507782"/>
            <a:satOff val="-13367"/>
            <a:lumOff val="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/>
            <a:t>Stressinhallinta – kyky säädellä omia voimavaroja ja omaa tavoitteellista toimintaa</a:t>
          </a:r>
          <a:endParaRPr lang="en-US" sz="1700" kern="1200"/>
        </a:p>
      </dsp:txBody>
      <dsp:txXfrm>
        <a:off x="45392" y="4027945"/>
        <a:ext cx="5573254" cy="8390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EF450-97FE-4E51-813A-2F51B6FB6136}">
      <dsp:nvSpPr>
        <dsp:cNvPr id="0" name=""/>
        <dsp:cNvSpPr/>
      </dsp:nvSpPr>
      <dsp:spPr>
        <a:xfrm>
          <a:off x="0" y="78032"/>
          <a:ext cx="6132236" cy="15514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900" kern="1200"/>
            <a:t>Minkälainen ohjaaja sinun pitäisi olla?</a:t>
          </a:r>
          <a:endParaRPr lang="en-US" sz="3900" kern="1200"/>
        </a:p>
      </dsp:txBody>
      <dsp:txXfrm>
        <a:off x="75734" y="153766"/>
        <a:ext cx="5980768" cy="1399952"/>
      </dsp:txXfrm>
    </dsp:sp>
    <dsp:sp modelId="{74E58848-E640-4747-9906-0B0C615BA2A7}">
      <dsp:nvSpPr>
        <dsp:cNvPr id="0" name=""/>
        <dsp:cNvSpPr/>
      </dsp:nvSpPr>
      <dsp:spPr>
        <a:xfrm>
          <a:off x="0" y="1741772"/>
          <a:ext cx="6132236" cy="1551420"/>
        </a:xfrm>
        <a:prstGeom prst="roundRect">
          <a:avLst/>
        </a:prstGeom>
        <a:solidFill>
          <a:schemeClr val="accent2">
            <a:hueOff val="753891"/>
            <a:satOff val="-6684"/>
            <a:lumOff val="1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900" kern="1200"/>
            <a:t>Minkälainen ohjaaja haluaisit olla?</a:t>
          </a:r>
          <a:endParaRPr lang="en-US" sz="3900" kern="1200"/>
        </a:p>
      </dsp:txBody>
      <dsp:txXfrm>
        <a:off x="75734" y="1817506"/>
        <a:ext cx="5980768" cy="1399952"/>
      </dsp:txXfrm>
    </dsp:sp>
    <dsp:sp modelId="{587CAE21-A44D-4B9D-B9F3-B60FF66A7492}">
      <dsp:nvSpPr>
        <dsp:cNvPr id="0" name=""/>
        <dsp:cNvSpPr/>
      </dsp:nvSpPr>
      <dsp:spPr>
        <a:xfrm>
          <a:off x="0" y="3405513"/>
          <a:ext cx="6132236" cy="1551420"/>
        </a:xfrm>
        <a:prstGeom prst="roundRect">
          <a:avLst/>
        </a:prstGeom>
        <a:solidFill>
          <a:schemeClr val="accent2">
            <a:hueOff val="1507782"/>
            <a:satOff val="-13367"/>
            <a:lumOff val="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900" kern="1200"/>
            <a:t>Minkälainen ohjaaja koet olevasi tällä hetkellä?</a:t>
          </a:r>
          <a:endParaRPr lang="en-US" sz="3900" kern="1200"/>
        </a:p>
      </dsp:txBody>
      <dsp:txXfrm>
        <a:off x="75734" y="3481247"/>
        <a:ext cx="5980768" cy="1399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CF9C1E2C-37E1-4AE6-B617-E84ACC82DB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29D1698-5E17-4BAD-8756-18F152916E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D94C6-AEAD-4105-AD81-823E8DAE3108}" type="datetime1">
              <a:rPr lang="fi-FI" smtClean="0"/>
              <a:t>28.1.2022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7295706-9974-4D07-BF07-38A8FE65E3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AB8C726-A2BA-4382-96A9-4B25BA4DDB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99C9B-5518-48CF-827C-0DE8688408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85815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noProof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A4BEF-5EBC-41A6-B0B6-0B4098FB65A1}" type="datetime1">
              <a:rPr lang="fi-FI" smtClean="0"/>
              <a:pPr/>
              <a:t>28.1.2022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2C1A2-7108-4BE6-BBFF-0A7612D3BF72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8659864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2C1A2-7108-4BE6-BBFF-0A7612D3BF72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645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63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260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735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977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98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1/28/2022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2599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1/28/2022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48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1/28/2022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723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06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1/28/2022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35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1/28/2022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957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1/28/2022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7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78" r:id="rId3"/>
    <p:sldLayoutId id="2147483677" r:id="rId4"/>
    <p:sldLayoutId id="2147483676" r:id="rId5"/>
    <p:sldLayoutId id="2147483675" r:id="rId6"/>
    <p:sldLayoutId id="2147483674" r:id="rId7"/>
    <p:sldLayoutId id="2147483673" r:id="rId8"/>
    <p:sldLayoutId id="2147483672" r:id="rId9"/>
    <p:sldLayoutId id="2147483671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A1A0E-A4C8-4631-B417-D67F5EDCE7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E0ACE0-C0AA-49A3-A1AC-12A161F67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682496"/>
            <a:ext cx="6327657" cy="3684896"/>
          </a:xfrm>
          <a:prstGeom prst="rect">
            <a:avLst/>
          </a:prstGeom>
          <a:solidFill>
            <a:schemeClr val="bg1">
              <a:lumMod val="85000"/>
              <a:lumOff val="1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078991" y="2197290"/>
            <a:ext cx="4898729" cy="1930412"/>
          </a:xfrm>
        </p:spPr>
        <p:txBody>
          <a:bodyPr rtlCol="0" anchor="t">
            <a:normAutofit/>
          </a:bodyPr>
          <a:lstStyle/>
          <a:p>
            <a:pPr rtl="0"/>
            <a:r>
              <a:rPr lang="fi-FI" sz="5400" dirty="0">
                <a:solidFill>
                  <a:schemeClr val="tx1"/>
                </a:solidFill>
              </a:rPr>
              <a:t>Tunnetaidot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078993" y="4333164"/>
            <a:ext cx="4898728" cy="84234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fi-FI" dirty="0" err="1">
                <a:solidFill>
                  <a:schemeClr val="tx1"/>
                </a:solidFill>
              </a:rPr>
              <a:t>Nukhe</a:t>
            </a:r>
            <a:r>
              <a:rPr lang="fi-FI" dirty="0">
                <a:solidFill>
                  <a:schemeClr val="tx1"/>
                </a:solidFill>
              </a:rPr>
              <a:t> ja vähän muutkin</a:t>
            </a:r>
          </a:p>
          <a:p>
            <a:r>
              <a:rPr lang="fi-FI" dirty="0">
                <a:solidFill>
                  <a:schemeClr val="tx1"/>
                </a:solidFill>
              </a:rPr>
              <a:t>Kirjasta Lahtinen &amp; Rantanen; Tunnetaidot opetustyössä, opas haastaviin tilanteisiin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38ED5-17A7-47CB-B4E8-B34BDF35A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2310292"/>
            <a:ext cx="0" cy="30571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71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2452CF-CE5D-42AA-AE4C-B7948834E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055" y="758952"/>
            <a:ext cx="9852945" cy="47548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fi-FI" sz="2800" b="1" dirty="0"/>
              <a:t>...Esim. Tietoinen tahtosi on </a:t>
            </a:r>
            <a:endParaRPr lang="fi-FI" sz="2800"/>
          </a:p>
          <a:p>
            <a:pPr marL="0" indent="0" algn="ctr">
              <a:buNone/>
            </a:pPr>
            <a:r>
              <a:rPr lang="fi-FI" sz="2800" b="1" dirty="0"/>
              <a:t>tulla maailman parhaaksi siinä mitä teet,</a:t>
            </a:r>
            <a:endParaRPr lang="fi-FI" sz="2800" dirty="0"/>
          </a:p>
          <a:p>
            <a:pPr marL="0" indent="0" algn="ctr">
              <a:buNone/>
            </a:pPr>
            <a:r>
              <a:rPr lang="fi-FI" sz="2800" b="1" dirty="0"/>
              <a:t> mutta tiedostamattasi haluatkin vain todistaa, </a:t>
            </a:r>
            <a:endParaRPr lang="fi-FI" sz="2800"/>
          </a:p>
          <a:p>
            <a:pPr marL="0" indent="0" algn="ctr">
              <a:buNone/>
            </a:pPr>
            <a:r>
              <a:rPr lang="fi-FI" sz="2800" b="1" dirty="0"/>
              <a:t>että olet rakastettava, arvostettava ja kyvykäs ihminen</a:t>
            </a:r>
            <a:endParaRPr lang="fi-FI" sz="2800"/>
          </a:p>
        </p:txBody>
      </p:sp>
      <p:pic>
        <p:nvPicPr>
          <p:cNvPr id="2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B5FAA73-6E2C-4EA1-8798-FED7AD668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68855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10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4A9985B-C242-48EE-855E-CBE3CE37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016" y="788533"/>
            <a:ext cx="9267968" cy="2732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/>
              <a:t>Edistymisen näkyväksi tekeminen on yksi parhaista keinoista ruokkia ohjattavien sisäistä motivaatiota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3FB7FD-3883-4AFF-8349-2E3BBDA71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3842963"/>
            <a:ext cx="7772400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6">
            <a:extLst>
              <a:ext uri="{FF2B5EF4-FFF2-40B4-BE49-F238E27FC236}">
                <a16:creationId xmlns:a16="http://schemas.microsoft.com/office/drawing/2014/main" id="{B3BE00DD-5F52-49B1-A83B-F2E555AC5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97193D-83CC-44B7-BE80-B5925AA9B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4414742" cy="5826442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Tunteet tarpeiden takana</a:t>
            </a:r>
            <a:br>
              <a:rPr lang="fi-FI" dirty="0"/>
            </a:br>
            <a:r>
              <a:rPr lang="fi-FI" dirty="0"/>
              <a:t>- </a:t>
            </a:r>
            <a:br>
              <a:rPr lang="fi-FI" dirty="0"/>
            </a:br>
            <a:r>
              <a:rPr lang="fi-FI" dirty="0"/>
              <a:t> tunnetaitojen työkalupakki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6BB3F9-44DD-40D4-AD8C-6A6284159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648" y="758952"/>
            <a:ext cx="6423945" cy="58264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AutoNum type="arabicPeriod"/>
            </a:pPr>
            <a:r>
              <a:rPr lang="fi-FI" sz="2400" b="1" dirty="0"/>
              <a:t>Jokainen haluaa olla jossain määrin kiinnostava</a:t>
            </a:r>
          </a:p>
          <a:p>
            <a:pPr marL="457200" indent="-457200">
              <a:buAutoNum type="arabicPeriod"/>
            </a:pPr>
            <a:r>
              <a:rPr lang="fi-FI" sz="2400" b="1" dirty="0"/>
              <a:t>Jokainen haluaa tulla ymmärretyksi</a:t>
            </a:r>
          </a:p>
          <a:p>
            <a:pPr marL="457200" indent="-457200">
              <a:buAutoNum type="arabicPeriod"/>
            </a:pPr>
            <a:r>
              <a:rPr lang="fi-FI" sz="2400" b="1" dirty="0"/>
              <a:t>Kaikki ihmiset haluavat olla arvostettuja</a:t>
            </a:r>
          </a:p>
          <a:p>
            <a:pPr marL="457200" indent="-457200">
              <a:buAutoNum type="arabicPeriod"/>
            </a:pPr>
            <a:r>
              <a:rPr lang="fi-FI" sz="2400" b="1" dirty="0"/>
              <a:t>Ihmisen aivoihin on syvälle rakennettu tarve tulla kohdelluksi reilusti – oikeudenmukaisuus</a:t>
            </a:r>
          </a:p>
          <a:p>
            <a:pPr marL="457200" indent="-457200">
              <a:buAutoNum type="arabicPeriod"/>
            </a:pPr>
            <a:r>
              <a:rPr lang="fi-FI" sz="2400" b="1" dirty="0"/>
              <a:t>Hallinnan tarve – halu tehdä asioita itse</a:t>
            </a:r>
          </a:p>
          <a:p>
            <a:pPr marL="457200" indent="-457200">
              <a:buAutoNum type="arabicPeriod"/>
            </a:pPr>
            <a:r>
              <a:rPr lang="fi-FI" sz="2400" b="1" dirty="0"/>
              <a:t>Edistymisen tunne – oppimisen halu</a:t>
            </a:r>
          </a:p>
          <a:p>
            <a:pPr marL="457200" indent="-457200">
              <a:buAutoNum type="arabicPeriod"/>
            </a:pPr>
            <a:r>
              <a:rPr lang="fi-FI" sz="2400" b="1" dirty="0"/>
              <a:t>Merkityksellisyyden tunne – tarve tehdä merkityksellisiä asioita</a:t>
            </a:r>
          </a:p>
        </p:txBody>
      </p:sp>
    </p:spTree>
    <p:extLst>
      <p:ext uri="{BB962C8B-B14F-4D97-AF65-F5344CB8AC3E}">
        <p14:creationId xmlns:p14="http://schemas.microsoft.com/office/powerpoint/2010/main" val="49536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EADA10-7C60-4D77-8B1D-F5AF81EE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1688212" cy="1766412"/>
          </a:xfrm>
        </p:spPr>
        <p:txBody>
          <a:bodyPr/>
          <a:lstStyle/>
          <a:p>
            <a:r>
              <a:rPr lang="fi-FI" dirty="0"/>
              <a:t>Eli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BA43CB-1100-4E55-825D-4EB7007B0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0055" y="544639"/>
            <a:ext cx="8876632" cy="576691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AutoNum type="arabicPeriod"/>
            </a:pPr>
            <a:r>
              <a:rPr lang="fi-FI" sz="2800" dirty="0"/>
              <a:t>Osoita olevasi hänestä </a:t>
            </a:r>
            <a:r>
              <a:rPr lang="fi-FI" sz="2800" b="1" dirty="0"/>
              <a:t>kiinnostunut</a:t>
            </a:r>
          </a:p>
          <a:p>
            <a:pPr marL="457200" indent="-457200">
              <a:buAutoNum type="arabicPeriod"/>
            </a:pPr>
            <a:r>
              <a:rPr lang="fi-FI" sz="2800" dirty="0"/>
              <a:t>Yritä aidosti </a:t>
            </a:r>
            <a:r>
              <a:rPr lang="fi-FI" sz="2800" b="1" dirty="0"/>
              <a:t>ymmärtää</a:t>
            </a:r>
            <a:r>
              <a:rPr lang="fi-FI" sz="2800" dirty="0"/>
              <a:t>, miltä hänestä tuntuu ja mitä hän haluaa</a:t>
            </a:r>
          </a:p>
          <a:p>
            <a:pPr marL="457200" indent="-457200">
              <a:buAutoNum type="arabicPeriod"/>
            </a:pPr>
            <a:r>
              <a:rPr lang="fi-FI" sz="2800" dirty="0"/>
              <a:t>Osoita </a:t>
            </a:r>
            <a:r>
              <a:rPr lang="fi-FI" sz="2800" b="1" dirty="0"/>
              <a:t>arvostavasi</a:t>
            </a:r>
            <a:r>
              <a:rPr lang="fi-FI" sz="2800" dirty="0"/>
              <a:t> häntä ja hänen tunnetilaansa</a:t>
            </a:r>
          </a:p>
          <a:p>
            <a:pPr marL="457200" indent="-457200">
              <a:buAutoNum type="arabicPeriod"/>
            </a:pPr>
            <a:r>
              <a:rPr lang="fi-FI" sz="2800" dirty="0"/>
              <a:t>Tee näkyväksi, että yrität mahdollisimman </a:t>
            </a:r>
            <a:r>
              <a:rPr lang="fi-FI" sz="2800" b="1" dirty="0"/>
              <a:t>reilu</a:t>
            </a:r>
            <a:r>
              <a:rPr lang="fi-FI" sz="2800" dirty="0"/>
              <a:t> häntä kohtaan</a:t>
            </a:r>
          </a:p>
          <a:p>
            <a:pPr marL="457200" indent="-457200">
              <a:buAutoNum type="arabicPeriod"/>
            </a:pPr>
            <a:r>
              <a:rPr lang="fi-FI" sz="2800" dirty="0"/>
              <a:t>Tue hänen </a:t>
            </a:r>
            <a:r>
              <a:rPr lang="fi-FI" sz="2800" b="1" dirty="0"/>
              <a:t>hallinnan</a:t>
            </a:r>
            <a:r>
              <a:rPr lang="fi-FI" sz="2800" dirty="0"/>
              <a:t> kokemustaan</a:t>
            </a:r>
          </a:p>
          <a:p>
            <a:pPr marL="457200" indent="-457200">
              <a:buAutoNum type="arabicPeriod"/>
            </a:pPr>
            <a:r>
              <a:rPr lang="fi-FI" sz="2800" dirty="0"/>
              <a:t>Tee jatkuvasti näkyväksi, miten hän </a:t>
            </a:r>
            <a:r>
              <a:rPr lang="fi-FI" sz="2800" b="1" dirty="0"/>
              <a:t>edistyy</a:t>
            </a:r>
            <a:r>
              <a:rPr lang="fi-FI" sz="2800" dirty="0"/>
              <a:t> eri asioiden kanssa</a:t>
            </a:r>
          </a:p>
          <a:p>
            <a:pPr marL="457200" indent="-457200">
              <a:buAutoNum type="arabicPeriod"/>
            </a:pPr>
            <a:r>
              <a:rPr lang="fi-FI" sz="2800" dirty="0"/>
              <a:t>Osoita, miten </a:t>
            </a:r>
            <a:r>
              <a:rPr lang="fi-FI" sz="2800" b="1" dirty="0"/>
              <a:t>merkityksellistä</a:t>
            </a:r>
            <a:r>
              <a:rPr lang="fi-FI" sz="2800" dirty="0"/>
              <a:t> hänen toiminta on</a:t>
            </a:r>
          </a:p>
          <a:p>
            <a:pPr marL="457200" indent="-457200">
              <a:buAutoNum type="arabicPeriod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8336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D1964064-36E5-47F6-A10E-A0D81302A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8141" r="5618" b="-1"/>
          <a:stretch/>
        </p:blipFill>
        <p:spPr>
          <a:xfrm>
            <a:off x="3331593" y="10"/>
            <a:ext cx="8860407" cy="6857990"/>
          </a:xfrm>
          <a:custGeom>
            <a:avLst/>
            <a:gdLst/>
            <a:ahLst/>
            <a:cxnLst/>
            <a:rect l="l" t="t" r="r" b="b"/>
            <a:pathLst>
              <a:path w="8860407" h="6858000">
                <a:moveTo>
                  <a:pt x="0" y="0"/>
                </a:moveTo>
                <a:lnTo>
                  <a:pt x="8860407" y="0"/>
                </a:lnTo>
                <a:lnTo>
                  <a:pt x="8860407" y="6858000"/>
                </a:lnTo>
                <a:lnTo>
                  <a:pt x="661049" y="6858000"/>
                </a:lnTo>
                <a:lnTo>
                  <a:pt x="832672" y="6662026"/>
                </a:lnTo>
                <a:cubicBezTo>
                  <a:pt x="1465328" y="5866432"/>
                  <a:pt x="1845374" y="4846462"/>
                  <a:pt x="1845374" y="3734370"/>
                </a:cubicBezTo>
                <a:cubicBezTo>
                  <a:pt x="1845374" y="2244963"/>
                  <a:pt x="1163691" y="920792"/>
                  <a:pt x="106458" y="79568"/>
                </a:cubicBez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F82519A-493C-4AB7-90CE-75AC7F952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128811"/>
            <a:ext cx="3447288" cy="33422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Tunnetaitojen tärkein lähtökohta on omien tunteiden kanssa pärjääminen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27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4A77879-5E29-4594-94D2-A22B0E5C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063255"/>
            <a:ext cx="3575304" cy="4807541"/>
          </a:xfrm>
        </p:spPr>
        <p:txBody>
          <a:bodyPr>
            <a:normAutofit/>
          </a:bodyPr>
          <a:lstStyle/>
          <a:p>
            <a:r>
              <a:rPr lang="fi-FI" dirty="0"/>
              <a:t>Pohdi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3022EF-4E43-4298-8E3D-DA5EF0617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6AE4AAC2-F4EE-4E52-803C-E39A8A0374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1502410"/>
              </p:ext>
            </p:extLst>
          </p:nvPr>
        </p:nvGraphicFramePr>
        <p:xfrm>
          <a:off x="5297763" y="972642"/>
          <a:ext cx="6132237" cy="5034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4894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F9319C-2D9B-4868-AEAE-37298EA0F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15066" cy="6858000"/>
          </a:xfrm>
          <a:custGeom>
            <a:avLst/>
            <a:gdLst>
              <a:gd name="connsiteX0" fmla="*/ 0 w 5215066"/>
              <a:gd name="connsiteY0" fmla="*/ 0 h 6858000"/>
              <a:gd name="connsiteX1" fmla="*/ 3197713 w 5215066"/>
              <a:gd name="connsiteY1" fmla="*/ 0 h 6858000"/>
              <a:gd name="connsiteX2" fmla="*/ 3259787 w 5215066"/>
              <a:gd name="connsiteY2" fmla="*/ 39865 h 6858000"/>
              <a:gd name="connsiteX3" fmla="*/ 5215066 w 5215066"/>
              <a:gd name="connsiteY3" fmla="*/ 3723759 h 6858000"/>
              <a:gd name="connsiteX4" fmla="*/ 4202364 w 5215066"/>
              <a:gd name="connsiteY4" fmla="*/ 6549681 h 6858000"/>
              <a:gd name="connsiteX5" fmla="*/ 3922635 w 5215066"/>
              <a:gd name="connsiteY5" fmla="*/ 6858000 h 6858000"/>
              <a:gd name="connsiteX6" fmla="*/ 0 w 52150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B4776D6-B936-41E7-8334-56AA9CB15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128811"/>
            <a:ext cx="3447288" cy="33422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i="1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100% läsnäolo - avain aitoihin kohtaamisiin</a:t>
            </a:r>
          </a:p>
        </p:txBody>
      </p:sp>
      <p:pic>
        <p:nvPicPr>
          <p:cNvPr id="3" name="Kuva 3" descr="Kuva, joka sisältää kohteen sisä, nisäkäs, koira&#10;&#10;Kuvaus luotu automaattisesti">
            <a:extLst>
              <a:ext uri="{FF2B5EF4-FFF2-40B4-BE49-F238E27FC236}">
                <a16:creationId xmlns:a16="http://schemas.microsoft.com/office/drawing/2014/main" id="{0ABBB204-D043-4293-86E0-1B4760038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500" y="1575248"/>
            <a:ext cx="5640399" cy="3764966"/>
          </a:xfrm>
          <a:prstGeom prst="rect">
            <a:avLst/>
          </a:prstGeom>
        </p:spPr>
      </p:pic>
      <p:sp>
        <p:nvSpPr>
          <p:cNvPr id="16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19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F1AAE4-D0BC-430F-A613-7BBAAECA0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15425B2-EE2C-4F81-8935-0FC01616B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379475"/>
            <a:ext cx="10671048" cy="1554480"/>
          </a:xfrm>
        </p:spPr>
        <p:txBody>
          <a:bodyPr anchor="ctr">
            <a:normAutofit/>
          </a:bodyPr>
          <a:lstStyle/>
          <a:p>
            <a:r>
              <a:rPr lang="fi-FI">
                <a:solidFill>
                  <a:schemeClr val="bg1"/>
                </a:solidFill>
              </a:rPr>
              <a:t>Tunnepaljastus – kerro tunteistasi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0C5C070-2F8D-4833-93B0-768D78DEE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24" y="2607732"/>
            <a:ext cx="10948511" cy="38768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800" dirty="0"/>
              <a:t>Tekniikka, josta on hyötyä yllättävän monessa tilanteessa. </a:t>
            </a:r>
            <a:endParaRPr lang="fi-FI"/>
          </a:p>
          <a:p>
            <a:pPr marL="0" indent="0">
              <a:buNone/>
            </a:pPr>
            <a:r>
              <a:rPr lang="fi-FI" sz="2800" dirty="0"/>
              <a:t>Se tarkoittaa, että kerrot jotain siitä, miltä sinusta tuntuu ja mitä ajatuksia mielessäsi liikkuu. </a:t>
            </a:r>
            <a:endParaRPr lang="fi-FI"/>
          </a:p>
          <a:p>
            <a:pPr marL="0" indent="0">
              <a:buNone/>
            </a:pPr>
            <a:r>
              <a:rPr lang="fi-FI" sz="2800" dirty="0"/>
              <a:t>Sen sijaan, että yrität kätkeä sisintäsi, kerrotkin jotain omista haaveistasi, toiveistasi, peloistasi ja etenkin omista tunteistasi.</a:t>
            </a:r>
            <a:endParaRPr lang="fi-FI" dirty="0"/>
          </a:p>
          <a:p>
            <a:pPr marL="0" indent="0">
              <a:buNone/>
            </a:pPr>
            <a:r>
              <a:rPr lang="fi-FI" sz="2800" dirty="0"/>
              <a:t> Paljastat jotain sisäisestä maailmastasi</a:t>
            </a:r>
            <a:endParaRPr lang="fi-FI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0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F1AAE4-D0BC-430F-A613-7BBAAECA0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C82D60C-506C-4ECA-8C69-FD6B596E8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379475"/>
            <a:ext cx="10671048" cy="1554480"/>
          </a:xfrm>
        </p:spPr>
        <p:txBody>
          <a:bodyPr anchor="ctr">
            <a:normAutofit/>
          </a:bodyPr>
          <a:lstStyle/>
          <a:p>
            <a:r>
              <a:rPr lang="fi-FI">
                <a:solidFill>
                  <a:schemeClr val="bg1"/>
                </a:solidFill>
              </a:rPr>
              <a:t>Syötin viritys - herätä uteliaisuus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58B7A-3C71-48A0-B5D4-07B949311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24" y="2607732"/>
            <a:ext cx="10865167" cy="40077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 dirty="0"/>
              <a:t>Uteliaisuus on yksi tärkeimmistä tunteistamme. </a:t>
            </a:r>
          </a:p>
          <a:p>
            <a:pPr marL="0" indent="0">
              <a:buNone/>
            </a:pPr>
            <a:r>
              <a:rPr lang="fi-FI" sz="2400" dirty="0"/>
              <a:t>Uteliaisuus on kaiken tiedon hakemisen perustava voima.</a:t>
            </a:r>
          </a:p>
          <a:p>
            <a:pPr marL="0" indent="0">
              <a:buNone/>
            </a:pPr>
            <a:r>
              <a:rPr lang="fi-FI" sz="2400" dirty="0"/>
              <a:t>Uteliaisuuden voimalla ihmiskunta on valloittanut maapallon ja tutkii avaruutta!</a:t>
            </a:r>
          </a:p>
          <a:p>
            <a:pPr marL="0" indent="0">
              <a:buNone/>
            </a:pPr>
            <a:r>
              <a:rPr lang="fi-FI" sz="2400" dirty="0"/>
              <a:t>Uteliaisuus toimii vahvana sisäisen kehityksen ja oppimisen moottorina, avartaa mieltä, tehostaa muistin toimintaa, lisää hyvinvointia, syventää ihmisten välisiä kontakteja ja jopa pidentää elinikää!!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86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F1AAE4-D0BC-430F-A613-7BBAAECA0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30AEF2F-3DD4-42D0-BC8B-49E1CEAB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379475"/>
            <a:ext cx="10671048" cy="1554480"/>
          </a:xfrm>
        </p:spPr>
        <p:txBody>
          <a:bodyPr anchor="ctr">
            <a:normAutofit/>
          </a:bodyPr>
          <a:lstStyle/>
          <a:p>
            <a:r>
              <a:rPr lang="fi-FI" sz="5100">
                <a:solidFill>
                  <a:schemeClr val="bg1"/>
                </a:solidFill>
              </a:rPr>
              <a:t>Miinan raivaus – ennakoi hankalat tunteet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AF0F370-E9DD-4392-AEEC-9AC01D189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24" y="2607732"/>
            <a:ext cx="10662761" cy="41030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00000"/>
              </a:lnSpc>
              <a:buAutoNum type="arabicPeriod"/>
            </a:pPr>
            <a:r>
              <a:rPr lang="fi-FI" sz="1800" dirty="0"/>
              <a:t>Mieti etukäteen, minkälaisia tunteita tilanteessa voisi esiintyä. Kartoita sekä omia tunteitasi että muiden mahdollisia tunnereaktioita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fi-FI" sz="1800" dirty="0"/>
              <a:t>Valmistaudu sanoittamaan tunteita tarvittaessa heti alkuvaiheessa, ennen kuin ne kaappaavat vallan (elefantti)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fi-FI" sz="1800" dirty="0"/>
              <a:t>Lisää tilanteessa mukana olevien hallinnan tunnetta antamalla toimintaohjeet, miten hankalien tunteiden kanssa voisi toimia esim. "kuunteletko ensin asiani, puhutaan sitten" "Jos tuntuu pahalta, voi tulla juttelemaan"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fi-FI" sz="1800" dirty="0"/>
              <a:t>Jos mahdollista, neutraloi ikävä asia osoittamalla, miksi hankaluus ei oikeastaan ole hankaluus tai miksi se ei ainakaan ole niin paha kuin ensin voi vaikuttaa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fi-FI" sz="1800" dirty="0"/>
              <a:t>Siirry eteenpäin. Kun tunteita on alustavasti käsitelty, niihin ei tarvitse jäädä vellomaan ainakaan aluksi. Jos myöhemmin on tarvetta, voit palata tunteiden käsittelyyn uudestaan.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53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37377C5-2E9D-4F4F-99DF-EC40ACB92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016" y="788533"/>
            <a:ext cx="9267968" cy="35899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"Ihmiset </a:t>
            </a:r>
            <a:r>
              <a:rPr lang="en-US" sz="4000" err="1"/>
              <a:t>eivät</a:t>
            </a:r>
            <a:r>
              <a:rPr lang="en-US" sz="4000" dirty="0"/>
              <a:t> </a:t>
            </a:r>
            <a:r>
              <a:rPr lang="en-US" sz="4000" err="1"/>
              <a:t>muista</a:t>
            </a:r>
            <a:r>
              <a:rPr lang="en-US" sz="4000" dirty="0"/>
              <a:t>, </a:t>
            </a:r>
            <a:r>
              <a:rPr lang="en-US" sz="4000" err="1"/>
              <a:t>mitä</a:t>
            </a:r>
            <a:r>
              <a:rPr lang="en-US" sz="4000" dirty="0"/>
              <a:t> </a:t>
            </a:r>
            <a:r>
              <a:rPr lang="en-US" sz="4000" err="1"/>
              <a:t>sanoit</a:t>
            </a:r>
            <a:r>
              <a:rPr lang="en-US" sz="4000" dirty="0"/>
              <a:t>. </a:t>
            </a:r>
            <a:br>
              <a:rPr lang="en-US" sz="8000" dirty="0"/>
            </a:br>
            <a:r>
              <a:rPr lang="en-US" sz="4000" dirty="0"/>
              <a:t>He </a:t>
            </a:r>
            <a:r>
              <a:rPr lang="en-US" sz="4000" err="1"/>
              <a:t>eivät</a:t>
            </a:r>
            <a:r>
              <a:rPr lang="en-US" sz="4000" dirty="0"/>
              <a:t> </a:t>
            </a:r>
            <a:r>
              <a:rPr lang="en-US" sz="4000" err="1"/>
              <a:t>muista</a:t>
            </a:r>
            <a:r>
              <a:rPr lang="en-US" sz="4000" dirty="0"/>
              <a:t>, </a:t>
            </a:r>
            <a:r>
              <a:rPr lang="en-US" sz="4000" err="1"/>
              <a:t>mitä</a:t>
            </a:r>
            <a:r>
              <a:rPr lang="en-US" sz="4000" dirty="0"/>
              <a:t> </a:t>
            </a:r>
            <a:r>
              <a:rPr lang="en-US" sz="4000" err="1"/>
              <a:t>teit</a:t>
            </a:r>
            <a:r>
              <a:rPr lang="en-US" sz="4000" dirty="0"/>
              <a:t>. </a:t>
            </a:r>
            <a:br>
              <a:rPr lang="en-US" sz="4000" dirty="0"/>
            </a:br>
            <a:r>
              <a:rPr lang="en-US" sz="4000" dirty="0"/>
              <a:t>Mutta he </a:t>
            </a:r>
            <a:r>
              <a:rPr lang="en-US" sz="4000" dirty="0" err="1"/>
              <a:t>eivät</a:t>
            </a:r>
            <a:r>
              <a:rPr lang="en-US" sz="4000" dirty="0"/>
              <a:t> </a:t>
            </a:r>
            <a:r>
              <a:rPr lang="en-US" sz="4000" dirty="0" err="1"/>
              <a:t>koskaan</a:t>
            </a:r>
            <a:r>
              <a:rPr lang="en-US" sz="4000" dirty="0"/>
              <a:t> </a:t>
            </a:r>
            <a:r>
              <a:rPr lang="en-US" sz="4000" dirty="0" err="1"/>
              <a:t>unohda</a:t>
            </a:r>
            <a:r>
              <a:rPr lang="en-US" sz="4000" dirty="0"/>
              <a:t>, </a:t>
            </a:r>
            <a:r>
              <a:rPr lang="en-US" sz="4000" dirty="0" err="1"/>
              <a:t>mitä</a:t>
            </a:r>
            <a:r>
              <a:rPr lang="en-US" sz="4000" dirty="0"/>
              <a:t> </a:t>
            </a:r>
            <a:r>
              <a:rPr lang="en-US" sz="4000" dirty="0" err="1"/>
              <a:t>sait</a:t>
            </a:r>
            <a:r>
              <a:rPr lang="en-US" sz="4000" dirty="0"/>
              <a:t> </a:t>
            </a:r>
            <a:r>
              <a:rPr lang="en-US" sz="4000" dirty="0" err="1"/>
              <a:t>heidät</a:t>
            </a:r>
            <a:r>
              <a:rPr lang="en-US" sz="4000" dirty="0"/>
              <a:t> </a:t>
            </a:r>
            <a:r>
              <a:rPr lang="en-US" sz="4000" dirty="0" err="1"/>
              <a:t>tuntemaan</a:t>
            </a:r>
            <a:r>
              <a:rPr lang="en-US" sz="4000" dirty="0"/>
              <a:t>."</a:t>
            </a:r>
            <a:br>
              <a:rPr lang="en-US" sz="4000" dirty="0"/>
            </a:br>
            <a:br>
              <a:rPr lang="en-US" sz="2900" dirty="0"/>
            </a:br>
            <a:r>
              <a:rPr lang="en-US" sz="2900" dirty="0"/>
              <a:t>-Maya Angelou</a:t>
            </a: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DE3FB7FD-3883-4AFF-8349-2E3BBDA71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3842963"/>
            <a:ext cx="7772400" cy="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6">
            <a:extLst>
              <a:ext uri="{FF2B5EF4-FFF2-40B4-BE49-F238E27FC236}">
                <a16:creationId xmlns:a16="http://schemas.microsoft.com/office/drawing/2014/main" id="{B3BE00DD-5F52-49B1-A83B-F2E555AC5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0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F1AAE4-D0BC-430F-A613-7BBAAECA0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93274DB-75E6-4F37-AD41-435A66929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379475"/>
            <a:ext cx="10671048" cy="1554480"/>
          </a:xfrm>
        </p:spPr>
        <p:txBody>
          <a:bodyPr anchor="ctr">
            <a:normAutofit/>
          </a:bodyPr>
          <a:lstStyle/>
          <a:p>
            <a:r>
              <a:rPr lang="fi-FI">
                <a:solidFill>
                  <a:schemeClr val="bg1"/>
                </a:solidFill>
              </a:rPr>
              <a:t>Täystorjunta - kunnioita rajojasi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3F48E9-41C4-444B-B5FA-540CFE300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24" y="2607732"/>
            <a:ext cx="10627042" cy="37815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i-FI" sz="1700" dirty="0"/>
              <a:t>Miten ottaa vastaan yllättävä kritiikki tai palaute, joka tulee hyökkäävästi  tai pelottavasti suoraan silmille? Kun sinut yllätetään kritiikillä tai huonolla käytöksellä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1700" dirty="0"/>
              <a:t>- kokeile, mitä tapahtuu, jos olet vain hiljaa ja pysähdyt kuuntelemaan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1700" dirty="0"/>
              <a:t>Rauhoita  kehosi ja mielesi hengittämällä syvään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1700" dirty="0"/>
              <a:t>- jos tilanne vaikuttaa uhkaavalta, poistu välittömästi paikalta ja pyydä apua paikalle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1700" dirty="0"/>
              <a:t>- jos tilanne on hallittavissa, kuuntele mitä tapahtuu, mitä tunnet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1700" dirty="0"/>
              <a:t>- älä lähde mukaan valtataisteluun, vaan pysyttele ikään kuin tilanteen tasalla ja vastapuolesi rinnalla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1700" dirty="0"/>
              <a:t>- Pyydä vastapuolta toistamaan: " Voitko toistaa hitaammin, en saanut ihan selvää mitä tarkoitit" Keskity kuuntelemaan ja toista kuulemasi omin sanoin... "ymmärsinkö oikein?"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1700" dirty="0"/>
              <a:t>Jos tilanne toistuu, tee täystorjunta: " Olet raivonnut minulle toistuvasti, eikä keskustelumme ole johtaneet eteenpäin. Tilanne on tosi kurja. En halua että minua kohtaan käyttäydytään tällä tavalla."</a:t>
            </a:r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13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F1AAE4-D0BC-430F-A613-7BBAAECA0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BC43A89-B3C9-4107-B649-2FB6E055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379475"/>
            <a:ext cx="10671048" cy="1554480"/>
          </a:xfrm>
        </p:spPr>
        <p:txBody>
          <a:bodyPr anchor="ctr">
            <a:normAutofit/>
          </a:bodyPr>
          <a:lstStyle/>
          <a:p>
            <a:r>
              <a:rPr lang="fi-FI" sz="5100">
                <a:solidFill>
                  <a:schemeClr val="bg1"/>
                </a:solidFill>
              </a:rPr>
              <a:t>Sanoista vastuuttaminen – kysy merkitystä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5B953A-2F88-4BEB-9EF8-DC9ED54FC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24" y="2607732"/>
            <a:ext cx="10448448" cy="39839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i-FI" sz="2400" dirty="0"/>
              <a:t>Kun joku jatkaa huonoa käytöstä kaikesta huolimatta... puhe voi olla epäasiallista, jankkaavaa, syyttelevää, eikä se etene mihinkään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2400" dirty="0"/>
              <a:t>- huonon käytöksen takana voi olla jokin ikävä tunnetila, jota henkilö ei kykene käsittelemään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2400" dirty="0"/>
              <a:t>- negatiivisten tunteiden yhteydessä ajattelu usein muuttuu katastrofiajatuksiksi. Ajatukset kärjistyy, on mustavalkoisia, joustamatonta ja yksityiskohtiin tarttuvaa.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2400" dirty="0"/>
              <a:t>Puheeseen tulee helposti sanoja "aina", "ei ikinä", "ei koskaan", "kaikki", "joka ikinen"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2400" dirty="0"/>
              <a:t>KYSY; "Tarkoitatko todella, mitä sanot?" "Voitko täsmentää mitä tarkoitat?"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00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F1AAE4-D0BC-430F-A613-7BBAAECA0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832FF60-9B26-46D7-80E0-397F16A9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379475"/>
            <a:ext cx="10671048" cy="1554480"/>
          </a:xfrm>
        </p:spPr>
        <p:txBody>
          <a:bodyPr anchor="ctr">
            <a:normAutofit/>
          </a:bodyPr>
          <a:lstStyle/>
          <a:p>
            <a:r>
              <a:rPr lang="fi-FI">
                <a:solidFill>
                  <a:schemeClr val="bg1"/>
                </a:solidFill>
              </a:rPr>
              <a:t>Hiljaisuus – anna tilaa ajatella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E9AAF8-427E-4CAF-8C4D-568841D58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730" y="2286263"/>
            <a:ext cx="11198542" cy="45673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i-FI" sz="2400" dirty="0"/>
              <a:t>Hiljaisuus on tehokas keino vaikuttaa tunteisiin.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2400" dirty="0"/>
              <a:t>Puheliaiden puhuessa hiljaiset jäävät helposti varjoon, huomiotta. Introvertit saattavat jopa väsähtää.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2400" b="1" dirty="0"/>
              <a:t>"Kun puhut, toistat sitä, minkä jo tiedät. Kun kuuntelet, saatat oppia jotain uutta."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2400" dirty="0"/>
              <a:t>- Puheliaille 3 sekunnin sääntö; kun tekee mieli kommentoida, odota 3 sekuntia. Kysy ja kuuntele.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2400" dirty="0"/>
              <a:t>Anna tilaa ohjattavalle puhua. Mitä pidempi hiljaisuus, sitä vaikuttavampi tulos!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2400" b="1" dirty="0"/>
              <a:t>Olemalla hiljaa uskallat antaa toiselle tilaa nostaa esiin mitä tahansa ja luotat, että tilanteesta selvitään.</a:t>
            </a:r>
          </a:p>
          <a:p>
            <a:pPr marL="0" indent="0">
              <a:lnSpc>
                <a:spcPct val="100000"/>
              </a:lnSpc>
              <a:buNone/>
            </a:pPr>
            <a:endParaRPr lang="fi-FI" sz="2400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43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F1AAE4-D0BC-430F-A613-7BBAAECA0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26E98D3-8994-400F-B0B5-DB5A8127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379475"/>
            <a:ext cx="10671048" cy="1554480"/>
          </a:xfrm>
        </p:spPr>
        <p:txBody>
          <a:bodyPr anchor="ctr">
            <a:normAutofit/>
          </a:bodyPr>
          <a:lstStyle/>
          <a:p>
            <a:r>
              <a:rPr lang="fi-FI" sz="5100">
                <a:solidFill>
                  <a:schemeClr val="bg1"/>
                </a:solidFill>
              </a:rPr>
              <a:t>Voimakysymykset – oivalluta uusia näkökulmia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573CD8-0CD2-4D57-B877-9973F09AC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24" y="2607732"/>
            <a:ext cx="10341292" cy="39244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 dirty="0"/>
              <a:t>Hyvät kysymykset – tehokas keino tunteiden käsittelyssä!</a:t>
            </a:r>
          </a:p>
          <a:p>
            <a:pPr marL="0" indent="0">
              <a:buNone/>
            </a:pPr>
            <a:r>
              <a:rPr lang="fi-FI" sz="2400" dirty="0"/>
              <a:t>Voimakysymykset pakottavat ajattelemaan uudella tavalla.</a:t>
            </a:r>
          </a:p>
          <a:p>
            <a:pPr marL="0" indent="0">
              <a:buNone/>
            </a:pPr>
            <a:r>
              <a:rPr lang="fi-FI" sz="2400" dirty="0"/>
              <a:t>Ne muuttavat ajattelun laatua, näkökulmaa.</a:t>
            </a:r>
          </a:p>
          <a:p>
            <a:pPr marL="0" indent="0">
              <a:buNone/>
            </a:pPr>
            <a:r>
              <a:rPr lang="fi-FI" sz="2400" dirty="0"/>
              <a:t>Synnyttävät tunteita. Hämmästystä, uuden näkökulman eteen tuomista seuraa usein innostus.</a:t>
            </a:r>
          </a:p>
          <a:p>
            <a:pPr marL="0" indent="0">
              <a:buNone/>
            </a:pPr>
            <a:r>
              <a:rPr lang="fi-FI" sz="2400" dirty="0"/>
              <a:t>Esim. Jos neuvoisit itseäsi, mitä neuvoja antaisit? Mikä auttaisi sinua nyt yhden askeleen eteenpäin? Mitä sinä haluat tässä tilanteessa kaikkein eniten?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08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F1AAE4-D0BC-430F-A613-7BBAAECA0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04C6C0D-EF03-4DC3-A7AA-905A66846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379475"/>
            <a:ext cx="10671048" cy="1554480"/>
          </a:xfrm>
        </p:spPr>
        <p:txBody>
          <a:bodyPr anchor="ctr">
            <a:normAutofit/>
          </a:bodyPr>
          <a:lstStyle/>
          <a:p>
            <a:r>
              <a:rPr lang="fi-FI" sz="5100">
                <a:solidFill>
                  <a:schemeClr val="bg1"/>
                </a:solidFill>
              </a:rPr>
              <a:t>Armoton arvostaminen – tee hyvä näkyväksi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03CADC-C769-4CA1-94F3-297510877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793" y="2393420"/>
            <a:ext cx="11400947" cy="41387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2800" dirty="0"/>
              <a:t>Yksi parhaista keinoista herättää positiivisia tunteita on osoittaa, että arvostat toista.</a:t>
            </a:r>
          </a:p>
          <a:p>
            <a:pPr marL="0" indent="0">
              <a:buNone/>
            </a:pPr>
            <a:r>
              <a:rPr lang="fi-FI" sz="2800" dirty="0"/>
              <a:t>Ihan jokainen ihminen kaipaa sisimmässään, että häntä arvostetaan.</a:t>
            </a:r>
          </a:p>
          <a:p>
            <a:pPr marL="0" indent="0">
              <a:buNone/>
            </a:pPr>
            <a:r>
              <a:rPr lang="fi-FI" sz="2800" dirty="0"/>
              <a:t>Armoton arvostaminen tarkoittaa, että alat tietoisesti arvostaa ihmisiä ympärilläsi ja teet arvostamisesi näkyväksi.</a:t>
            </a:r>
          </a:p>
          <a:p>
            <a:pPr marL="0" indent="0">
              <a:buNone/>
            </a:pPr>
            <a:endParaRPr lang="fi-FI" sz="2800" dirty="0"/>
          </a:p>
          <a:p>
            <a:pPr marL="0" indent="0">
              <a:buNone/>
            </a:pPr>
            <a:r>
              <a:rPr lang="fi-FI" sz="2800" b="1" dirty="0"/>
              <a:t>Aina kun arvostat jotakuta tai näet hyvää hänessä, kerro se hänelle!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49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F1AAE4-D0BC-430F-A613-7BBAAECA0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5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9C1F05-4FF9-4819-A0AB-12A14597B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379475"/>
            <a:ext cx="10671048" cy="1554480"/>
          </a:xfrm>
        </p:spPr>
        <p:txBody>
          <a:bodyPr anchor="ctr">
            <a:normAutofit/>
          </a:bodyPr>
          <a:lstStyle/>
          <a:p>
            <a:r>
              <a:rPr lang="fi-FI" sz="5100">
                <a:solidFill>
                  <a:schemeClr val="bg1"/>
                </a:solidFill>
              </a:rPr>
              <a:t>Syväkiitos - anna aitoa ja merkityksellistä kiitosta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ED7AD6F-87F8-43DC-9B97-3F5EA51E7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918" y="2429139"/>
            <a:ext cx="10984229" cy="42816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i-FI" dirty="0"/>
              <a:t>Kiitollisuus synnyttää onnellisuutta.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dirty="0"/>
              <a:t>Kiitollisuuden tunne lisää innostusta, päättäväisyyttä, optimismia ja energisyyttä. Se vähentää stressiä, ahdistuneisuutta ja masentuneisuutta. Lisäksi se parantaa sosiaalisia suhteita ja tekee meistä suositumpia ja halutumpia seuralaisia.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dirty="0"/>
              <a:t>Kiitollisuuden tunne lisää tunnetta omasta arvokkuudesta , kyvykkyydestä  sekä nöyryydestä.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dirty="0"/>
              <a:t>Kiitollisuus herää, kun koemme saavamme tai omaavamme jotain, mikä ei ole itsestään selvää.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dirty="0"/>
              <a:t>Kiitollisuutta voi herättää kiittämällä. Kiittämistä on: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dirty="0"/>
              <a:t>1. muodollinen kiitos. Ei vaadi tunnetta, eikä herätä kiitollisuuden tunnetta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dirty="0"/>
              <a:t>2. vilpitön kiitos. Näkyy olemuksessasi ja kuuluu äänessäsi.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dirty="0"/>
              <a:t>3. syväkiitos. Tekee syvän vaikutuksen. On kuvailevaa, toiminta, vaikutus. Vilpittömyys.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58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F358C8E6-6071-4BA2-ABED-C5AA40E3C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40" b="102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398140-F067-40E9-892C-4DB04C70B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44600" y="-1244600"/>
            <a:ext cx="6858000" cy="93472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F9E3109-5CFC-4E64-A7B5-FA402824A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52" y="1143000"/>
            <a:ext cx="4572000" cy="2984701"/>
          </a:xfrm>
        </p:spPr>
        <p:txBody>
          <a:bodyPr anchor="b">
            <a:normAutofit/>
          </a:bodyPr>
          <a:lstStyle/>
          <a:p>
            <a:r>
              <a:rPr lang="fi-FI" sz="6000">
                <a:solidFill>
                  <a:srgbClr val="FFFFFF"/>
                </a:solidFill>
              </a:rPr>
              <a:t>Kiitos!!!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7726E8A-324C-4684-96F2-AFDDFB2F1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8952" y="4291242"/>
            <a:ext cx="457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27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C8535A0-2AAA-45C0-8D6F-B882785A5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420625"/>
            <a:ext cx="10667998" cy="1326814"/>
          </a:xfrm>
        </p:spPr>
        <p:txBody>
          <a:bodyPr anchor="ctr">
            <a:normAutofit/>
          </a:bodyPr>
          <a:lstStyle/>
          <a:p>
            <a:r>
              <a:rPr lang="fi-FI" dirty="0"/>
              <a:t>Mitä tunnetaidot ovat?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5E13B1-3A31-47C7-8474-7A3DE6006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3888" y="1976039"/>
            <a:ext cx="105156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4" descr="Kuva, joka sisältää kohteen sisä&#10;&#10;Kuvaus luotu automaattisesti">
            <a:extLst>
              <a:ext uri="{FF2B5EF4-FFF2-40B4-BE49-F238E27FC236}">
                <a16:creationId xmlns:a16="http://schemas.microsoft.com/office/drawing/2014/main" id="{4434C370-6082-4E5D-A43F-B924D91AD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65"/>
          <a:stretch/>
        </p:blipFill>
        <p:spPr>
          <a:xfrm>
            <a:off x="20" y="2202302"/>
            <a:ext cx="7534635" cy="4670981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2C90454-BBC4-4DC6-9FED-657C9A769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666" y="2202302"/>
            <a:ext cx="3541205" cy="35797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3200" dirty="0"/>
              <a:t>Kykyä</a:t>
            </a:r>
          </a:p>
          <a:p>
            <a:pPr lvl="1"/>
            <a:r>
              <a:rPr lang="fi-FI" sz="2800" dirty="0"/>
              <a:t> tunnistaa, </a:t>
            </a:r>
            <a:endParaRPr lang="fi-FI" sz="2800" i="0"/>
          </a:p>
          <a:p>
            <a:pPr lvl="1"/>
            <a:r>
              <a:rPr lang="fi-FI" sz="2800" dirty="0"/>
              <a:t>käsitellä ja </a:t>
            </a:r>
            <a:endParaRPr lang="fi-FI" sz="2800" i="0"/>
          </a:p>
          <a:p>
            <a:pPr lvl="1"/>
            <a:r>
              <a:rPr lang="fi-FI" sz="2800" dirty="0"/>
              <a:t>ilmaista tunteita</a:t>
            </a:r>
            <a:endParaRPr lang="fi-FI" sz="2800" i="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80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9A02E0B-F013-4F01-9092-B5F463CA0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497" y="1063255"/>
            <a:ext cx="3122148" cy="4807541"/>
          </a:xfrm>
        </p:spPr>
        <p:txBody>
          <a:bodyPr>
            <a:normAutofit/>
          </a:bodyPr>
          <a:lstStyle/>
          <a:p>
            <a:r>
              <a:rPr lang="fi-FI" sz="4200"/>
              <a:t>Tunneäly voidaan jakaa viiteen pääalueeseen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862825-C012-4895-A17E-F3D1F62D8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BB25A96-E96A-4D45-AA98-5275E81FA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6956" y="0"/>
            <a:ext cx="7615044" cy="6858000"/>
          </a:xfrm>
          <a:custGeom>
            <a:avLst/>
            <a:gdLst>
              <a:gd name="connsiteX0" fmla="*/ 2017353 w 7615044"/>
              <a:gd name="connsiteY0" fmla="*/ 0 h 6858000"/>
              <a:gd name="connsiteX1" fmla="*/ 3903088 w 7615044"/>
              <a:gd name="connsiteY1" fmla="*/ 0 h 6858000"/>
              <a:gd name="connsiteX2" fmla="*/ 5215066 w 7615044"/>
              <a:gd name="connsiteY2" fmla="*/ 0 h 6858000"/>
              <a:gd name="connsiteX3" fmla="*/ 7615044 w 7615044"/>
              <a:gd name="connsiteY3" fmla="*/ 0 h 6858000"/>
              <a:gd name="connsiteX4" fmla="*/ 7615044 w 7615044"/>
              <a:gd name="connsiteY4" fmla="*/ 6858000 h 6858000"/>
              <a:gd name="connsiteX5" fmla="*/ 5215066 w 7615044"/>
              <a:gd name="connsiteY5" fmla="*/ 6858000 h 6858000"/>
              <a:gd name="connsiteX6" fmla="*/ 3903088 w 7615044"/>
              <a:gd name="connsiteY6" fmla="*/ 6858000 h 6858000"/>
              <a:gd name="connsiteX7" fmla="*/ 1292431 w 7615044"/>
              <a:gd name="connsiteY7" fmla="*/ 6858000 h 6858000"/>
              <a:gd name="connsiteX8" fmla="*/ 1012702 w 7615044"/>
              <a:gd name="connsiteY8" fmla="*/ 6549681 h 6858000"/>
              <a:gd name="connsiteX9" fmla="*/ 0 w 7615044"/>
              <a:gd name="connsiteY9" fmla="*/ 3723759 h 6858000"/>
              <a:gd name="connsiteX10" fmla="*/ 1955279 w 7615044"/>
              <a:gd name="connsiteY10" fmla="*/ 39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15044" h="6858000">
                <a:moveTo>
                  <a:pt x="2017353" y="0"/>
                </a:moveTo>
                <a:lnTo>
                  <a:pt x="3903088" y="0"/>
                </a:lnTo>
                <a:lnTo>
                  <a:pt x="5215066" y="0"/>
                </a:lnTo>
                <a:lnTo>
                  <a:pt x="7615044" y="0"/>
                </a:lnTo>
                <a:lnTo>
                  <a:pt x="7615044" y="6858000"/>
                </a:lnTo>
                <a:lnTo>
                  <a:pt x="5215066" y="6858000"/>
                </a:lnTo>
                <a:lnTo>
                  <a:pt x="3903088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5AFCB337-582E-4584-A14E-4214E9A961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052111"/>
              </p:ext>
            </p:extLst>
          </p:nvPr>
        </p:nvGraphicFramePr>
        <p:xfrm>
          <a:off x="5765962" y="972642"/>
          <a:ext cx="5664038" cy="4979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2821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6F1EC0-E0A2-401F-A677-A42A386E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10379773" cy="4850129"/>
          </a:xfrm>
        </p:spPr>
        <p:txBody>
          <a:bodyPr/>
          <a:lstStyle/>
          <a:p>
            <a:pPr algn="ctr"/>
            <a:r>
              <a:rPr lang="fi-FI" dirty="0"/>
              <a:t>Tunnetaitoisuus tarkoittaa sitä, että tunnistat tilanteessa esiintyvät tunteet ja osaat sovittaa toimintaasi noiden tunteiden mukaisesti.</a:t>
            </a:r>
          </a:p>
        </p:txBody>
      </p:sp>
    </p:spTree>
    <p:extLst>
      <p:ext uri="{BB962C8B-B14F-4D97-AF65-F5344CB8AC3E}">
        <p14:creationId xmlns:p14="http://schemas.microsoft.com/office/powerpoint/2010/main" val="859763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C5176844-69C3-4F79-BE38-EA5BDDF4F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57021465-BB53-4853-84A0-B33874E60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952" y="691763"/>
            <a:ext cx="5061807" cy="5087244"/>
          </a:xfrm>
          <a:prstGeom prst="rect">
            <a:avLst/>
          </a:prstGeom>
        </p:spPr>
      </p:pic>
      <p:cxnSp>
        <p:nvCxnSpPr>
          <p:cNvPr id="18" name="Straight Connector 21">
            <a:extLst>
              <a:ext uri="{FF2B5EF4-FFF2-40B4-BE49-F238E27FC236}">
                <a16:creationId xmlns:a16="http://schemas.microsoft.com/office/drawing/2014/main" id="{61A0812C-8DCE-4CA2-904B-A5A5C12C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2660" y="1005840"/>
            <a:ext cx="0" cy="5852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6286651-D9F7-4556-8B34-768F954F6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666" y="2623930"/>
            <a:ext cx="3541205" cy="31581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err="1"/>
              <a:t>Elefanttien</a:t>
            </a:r>
            <a:r>
              <a:rPr lang="en-US" sz="3200" dirty="0"/>
              <a:t> </a:t>
            </a:r>
            <a:r>
              <a:rPr lang="en-US" sz="3200" err="1"/>
              <a:t>voimaaa</a:t>
            </a:r>
            <a:r>
              <a:rPr lang="en-US" sz="3200" dirty="0"/>
              <a:t>!!!</a:t>
            </a:r>
            <a:endParaRPr lang="fi-FI" sz="3200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101E513-AF74-4E9D-A31F-996642507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75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DF2A658-D799-476F-960B-D553E75E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143000"/>
            <a:ext cx="9052560" cy="35461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/>
              <a:t>Tunnetasolle virittyminen antaa ohjattavalle tunteen, että häntä ymmärretään ja että hän ei ole yksin ajatustensa ja tunteidensa kanssa.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1E42A3-743C-4C15-9DA8-93AA9AEBF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143293"/>
            <a:ext cx="0" cy="57147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1143293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86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72411438-92A5-42B0-9C54-EA4FB32AC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FCC6E86-7C37-4FD2-AF0B-C9BDDBC2B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-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38C2FC07-A260-43C5-ABA2-A9DD5D5A8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9465F771-7ADE-4E29-BC74-FE7282AF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212" y="-3093"/>
            <a:ext cx="11245975" cy="6862380"/>
          </a:xfrm>
        </p:spPr>
      </p:pic>
    </p:spTree>
    <p:extLst>
      <p:ext uri="{BB962C8B-B14F-4D97-AF65-F5344CB8AC3E}">
        <p14:creationId xmlns:p14="http://schemas.microsoft.com/office/powerpoint/2010/main" val="327095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A0DFB8-CF95-4A99-A534-253D09E5B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Tarpeet tunteiden takana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A13C83-B095-4C3D-9CBC-8F869ED96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fi-FI" dirty="0"/>
          </a:p>
          <a:p>
            <a:r>
              <a:rPr lang="fi-FI" b="1" dirty="0"/>
              <a:t>Tunteet ovat ikkuna tarpeisiin</a:t>
            </a:r>
          </a:p>
          <a:p>
            <a:r>
              <a:rPr lang="fi-FI" b="1" dirty="0"/>
              <a:t>Tunteet kertovat sinulle, miten asiat edistyvät suhteessa tahtomiseesi </a:t>
            </a:r>
          </a:p>
          <a:p>
            <a:r>
              <a:rPr lang="fi-FI" b="1" dirty="0"/>
              <a:t>Esim. Lapsi karkkihyllyllä</a:t>
            </a:r>
          </a:p>
          <a:p>
            <a:r>
              <a:rPr lang="fi-FI" b="1" dirty="0"/>
              <a:t>Emme aina ole edes itse tietoisia siitä, mitä tahdomme</a:t>
            </a:r>
          </a:p>
          <a:p>
            <a:r>
              <a:rPr lang="fi-FI" b="1" dirty="0"/>
              <a:t>Usein tietoinen tahtomme ja alituinen tahtomme ovat eri aivan eri asioita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4066794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AnalogousFromLightSeedRightStep">
      <a:dk1>
        <a:srgbClr val="000000"/>
      </a:dk1>
      <a:lt1>
        <a:srgbClr val="FFFFFF"/>
      </a:lt1>
      <a:dk2>
        <a:srgbClr val="34381F"/>
      </a:dk2>
      <a:lt2>
        <a:srgbClr val="E2E5E8"/>
      </a:lt2>
      <a:accent1>
        <a:srgbClr val="E98940"/>
      </a:accent1>
      <a:accent2>
        <a:srgbClr val="B3A13B"/>
      </a:accent2>
      <a:accent3>
        <a:srgbClr val="93AC4F"/>
      </a:accent3>
      <a:accent4>
        <a:srgbClr val="60B738"/>
      </a:accent4>
      <a:accent5>
        <a:srgbClr val="2DBB3C"/>
      </a:accent5>
      <a:accent6>
        <a:srgbClr val="32B777"/>
      </a:accent6>
      <a:hlink>
        <a:srgbClr val="5B86A6"/>
      </a:hlink>
      <a:folHlink>
        <a:srgbClr val="7F7F7F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TC104033937[[fn=Vapor Trail]]</Template>
  <TotalTime>1</TotalTime>
  <Words>1195</Words>
  <Application>Microsoft Office PowerPoint</Application>
  <PresentationFormat>Laajakuva</PresentationFormat>
  <Paragraphs>113</Paragraphs>
  <Slides>26</Slides>
  <Notes>1</Notes>
  <HiddenSlides>0</HiddenSlides>
  <MMClips>1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2" baseType="lpstr">
      <vt:lpstr>Arial</vt:lpstr>
      <vt:lpstr>Avenir Next LT Pro</vt:lpstr>
      <vt:lpstr>AvenirNext LT Pro Medium</vt:lpstr>
      <vt:lpstr>Calibri</vt:lpstr>
      <vt:lpstr>Sitka Banner</vt:lpstr>
      <vt:lpstr>HeadlinesVTI</vt:lpstr>
      <vt:lpstr>Tunnetaidot</vt:lpstr>
      <vt:lpstr>"Ihmiset eivät muista, mitä sanoit.  He eivät muista, mitä teit.  Mutta he eivät koskaan unohda, mitä sait heidät tuntemaan."  -Maya Angelou</vt:lpstr>
      <vt:lpstr>Mitä tunnetaidot ovat?</vt:lpstr>
      <vt:lpstr>Tunneäly voidaan jakaa viiteen pääalueeseen</vt:lpstr>
      <vt:lpstr>Tunnetaitoisuus tarkoittaa sitä, että tunnistat tilanteessa esiintyvät tunteet ja osaat sovittaa toimintaasi noiden tunteiden mukaisesti.</vt:lpstr>
      <vt:lpstr>PowerPoint-esitys</vt:lpstr>
      <vt:lpstr>Tunnetasolle virittyminen antaa ohjattavalle tunteen, että häntä ymmärretään ja että hän ei ole yksin ajatustensa ja tunteidensa kanssa.</vt:lpstr>
      <vt:lpstr>PowerPoint-esitys</vt:lpstr>
      <vt:lpstr>Tarpeet tunteiden takana</vt:lpstr>
      <vt:lpstr>PowerPoint-esitys</vt:lpstr>
      <vt:lpstr>Edistymisen näkyväksi tekeminen on yksi parhaista keinoista ruokkia ohjattavien sisäistä motivaatiota</vt:lpstr>
      <vt:lpstr>Tunteet tarpeiden takana -   tunnetaitojen työkalupakki</vt:lpstr>
      <vt:lpstr>Eli</vt:lpstr>
      <vt:lpstr>Tunnetaitojen tärkein lähtökohta on omien tunteiden kanssa pärjääminen</vt:lpstr>
      <vt:lpstr>Pohdi</vt:lpstr>
      <vt:lpstr>100% läsnäolo - avain aitoihin kohtaamisiin</vt:lpstr>
      <vt:lpstr>Tunnepaljastus – kerro tunteistasi</vt:lpstr>
      <vt:lpstr>Syötin viritys - herätä uteliaisuus</vt:lpstr>
      <vt:lpstr>Miinan raivaus – ennakoi hankalat tunteet</vt:lpstr>
      <vt:lpstr>Täystorjunta - kunnioita rajojasi</vt:lpstr>
      <vt:lpstr>Sanoista vastuuttaminen – kysy merkitystä</vt:lpstr>
      <vt:lpstr>Hiljaisuus – anna tilaa ajatella</vt:lpstr>
      <vt:lpstr>Voimakysymykset – oivalluta uusia näkökulmia</vt:lpstr>
      <vt:lpstr>Armoton arvostaminen – tee hyvä näkyväksi</vt:lpstr>
      <vt:lpstr>Syväkiitos - anna aitoa ja merkityksellistä kiitosta</vt:lpstr>
      <vt:lpstr>Kiitos!!!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Väkevä Sirke</dc:creator>
  <cp:lastModifiedBy>Väkevä Sirke</cp:lastModifiedBy>
  <cp:revision>706</cp:revision>
  <dcterms:created xsi:type="dcterms:W3CDTF">2022-01-27T13:34:30Z</dcterms:created>
  <dcterms:modified xsi:type="dcterms:W3CDTF">2022-01-28T09:59:07Z</dcterms:modified>
</cp:coreProperties>
</file>