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59F77-3DB3-4859-B0E3-CFEFBECB2F58}" v="33" dt="2021-02-15T11:27:13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02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00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396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93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77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26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069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51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753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3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04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69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7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7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50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9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08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184E-B9E2-4634-BC1E-CE1CC1DA96DB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73E5-217A-45E0-AB8D-80DB8D4A08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441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askytienkuvista.wordpress.com/tag/taidekasvatu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tivejewishmom.com/watercolors/" TargetMode="Externa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12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pexels.com/nl-nl/foto/abstract-expressionisme-abstract-schilderij-acrylverf-canvas-1795707/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s://fi.wikipedia.org/wiki/Savi" TargetMode="External"/><Relationship Id="rId4" Type="http://schemas.openxmlformats.org/officeDocument/2006/relationships/hyperlink" Target="https://www.flickr.com/photos/g-dzilla/5860858498" TargetMode="Externa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aoyao.tw/2020/04/google-arts-culture.html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i.wikipedia.org/wiki/Po%C3%A9sie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pt.wikipedia.org/wiki/A_Noite_Estrelad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e.wikipedia.org/wiki/IMovie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pxhere.com/fi/photo/64521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irjoitusvälineet, paperi, tussikynä, värikynä&#10;&#10;Kuvaus luotu automaattisesti">
            <a:extLst>
              <a:ext uri="{FF2B5EF4-FFF2-40B4-BE49-F238E27FC236}">
                <a16:creationId xmlns:a16="http://schemas.microsoft.com/office/drawing/2014/main" id="{1B18C192-E2C9-4447-837A-4166C49D1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46" r="21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4E2FD6-569F-46C3-8F31-D8B3EFEAB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00"/>
                </a:solidFill>
              </a:rPr>
              <a:t>VALINNAINEN KUVIS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5E3F506-08BC-4F82-89D7-371AFF64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292ACF6-F78B-406C-93EC-72FF25406432}"/>
              </a:ext>
            </a:extLst>
          </p:cNvPr>
          <p:cNvSpPr txBox="1"/>
          <p:nvPr/>
        </p:nvSpPr>
        <p:spPr>
          <a:xfrm>
            <a:off x="12007270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fi-FI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395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3">
            <a:extLst>
              <a:ext uri="{FF2B5EF4-FFF2-40B4-BE49-F238E27FC236}">
                <a16:creationId xmlns:a16="http://schemas.microsoft.com/office/drawing/2014/main" id="{9C65A1FD-5C3D-426A-9BE7-4A2275C7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55" name="Rectangle 45">
            <a:extLst>
              <a:ext uri="{FF2B5EF4-FFF2-40B4-BE49-F238E27FC236}">
                <a16:creationId xmlns:a16="http://schemas.microsoft.com/office/drawing/2014/main" id="{DE8CA385-F89A-4515-A769-3CEF1900B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47">
            <a:extLst>
              <a:ext uri="{FF2B5EF4-FFF2-40B4-BE49-F238E27FC236}">
                <a16:creationId xmlns:a16="http://schemas.microsoft.com/office/drawing/2014/main" id="{6E34A230-D728-4275-A07E-38A8344A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D5FF726-6F26-4C29-8D51-1DF658D4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75865"/>
            <a:ext cx="6095998" cy="6815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000" b="1" dirty="0" err="1">
                <a:solidFill>
                  <a:srgbClr val="FFFF00"/>
                </a:solidFill>
              </a:rPr>
              <a:t>Valinnaisessa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kuviksesSA</a:t>
            </a:r>
            <a:br>
              <a:rPr lang="en-US" sz="4000" dirty="0"/>
            </a:br>
            <a:br>
              <a:rPr lang="en-US" sz="1000" dirty="0"/>
            </a:br>
            <a:r>
              <a:rPr lang="en-US" sz="3100" dirty="0" err="1">
                <a:solidFill>
                  <a:srgbClr val="FFFF00"/>
                </a:solidFill>
              </a:rPr>
              <a:t>kokeillaan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n-US" sz="3100" dirty="0" err="1">
                <a:solidFill>
                  <a:srgbClr val="FFFF00"/>
                </a:solidFill>
              </a:rPr>
              <a:t>rohkeasti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n-US" sz="3100" dirty="0" err="1">
                <a:solidFill>
                  <a:srgbClr val="FFFF00"/>
                </a:solidFill>
              </a:rPr>
              <a:t>erilaisia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n-US" sz="3100" dirty="0" err="1">
                <a:solidFill>
                  <a:srgbClr val="FFFF00"/>
                </a:solidFill>
              </a:rPr>
              <a:t>tekniikoita</a:t>
            </a:r>
            <a:r>
              <a:rPr lang="en-US" sz="3100" dirty="0">
                <a:solidFill>
                  <a:srgbClr val="FFFF00"/>
                </a:solidFill>
              </a:rPr>
              <a:t> ja </a:t>
            </a:r>
            <a:r>
              <a:rPr lang="en-US" sz="3100" dirty="0" err="1">
                <a:solidFill>
                  <a:srgbClr val="FFFF00"/>
                </a:solidFill>
              </a:rPr>
              <a:t>välineitä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br>
              <a:rPr lang="en-US" sz="3100" dirty="0">
                <a:solidFill>
                  <a:srgbClr val="FFFF00"/>
                </a:solidFill>
              </a:rPr>
            </a:br>
            <a:br>
              <a:rPr lang="en-US" sz="3100" dirty="0"/>
            </a:br>
            <a:br>
              <a:rPr lang="en-US" sz="3100" dirty="0"/>
            </a:br>
            <a:br>
              <a:rPr lang="en-US" sz="1000" dirty="0"/>
            </a:br>
            <a:endParaRPr lang="en-US" sz="10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5054B9-F08F-4F20-9069-56E04D3C9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194560"/>
            <a:ext cx="4753466" cy="40241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Kannustetaan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rohkeaan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värien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käyttöön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FF00"/>
                </a:solidFill>
              </a:rPr>
              <a:t>Kokeillaan sekatekniikoita eli käytetään samassa työssä eri </a:t>
            </a:r>
            <a:r>
              <a:rPr lang="fi-FI" sz="2000" dirty="0" err="1">
                <a:solidFill>
                  <a:srgbClr val="FFFF00"/>
                </a:solidFill>
              </a:rPr>
              <a:t>materialeja</a:t>
            </a:r>
            <a:r>
              <a:rPr lang="fi-FI" sz="2000" dirty="0">
                <a:solidFill>
                  <a:srgbClr val="FFFF00"/>
                </a:solidFill>
              </a:rPr>
              <a:t>, tekniikoita ja ilmaisun keinoja.</a:t>
            </a:r>
            <a:endParaRPr lang="en-US" sz="2000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Puuvärien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vahaliitujen</a:t>
            </a:r>
            <a:r>
              <a:rPr lang="en-US" sz="2000" dirty="0">
                <a:solidFill>
                  <a:srgbClr val="FFFF00"/>
                </a:solidFill>
              </a:rPr>
              <a:t> ja </a:t>
            </a:r>
            <a:r>
              <a:rPr lang="en-US" sz="2000" dirty="0" err="1">
                <a:solidFill>
                  <a:srgbClr val="FFFF00"/>
                </a:solidFill>
              </a:rPr>
              <a:t>vesivärien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lisäksi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tehdään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töitä</a:t>
            </a:r>
            <a:r>
              <a:rPr lang="en-US" sz="2000" dirty="0">
                <a:solidFill>
                  <a:srgbClr val="FFFF00"/>
                </a:solidFill>
              </a:rPr>
              <a:t> mm. </a:t>
            </a:r>
            <a:r>
              <a:rPr lang="en-US" sz="2000" dirty="0" err="1">
                <a:solidFill>
                  <a:srgbClr val="FFFF00"/>
                </a:solidFill>
              </a:rPr>
              <a:t>akryylimaaleilla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pastelliliiduilla</a:t>
            </a:r>
            <a:r>
              <a:rPr lang="en-US" sz="2000" dirty="0">
                <a:solidFill>
                  <a:srgbClr val="FFFF00"/>
                </a:solidFill>
              </a:rPr>
              <a:t> ja </a:t>
            </a:r>
            <a:r>
              <a:rPr lang="en-US" sz="2000" dirty="0" err="1">
                <a:solidFill>
                  <a:srgbClr val="FFFF00"/>
                </a:solidFill>
              </a:rPr>
              <a:t>hiilellä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Tehdään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lukuvuoden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aikana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yksi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savityö</a:t>
            </a:r>
            <a:r>
              <a:rPr lang="en-US" sz="2000" dirty="0">
                <a:solidFill>
                  <a:srgbClr val="FFFF00"/>
                </a:solidFill>
              </a:rPr>
              <a:t>. </a:t>
            </a:r>
            <a:r>
              <a:rPr lang="en-US" sz="2000" dirty="0" err="1">
                <a:solidFill>
                  <a:srgbClr val="FFFF00"/>
                </a:solidFill>
              </a:rPr>
              <a:t>Yläkoulun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savenpolttouunissa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työ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viimeistellään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7" name="Rounded Rectangle 14">
            <a:extLst>
              <a:ext uri="{FF2B5EF4-FFF2-40B4-BE49-F238E27FC236}">
                <a16:creationId xmlns:a16="http://schemas.microsoft.com/office/drawing/2014/main" id="{504E9E2C-AFCE-4467-913A-7A2D7A7AA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, värikäs, koristeltu, maalaus&#10;&#10;Kuvaus luotu automaattisesti">
            <a:extLst>
              <a:ext uri="{FF2B5EF4-FFF2-40B4-BE49-F238E27FC236}">
                <a16:creationId xmlns:a16="http://schemas.microsoft.com/office/drawing/2014/main" id="{E77EC6A8-B9DC-45AC-8C93-06D5C1D66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0459" r="6" b="2579"/>
          <a:stretch/>
        </p:blipFill>
        <p:spPr>
          <a:xfrm>
            <a:off x="6411503" y="1375866"/>
            <a:ext cx="2466491" cy="2683228"/>
          </a:xfrm>
          <a:custGeom>
            <a:avLst/>
            <a:gdLst/>
            <a:ahLst/>
            <a:cxnLst/>
            <a:rect l="l" t="t" r="r" b="b"/>
            <a:pathLst>
              <a:path w="2989398" h="2740475">
                <a:moveTo>
                  <a:pt x="618429" y="0"/>
                </a:moveTo>
                <a:lnTo>
                  <a:pt x="2989398" y="0"/>
                </a:lnTo>
                <a:lnTo>
                  <a:pt x="2989398" y="151959"/>
                </a:lnTo>
                <a:lnTo>
                  <a:pt x="2989398" y="1370238"/>
                </a:lnTo>
                <a:lnTo>
                  <a:pt x="2989398" y="2740475"/>
                </a:lnTo>
                <a:lnTo>
                  <a:pt x="0" y="2740475"/>
                </a:lnTo>
                <a:lnTo>
                  <a:pt x="0" y="151949"/>
                </a:lnTo>
                <a:lnTo>
                  <a:pt x="11940" y="92810"/>
                </a:lnTo>
                <a:cubicBezTo>
                  <a:pt x="27319" y="56449"/>
                  <a:pt x="56447" y="27321"/>
                  <a:pt x="92808" y="11942"/>
                </a:cubicBezTo>
                <a:lnTo>
                  <a:pt x="151947" y="2"/>
                </a:lnTo>
                <a:lnTo>
                  <a:pt x="618429" y="2"/>
                </a:lnTo>
                <a:close/>
              </a:path>
            </a:pathLst>
          </a:custGeom>
        </p:spPr>
      </p:pic>
      <p:pic>
        <p:nvPicPr>
          <p:cNvPr id="8" name="Kuva 7" descr="Kuva, joka sisältää kohteen värikäs, kirkas&#10;&#10;Kuvaus luotu automaattisesti">
            <a:extLst>
              <a:ext uri="{FF2B5EF4-FFF2-40B4-BE49-F238E27FC236}">
                <a16:creationId xmlns:a16="http://schemas.microsoft.com/office/drawing/2014/main" id="{3A417A0F-C8B4-44EF-AD74-AB9D3A1AFA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293" r="5652" b="6"/>
          <a:stretch/>
        </p:blipFill>
        <p:spPr>
          <a:xfrm>
            <a:off x="9026854" y="1367981"/>
            <a:ext cx="2047851" cy="1551917"/>
          </a:xfrm>
          <a:custGeom>
            <a:avLst/>
            <a:gdLst/>
            <a:ahLst/>
            <a:cxnLst/>
            <a:rect l="l" t="t" r="r" b="b"/>
            <a:pathLst>
              <a:path w="2047851" h="1551917">
                <a:moveTo>
                  <a:pt x="0" y="0"/>
                </a:moveTo>
                <a:lnTo>
                  <a:pt x="96279" y="0"/>
                </a:lnTo>
                <a:lnTo>
                  <a:pt x="1306797" y="0"/>
                </a:lnTo>
                <a:lnTo>
                  <a:pt x="1951573" y="0"/>
                </a:lnTo>
                <a:cubicBezTo>
                  <a:pt x="2004746" y="0"/>
                  <a:pt x="2047851" y="51153"/>
                  <a:pt x="2047851" y="114253"/>
                </a:cubicBezTo>
                <a:lnTo>
                  <a:pt x="2047851" y="1551917"/>
                </a:lnTo>
                <a:lnTo>
                  <a:pt x="1306797" y="1551917"/>
                </a:lnTo>
                <a:lnTo>
                  <a:pt x="0" y="1551917"/>
                </a:lnTo>
                <a:lnTo>
                  <a:pt x="0" y="114253"/>
                </a:lnTo>
                <a:close/>
              </a:path>
            </a:pathLst>
          </a:custGeom>
        </p:spPr>
      </p:pic>
      <p:pic>
        <p:nvPicPr>
          <p:cNvPr id="10" name="Kuva 9" descr="Kuva, joka sisältää kohteen värikäs, henkilö, poika, koristeltu&#10;&#10;Kuvaus luotu automaattisesti">
            <a:extLst>
              <a:ext uri="{FF2B5EF4-FFF2-40B4-BE49-F238E27FC236}">
                <a16:creationId xmlns:a16="http://schemas.microsoft.com/office/drawing/2014/main" id="{625C96E1-1B12-4E2D-A66E-B22C1965A9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6652" r="-4" b="23339"/>
          <a:stretch/>
        </p:blipFill>
        <p:spPr>
          <a:xfrm>
            <a:off x="6411503" y="4206623"/>
            <a:ext cx="2466491" cy="1687869"/>
          </a:xfrm>
          <a:custGeom>
            <a:avLst/>
            <a:gdLst/>
            <a:ahLst/>
            <a:cxnLst/>
            <a:rect l="l" t="t" r="r" b="b"/>
            <a:pathLst>
              <a:path w="2466491" h="1687869">
                <a:moveTo>
                  <a:pt x="0" y="0"/>
                </a:moveTo>
                <a:lnTo>
                  <a:pt x="2466491" y="0"/>
                </a:lnTo>
                <a:lnTo>
                  <a:pt x="2466491" y="1687869"/>
                </a:lnTo>
                <a:lnTo>
                  <a:pt x="108845" y="1687869"/>
                </a:lnTo>
                <a:cubicBezTo>
                  <a:pt x="63759" y="1687869"/>
                  <a:pt x="25075" y="1661798"/>
                  <a:pt x="8550" y="1624643"/>
                </a:cubicBezTo>
                <a:lnTo>
                  <a:pt x="0" y="1584362"/>
                </a:lnTo>
                <a:close/>
              </a:path>
            </a:pathLst>
          </a:cu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88B048B6-D289-44EB-972A-5FF3A5538B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8027" r="-5" b="-5"/>
          <a:stretch/>
        </p:blipFill>
        <p:spPr>
          <a:xfrm>
            <a:off x="9028587" y="3061713"/>
            <a:ext cx="2053329" cy="2832779"/>
          </a:xfrm>
          <a:custGeom>
            <a:avLst/>
            <a:gdLst/>
            <a:ahLst/>
            <a:cxnLst/>
            <a:rect l="l" t="t" r="r" b="b"/>
            <a:pathLst>
              <a:path w="2488644" h="2893217">
                <a:moveTo>
                  <a:pt x="6640" y="0"/>
                </a:moveTo>
                <a:lnTo>
                  <a:pt x="2488644" y="0"/>
                </a:lnTo>
                <a:lnTo>
                  <a:pt x="2488644" y="1478584"/>
                </a:lnTo>
                <a:lnTo>
                  <a:pt x="2488644" y="1829101"/>
                </a:lnTo>
                <a:lnTo>
                  <a:pt x="2488644" y="2727776"/>
                </a:lnTo>
                <a:cubicBezTo>
                  <a:pt x="2488644" y="2819147"/>
                  <a:pt x="2414574" y="2893217"/>
                  <a:pt x="2323203" y="2893217"/>
                </a:cubicBezTo>
                <a:lnTo>
                  <a:pt x="896176" y="2893217"/>
                </a:lnTo>
                <a:lnTo>
                  <a:pt x="172081" y="2893217"/>
                </a:lnTo>
                <a:lnTo>
                  <a:pt x="0" y="2893217"/>
                </a:lnTo>
                <a:lnTo>
                  <a:pt x="0" y="140978"/>
                </a:lnTo>
                <a:lnTo>
                  <a:pt x="6640" y="140978"/>
                </a:lnTo>
                <a:close/>
              </a:path>
            </a:pathLst>
          </a:cu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81535E4-BEC7-4C78-A343-D72C66CD586A}"/>
              </a:ext>
            </a:extLst>
          </p:cNvPr>
          <p:cNvSpPr txBox="1"/>
          <p:nvPr/>
        </p:nvSpPr>
        <p:spPr>
          <a:xfrm>
            <a:off x="6657917" y="6870700"/>
            <a:ext cx="26757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4" tooltip="https://www.flickr.com/photos/g-dzilla/586085849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fi-FI" sz="700">
              <a:solidFill>
                <a:srgbClr val="FFFFFF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E7D9D9E-00FB-4BC6-8C7C-ADC331F34EEF}"/>
              </a:ext>
            </a:extLst>
          </p:cNvPr>
          <p:cNvSpPr txBox="1"/>
          <p:nvPr/>
        </p:nvSpPr>
        <p:spPr>
          <a:xfrm>
            <a:off x="9346349" y="6870700"/>
            <a:ext cx="284565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8" tooltip="http://www.creativejewishmom.com/watercolo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12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i-FI" sz="700">
              <a:solidFill>
                <a:srgbClr val="FFFFFF"/>
              </a:solidFill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3C89212-4E77-42C5-A2FB-AF2CA12D2E38}"/>
              </a:ext>
            </a:extLst>
          </p:cNvPr>
          <p:cNvSpPr txBox="1"/>
          <p:nvPr/>
        </p:nvSpPr>
        <p:spPr>
          <a:xfrm>
            <a:off x="3828420" y="6870700"/>
            <a:ext cx="281679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solidFill>
                  <a:srgbClr val="FFFFFF"/>
                </a:solidFill>
                <a:hlinkClick r:id="rId10" tooltip="https://fi.wikipedia.org/wiki/Sav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>
                <a:solidFill>
                  <a:srgbClr val="FFFFFF"/>
                </a:solidFill>
              </a:rPr>
              <a:t>, tekijä Tuntematon tekijä, käyttöoikeus: </a:t>
            </a:r>
            <a:r>
              <a:rPr lang="fi-FI" sz="700">
                <a:solidFill>
                  <a:srgbClr val="FFFFFF"/>
                </a:solidFill>
                <a:hlinkClick r:id="rId1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i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2">
            <a:extLst>
              <a:ext uri="{FF2B5EF4-FFF2-40B4-BE49-F238E27FC236}">
                <a16:creationId xmlns:a16="http://schemas.microsoft.com/office/drawing/2014/main" id="{2E39533B-7DA3-4398-A7D8-AD6F1C3E3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58" name="Rectangle 44">
            <a:extLst>
              <a:ext uri="{FF2B5EF4-FFF2-40B4-BE49-F238E27FC236}">
                <a16:creationId xmlns:a16="http://schemas.microsoft.com/office/drawing/2014/main" id="{9DDA25FF-CA73-47B8-AB4C-1C3343FB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46">
            <a:extLst>
              <a:ext uri="{FF2B5EF4-FFF2-40B4-BE49-F238E27FC236}">
                <a16:creationId xmlns:a16="http://schemas.microsoft.com/office/drawing/2014/main" id="{4A25DA41-A1BD-4EC5-8504-99DBC64B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F55AB0-5237-4404-BF04-938B1AB4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6848855" cy="1293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2800" dirty="0"/>
              <a:t> </a:t>
            </a:r>
            <a:r>
              <a:rPr lang="en-US" dirty="0" err="1">
                <a:solidFill>
                  <a:srgbClr val="FFFF00"/>
                </a:solidFill>
              </a:rPr>
              <a:t>tutustutaan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erilaisiin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taidesuuntauksiin</a:t>
            </a:r>
            <a:r>
              <a:rPr lang="en-US" dirty="0">
                <a:solidFill>
                  <a:srgbClr val="FFFF00"/>
                </a:solidFill>
              </a:rPr>
              <a:t> JA…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8E77707-A135-43A4-ADC2-9A7D73DA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94560"/>
            <a:ext cx="6848854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KÄYDÄÄN VIRTUAALISILLA TAIDEMUSEOVIERAILUILLA (Google Arts and Culture-</a:t>
            </a:r>
            <a:r>
              <a:rPr lang="en-US" sz="2000" dirty="0" err="1">
                <a:solidFill>
                  <a:srgbClr val="FFFF00"/>
                </a:solidFill>
              </a:rPr>
              <a:t>sivusto</a:t>
            </a:r>
            <a:r>
              <a:rPr lang="en-US" sz="2000" dirty="0">
                <a:solidFill>
                  <a:srgbClr val="FFFF00"/>
                </a:solidFill>
              </a:rPr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TEHDÄÄN OMIA VERSIOITA TUNNETTUJEN TAITEILIJOIDEN MAALAUKSISTA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TEHDÄÄN OMISTA TÖISTÄ TAIDENÄYTTELYITÄ KOULUN KÄYTÄVÄLLE</a:t>
            </a: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EC719E7-0351-4EF3-AF57-2AB55B4BC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818" r="3" b="23705"/>
          <a:stretch/>
        </p:blipFill>
        <p:spPr>
          <a:xfrm>
            <a:off x="8298179" y="650361"/>
            <a:ext cx="3374135" cy="1750909"/>
          </a:xfrm>
          <a:prstGeom prst="rect">
            <a:avLst/>
          </a:prstGeom>
        </p:spPr>
      </p:pic>
      <p:pic>
        <p:nvPicPr>
          <p:cNvPr id="6" name="Kuvan paikkamerkki 5" descr="Kuva, joka sisältää kohteen teksti, maalaus, aalto, tekstiili&#10;&#10;Kuvaus luotu automaattisesti">
            <a:extLst>
              <a:ext uri="{FF2B5EF4-FFF2-40B4-BE49-F238E27FC236}">
                <a16:creationId xmlns:a16="http://schemas.microsoft.com/office/drawing/2014/main" id="{E8F4A157-1D0F-4414-B117-1601893EB3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4305" r="-2" b="8476"/>
          <a:stretch/>
        </p:blipFill>
        <p:spPr>
          <a:xfrm>
            <a:off x="8298179" y="2548405"/>
            <a:ext cx="3374135" cy="175090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D8554D4-0038-4C6D-B874-B0AD90954B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23" r="2431" b="-1"/>
          <a:stretch/>
        </p:blipFill>
        <p:spPr>
          <a:xfrm>
            <a:off x="8301499" y="4470463"/>
            <a:ext cx="3367494" cy="174745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2189108-856A-40AD-B29E-2113FCA79A84}"/>
              </a:ext>
            </a:extLst>
          </p:cNvPr>
          <p:cNvSpPr txBox="1"/>
          <p:nvPr/>
        </p:nvSpPr>
        <p:spPr>
          <a:xfrm>
            <a:off x="4044370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fi-FI" sz="700" dirty="0">
              <a:solidFill>
                <a:srgbClr val="FFFFFF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52B369F-5A32-4154-8AFA-C152461A1D58}"/>
              </a:ext>
            </a:extLst>
          </p:cNvPr>
          <p:cNvSpPr txBox="1"/>
          <p:nvPr/>
        </p:nvSpPr>
        <p:spPr>
          <a:xfrm>
            <a:off x="4044370" y="199450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fi-FI" sz="700" dirty="0">
              <a:solidFill>
                <a:srgbClr val="FFFFFF"/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BDD93E5-D946-494B-959A-76F5FCCDCB15}"/>
              </a:ext>
            </a:extLst>
          </p:cNvPr>
          <p:cNvSpPr txBox="1"/>
          <p:nvPr/>
        </p:nvSpPr>
        <p:spPr>
          <a:xfrm>
            <a:off x="4044370" y="432622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fi-FI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1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F55AB0-5237-4404-BF04-938B1AB4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 </a:t>
            </a:r>
            <a:r>
              <a:rPr lang="en-US" sz="2800" dirty="0" err="1">
                <a:solidFill>
                  <a:srgbClr val="FFFF00"/>
                </a:solidFill>
              </a:rPr>
              <a:t>kokeillaan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elokuvan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tekoa</a:t>
            </a:r>
            <a:r>
              <a:rPr lang="en-US" sz="2800" dirty="0">
                <a:solidFill>
                  <a:srgbClr val="FFFF00"/>
                </a:solidFill>
              </a:rPr>
              <a:t> ja </a:t>
            </a:r>
            <a:r>
              <a:rPr lang="en-US" sz="2800" dirty="0" err="1">
                <a:solidFill>
                  <a:srgbClr val="FFFF00"/>
                </a:solidFill>
              </a:rPr>
              <a:t>valokuvausta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4" name="Kuvan paikkamerkki 13" descr="Kuva, joka sisältää kohteen taivas, ulko, vesi, lumi&#10;&#10;Kuvaus luotu automaattisesti">
            <a:extLst>
              <a:ext uri="{FF2B5EF4-FFF2-40B4-BE49-F238E27FC236}">
                <a16:creationId xmlns:a16="http://schemas.microsoft.com/office/drawing/2014/main" id="{99413FED-5E15-41AF-8AEE-DD4473D252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264" r="3" b="6756"/>
          <a:stretch/>
        </p:blipFill>
        <p:spPr>
          <a:xfrm>
            <a:off x="630705" y="1101969"/>
            <a:ext cx="3577880" cy="2441448"/>
          </a:xfrm>
          <a:prstGeom prst="rect">
            <a:avLst/>
          </a:prstGeom>
        </p:spPr>
      </p:pic>
      <p:pic>
        <p:nvPicPr>
          <p:cNvPr id="16" name="Kuva 15" descr="Kuva, joka sisältää kohteen teksti, klaffi&#10;&#10;Kuvaus luotu automaattisesti">
            <a:extLst>
              <a:ext uri="{FF2B5EF4-FFF2-40B4-BE49-F238E27FC236}">
                <a16:creationId xmlns:a16="http://schemas.microsoft.com/office/drawing/2014/main" id="{5C0FB3D7-F327-48B7-80FC-DCFFADE5D3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" r="-3" b="44298"/>
          <a:stretch/>
        </p:blipFill>
        <p:spPr>
          <a:xfrm>
            <a:off x="630705" y="3763108"/>
            <a:ext cx="3577880" cy="1992923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8E77707-A135-43A4-ADC2-9A7D73DA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Tehdään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pieni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elokuva</a:t>
            </a:r>
            <a:r>
              <a:rPr lang="en-US" sz="2000" dirty="0">
                <a:solidFill>
                  <a:srgbClr val="FFFF00"/>
                </a:solidFill>
              </a:rPr>
              <a:t> tai </a:t>
            </a:r>
            <a:r>
              <a:rPr lang="en-US" sz="2000" dirty="0" err="1">
                <a:solidFill>
                  <a:srgbClr val="FFFF00"/>
                </a:solidFill>
              </a:rPr>
              <a:t>tarileri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Tutustutaan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luontokuvaukseen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Otetaan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kuvia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koulun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järjestelmäkameralla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21D2CAE-1577-464A-AD62-BC87727C37BE}"/>
              </a:ext>
            </a:extLst>
          </p:cNvPr>
          <p:cNvSpPr txBox="1"/>
          <p:nvPr/>
        </p:nvSpPr>
        <p:spPr>
          <a:xfrm>
            <a:off x="4023855" y="600690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fi-FI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4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FF55AB0-5237-4404-BF04-938B1AB4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764373"/>
            <a:ext cx="84582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kern="1200" cap="all" baseline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katsotaan</a:t>
            </a:r>
            <a:r>
              <a:rPr lang="en-US" sz="2800" kern="1200" cap="all" baseline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lukuvuoden aikana muutama  kuvataiteeseen liittyvä elokuva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8E77707-A135-43A4-ADC2-9A7D73DA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Keskustellaan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elokuvasta</a:t>
            </a:r>
            <a:r>
              <a:rPr lang="en-US" sz="2000" dirty="0">
                <a:solidFill>
                  <a:srgbClr val="FFFF00"/>
                </a:solidFill>
              </a:rPr>
              <a:t> ja </a:t>
            </a:r>
            <a:r>
              <a:rPr lang="en-US" sz="2000" dirty="0" err="1">
                <a:solidFill>
                  <a:srgbClr val="FFFF00"/>
                </a:solidFill>
              </a:rPr>
              <a:t>sen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päähenkilöstä</a:t>
            </a:r>
            <a:endParaRPr lang="en-US" sz="2000" dirty="0">
              <a:solidFill>
                <a:srgbClr val="FFFF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00"/>
                </a:solidFill>
              </a:rPr>
              <a:t>Tutustutaan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päähenkilön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taiteeseen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esim</a:t>
            </a:r>
            <a:r>
              <a:rPr lang="en-US" sz="2000" dirty="0">
                <a:solidFill>
                  <a:srgbClr val="FFFF00"/>
                </a:solidFill>
              </a:rPr>
              <a:t>. Van Gogh</a:t>
            </a:r>
          </a:p>
          <a:p>
            <a:endParaRPr lang="en-US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80F3093-D01C-455B-A826-09EDF7FE925D}"/>
              </a:ext>
            </a:extLst>
          </p:cNvPr>
          <p:cNvSpPr txBox="1"/>
          <p:nvPr/>
        </p:nvSpPr>
        <p:spPr>
          <a:xfrm>
            <a:off x="4090937" y="5967663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fi-FI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06353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7689DA53E2B43B68C8A9BDFA85F27" ma:contentTypeVersion="7" ma:contentTypeDescription="Create a new document." ma:contentTypeScope="" ma:versionID="07b2fa1cf19e1c77cb6b522da8f42d64">
  <xsd:schema xmlns:xsd="http://www.w3.org/2001/XMLSchema" xmlns:xs="http://www.w3.org/2001/XMLSchema" xmlns:p="http://schemas.microsoft.com/office/2006/metadata/properties" xmlns:ns3="0c243747-1c76-4f43-ae6e-a430d0ba85af" xmlns:ns4="d11605c0-5397-4a7d-9d37-db66799840a5" targetNamespace="http://schemas.microsoft.com/office/2006/metadata/properties" ma:root="true" ma:fieldsID="3256b2b53d80b651d854f99f3b4463cb" ns3:_="" ns4:_="">
    <xsd:import namespace="0c243747-1c76-4f43-ae6e-a430d0ba85af"/>
    <xsd:import namespace="d11605c0-5397-4a7d-9d37-db66799840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43747-1c76-4f43-ae6e-a430d0ba85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605c0-5397-4a7d-9d37-db6679984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DD0D0-C12E-4ADA-B892-CE81640B1FB4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d11605c0-5397-4a7d-9d37-db66799840a5"/>
    <ds:schemaRef ds:uri="0c243747-1c76-4f43-ae6e-a430d0ba85a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1E56EB-6BEC-4B4F-B923-5F1792AFF2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6038D-EDA7-4055-B3C7-C781BA08C9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43747-1c76-4f43-ae6e-a430d0ba85af"/>
    <ds:schemaRef ds:uri="d11605c0-5397-4a7d-9d37-db6679984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303</TotalTime>
  <Words>160</Words>
  <Application>Microsoft Office PowerPoint</Application>
  <PresentationFormat>Laajakuva</PresentationFormat>
  <Paragraphs>20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Tiivistymisjuova</vt:lpstr>
      <vt:lpstr>VALINNAINEN KUVIS</vt:lpstr>
      <vt:lpstr>Valinnaisessa kuviksesSA  kokeillaan rohkeasti erilaisia tekniikoita ja välineitä     </vt:lpstr>
      <vt:lpstr> tutustutaan erilaisiin taidesuuntauksiin JA… </vt:lpstr>
      <vt:lpstr> kokeillaan elokuvan tekoa ja valokuvausta</vt:lpstr>
      <vt:lpstr>katsotaan lukuvuoden aikana muutama  kuvataiteeseen liittyvä elokuva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VALINNAINEN KUVIS</dc:title>
  <dc:creator>Sami Kihlman</dc:creator>
  <cp:lastModifiedBy>Sami Kihlman</cp:lastModifiedBy>
  <cp:revision>7</cp:revision>
  <dcterms:created xsi:type="dcterms:W3CDTF">2021-02-12T07:23:24Z</dcterms:created>
  <dcterms:modified xsi:type="dcterms:W3CDTF">2021-02-15T11:37:15Z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0x010100A547689DA53E2B43B68C8A9BDFA85F27</vt:lpwstr>
  </property>
</Properties>
</file>