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96" r:id="rId4"/>
    <p:sldId id="297" r:id="rId5"/>
    <p:sldId id="298" r:id="rId6"/>
    <p:sldId id="263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66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9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464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844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179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454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38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84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81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028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707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B03E5-2848-47B1-B4CB-EBE4764A5380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287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ahaun tulos haulle kuolinsyyt maailmas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5"/>
            <a:ext cx="9119286" cy="43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499303" y="5445224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Vrt. Tartuntatautien osuus kuolinsyynä… </a:t>
            </a:r>
          </a:p>
        </p:txBody>
      </p:sp>
      <p:pic>
        <p:nvPicPr>
          <p:cNvPr id="4" name="Picture 2" descr="Kuvahaun tulos haulle kuolinsyyt maailmassa">
            <a:extLst>
              <a:ext uri="{FF2B5EF4-FFF2-40B4-BE49-F238E27FC236}">
                <a16:creationId xmlns:a16="http://schemas.microsoft.com/office/drawing/2014/main" id="{2965FBB8-48C2-413B-BFD9-19BEE77D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19286" cy="43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78F8C22-6BA4-43F9-9704-7136E13FD285}"/>
              </a:ext>
            </a:extLst>
          </p:cNvPr>
          <p:cNvSpPr txBox="1"/>
          <p:nvPr/>
        </p:nvSpPr>
        <p:spPr>
          <a:xfrm>
            <a:off x="7475283" y="1619509"/>
            <a:ext cx="48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5.!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5245381-1E8D-479C-BE62-6C7036628CAF}"/>
              </a:ext>
            </a:extLst>
          </p:cNvPr>
          <p:cNvSpPr txBox="1"/>
          <p:nvPr/>
        </p:nvSpPr>
        <p:spPr>
          <a:xfrm>
            <a:off x="7535809" y="294856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x)</a:t>
            </a:r>
          </a:p>
        </p:txBody>
      </p:sp>
    </p:spTree>
    <p:extLst>
      <p:ext uri="{BB962C8B-B14F-4D97-AF65-F5344CB8AC3E}">
        <p14:creationId xmlns:p14="http://schemas.microsoft.com/office/powerpoint/2010/main" val="346428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040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sz="1800" b="1" dirty="0"/>
              <a:t>Tartuntataudit - infektiotaudit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645333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fi-FI" sz="1800" b="1" dirty="0">
                <a:solidFill>
                  <a:schemeClr val="tx1"/>
                </a:solidFill>
              </a:rPr>
              <a:t>Normaalifloora - </a:t>
            </a:r>
            <a:r>
              <a:rPr lang="fi-FI" sz="1800" dirty="0">
                <a:solidFill>
                  <a:prstClr val="black"/>
                </a:solidFill>
              </a:rPr>
              <a:t>suolisto, limakalvot, iho </a:t>
            </a:r>
            <a:r>
              <a:rPr lang="fi-FI" sz="1800" b="1" dirty="0">
                <a:solidFill>
                  <a:schemeClr val="tx1"/>
                </a:solidFill>
              </a:rPr>
              <a:t> </a:t>
            </a:r>
            <a:r>
              <a:rPr lang="fi-FI" sz="1800" dirty="0">
                <a:solidFill>
                  <a:schemeClr val="tx1"/>
                </a:solidFill>
                <a:sym typeface="Wingdings" panose="05000000000000000000" pitchFamily="2" charset="2"/>
              </a:rPr>
              <a:t> k</a:t>
            </a:r>
            <a:r>
              <a:rPr lang="fi-FI" sz="1800" dirty="0">
                <a:solidFill>
                  <a:schemeClr val="tx1"/>
                </a:solidFill>
              </a:rPr>
              <a:t>ohtu &gt; synnytys &gt; imetys &gt; ympäristö</a:t>
            </a:r>
            <a:endParaRPr lang="fi-FI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l"/>
            <a:r>
              <a:rPr lang="fi-FI" sz="1800" b="1" dirty="0">
                <a:solidFill>
                  <a:schemeClr val="tx1"/>
                </a:solidFill>
              </a:rPr>
              <a:t>&gt;&lt; Patogeeniset mikrobit </a:t>
            </a:r>
            <a:r>
              <a:rPr lang="fi-FI" sz="1800" dirty="0">
                <a:solidFill>
                  <a:schemeClr val="tx1"/>
                </a:solidFill>
              </a:rPr>
              <a:t> s. 149</a:t>
            </a:r>
          </a:p>
          <a:p>
            <a:pPr marL="285750" indent="-285750" algn="l">
              <a:buFont typeface="Arial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Virukset</a:t>
            </a:r>
          </a:p>
          <a:p>
            <a:pPr marL="285750" indent="-285750" algn="l">
              <a:buFont typeface="Arial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Bakteerit</a:t>
            </a:r>
          </a:p>
          <a:p>
            <a:pPr marL="285750" indent="-285750" algn="l">
              <a:buFont typeface="Arial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Sienet</a:t>
            </a:r>
          </a:p>
          <a:p>
            <a:pPr marL="285750" indent="-285750" algn="l">
              <a:buFont typeface="Arial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Loiset; parasiitit </a:t>
            </a:r>
          </a:p>
          <a:p>
            <a:pPr marL="285750" indent="-285750" algn="l">
              <a:buFont typeface="Arial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Prionit </a:t>
            </a:r>
            <a:endParaRPr lang="fi-FI" sz="16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l"/>
            <a:r>
              <a:rPr lang="fi-FI" sz="1800" b="1" dirty="0">
                <a:solidFill>
                  <a:schemeClr val="tx1"/>
                </a:solidFill>
                <a:sym typeface="Wingdings" panose="05000000000000000000" pitchFamily="2" charset="2"/>
              </a:rPr>
              <a:t>Infektio; tartunta  Tulehdus  </a:t>
            </a:r>
            <a:r>
              <a:rPr lang="fi-FI" sz="1800" dirty="0">
                <a:solidFill>
                  <a:schemeClr val="tx1"/>
                </a:solidFill>
                <a:sym typeface="Wingdings" panose="05000000000000000000" pitchFamily="2" charset="2"/>
              </a:rPr>
              <a:t>s. 157</a:t>
            </a:r>
          </a:p>
          <a:p>
            <a:pPr algn="l"/>
            <a:r>
              <a:rPr lang="fi-FI" sz="1800" dirty="0">
                <a:solidFill>
                  <a:schemeClr val="tx1"/>
                </a:solidFill>
                <a:sym typeface="Wingdings" panose="05000000000000000000" pitchFamily="2" charset="2"/>
              </a:rPr>
              <a:t>= taudinaiheuttaja  siirtyy &gt; lisääntyy &gt; toksiinit &gt; kudosvaurio &gt; kehon puolustus</a:t>
            </a:r>
          </a:p>
          <a:p>
            <a:pPr algn="l"/>
            <a:r>
              <a:rPr lang="fi-FI" sz="1800" dirty="0">
                <a:solidFill>
                  <a:schemeClr val="tx1"/>
                </a:solidFill>
                <a:sym typeface="Wingdings" panose="05000000000000000000" pitchFamily="2" charset="2"/>
              </a:rPr>
              <a:t>Tulehduksen tehtävänä poistaa vaurioituneet solut ja infektion aiheuttajat:</a:t>
            </a:r>
          </a:p>
          <a:p>
            <a:pPr marL="285750" indent="-285750" algn="l">
              <a:buFont typeface="Wingdings"/>
              <a:buChar char="Ø"/>
            </a:pPr>
            <a:r>
              <a:rPr lang="fi-FI" sz="1800" b="1" dirty="0">
                <a:solidFill>
                  <a:schemeClr val="tx1"/>
                </a:solidFill>
                <a:sym typeface="Wingdings" panose="05000000000000000000" pitchFamily="2" charset="2"/>
              </a:rPr>
              <a:t>Oireet:</a:t>
            </a:r>
            <a:r>
              <a:rPr lang="fi-FI" sz="1800" dirty="0">
                <a:solidFill>
                  <a:schemeClr val="tx1"/>
                </a:solidFill>
                <a:sym typeface="Wingdings" panose="05000000000000000000" pitchFamily="2" charset="2"/>
              </a:rPr>
              <a:t> märkä - punotus – turvotus – kuumotus – kipu – yleisoireet (kuume, väsymys, huono olo, lihassärky)</a:t>
            </a:r>
          </a:p>
          <a:p>
            <a:pPr marL="285750" lvl="0" indent="-285750" algn="l">
              <a:buFont typeface="Wingdings"/>
              <a:buChar char="Ø"/>
            </a:pPr>
            <a:r>
              <a:rPr lang="fi-FI" sz="1800" b="1" dirty="0">
                <a:solidFill>
                  <a:prstClr val="black"/>
                </a:solidFill>
                <a:sym typeface="Wingdings" panose="05000000000000000000" pitchFamily="2" charset="2"/>
              </a:rPr>
              <a:t>Oireeton tulehdus  - Vähäoireinen tulehdus  - </a:t>
            </a:r>
            <a:r>
              <a:rPr lang="fi-FI" sz="1800" b="1" dirty="0">
                <a:solidFill>
                  <a:schemeClr val="tx1"/>
                </a:solidFill>
                <a:sym typeface="Wingdings" panose="05000000000000000000" pitchFamily="2" charset="2"/>
              </a:rPr>
              <a:t>Krooninen tulehdus</a:t>
            </a:r>
          </a:p>
          <a:p>
            <a:pPr algn="l"/>
            <a:r>
              <a:rPr lang="fi-FI" sz="1800" b="1" dirty="0">
                <a:solidFill>
                  <a:schemeClr val="tx1"/>
                </a:solidFill>
                <a:sym typeface="Wingdings" panose="05000000000000000000" pitchFamily="2" charset="2"/>
              </a:rPr>
              <a:t>Infektio näkyy verinäytteessä </a:t>
            </a:r>
          </a:p>
          <a:p>
            <a:pPr marL="285750" indent="-285750" algn="l">
              <a:buFont typeface="Arial" charset="0"/>
              <a:buChar char="•"/>
            </a:pPr>
            <a:r>
              <a:rPr lang="fi-FI" sz="1800" dirty="0">
                <a:solidFill>
                  <a:schemeClr val="tx1"/>
                </a:solidFill>
                <a:sym typeface="Wingdings" panose="05000000000000000000" pitchFamily="2" charset="2"/>
              </a:rPr>
              <a:t>CRP (maksasolujen tuottama valkuaisainemäärä &lt; 10 mg/l)</a:t>
            </a:r>
          </a:p>
          <a:p>
            <a:pPr marL="285750" indent="-285750" algn="l">
              <a:buFont typeface="Arial" charset="0"/>
              <a:buChar char="•"/>
            </a:pPr>
            <a:r>
              <a:rPr lang="fi-FI" sz="1800" dirty="0">
                <a:solidFill>
                  <a:schemeClr val="tx1"/>
                </a:solidFill>
                <a:sym typeface="Wingdings" panose="05000000000000000000" pitchFamily="2" charset="2"/>
              </a:rPr>
              <a:t>Lasko; senkka (punasolujen laskeutumisnopeus putkessa &lt; 20mm/h)</a:t>
            </a:r>
          </a:p>
          <a:p>
            <a:pPr algn="l"/>
            <a:r>
              <a:rPr lang="fi-FI" sz="1800" b="1" dirty="0">
                <a:solidFill>
                  <a:schemeClr val="tx1"/>
                </a:solidFill>
                <a:sym typeface="Wingdings" panose="05000000000000000000" pitchFamily="2" charset="2"/>
              </a:rPr>
              <a:t>Infektioherkkyys – yksilöllistä</a:t>
            </a:r>
          </a:p>
          <a:p>
            <a:pPr algn="l"/>
            <a:r>
              <a:rPr lang="fi-FI" sz="1800" dirty="0">
                <a:solidFill>
                  <a:schemeClr val="tx1"/>
                </a:solidFill>
                <a:sym typeface="Wingdings" panose="05000000000000000000" pitchFamily="2" charset="2"/>
              </a:rPr>
              <a:t>Terveydentila – ravitsemustila – yleiskunto  - perimä – stressi – ikä – tupakointi – altistumisalttius…</a:t>
            </a:r>
          </a:p>
          <a:p>
            <a:pPr algn="l"/>
            <a:r>
              <a:rPr lang="fi-FI" sz="1800" b="1" dirty="0">
                <a:solidFill>
                  <a:schemeClr val="tx1"/>
                </a:solidFill>
                <a:sym typeface="Wingdings" panose="05000000000000000000" pitchFamily="2" charset="2"/>
              </a:rPr>
              <a:t>Riskiryhmät: </a:t>
            </a:r>
            <a:r>
              <a:rPr lang="fi-FI" sz="1800" dirty="0">
                <a:solidFill>
                  <a:schemeClr val="tx1"/>
                </a:solidFill>
                <a:sym typeface="Wingdings" panose="05000000000000000000" pitchFamily="2" charset="2"/>
              </a:rPr>
              <a:t>lapset – vanhukset – pitkäaikaissairaat - huippu-urheilijat</a:t>
            </a:r>
          </a:p>
        </p:txBody>
      </p:sp>
    </p:spTree>
    <p:extLst>
      <p:ext uri="{BB962C8B-B14F-4D97-AF65-F5344CB8AC3E}">
        <p14:creationId xmlns:p14="http://schemas.microsoft.com/office/powerpoint/2010/main" val="84856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0" y="1"/>
            <a:ext cx="9036496" cy="706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fi-FI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>
              <a:spcBef>
                <a:spcPct val="20000"/>
              </a:spcBef>
            </a:pPr>
            <a:r>
              <a:rPr lang="fi-FI" b="1" dirty="0">
                <a:solidFill>
                  <a:prstClr val="black"/>
                </a:solidFill>
                <a:sym typeface="Wingdings" panose="05000000000000000000" pitchFamily="2" charset="2"/>
              </a:rPr>
              <a:t>Tartuntalähde</a:t>
            </a: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: </a:t>
            </a: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Elimistön ulkopuolelta (toisesta ihmisestä/eläimestä/ ympäristöstä – ruoka, juoma, kosketuspinta, ilma) tai elimistön osasta toiseen</a:t>
            </a:r>
          </a:p>
          <a:p>
            <a:endParaRPr lang="fi-FI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fi-FI" dirty="0">
                <a:solidFill>
                  <a:prstClr val="black"/>
                </a:solidFill>
                <a:ea typeface="+mj-ea"/>
                <a:cs typeface="+mj-cs"/>
              </a:rPr>
              <a:t>Tartunta voi olla </a:t>
            </a:r>
            <a:r>
              <a:rPr lang="fi-FI" b="1" dirty="0">
                <a:solidFill>
                  <a:prstClr val="black"/>
                </a:solidFill>
                <a:ea typeface="+mj-ea"/>
                <a:cs typeface="+mj-cs"/>
              </a:rPr>
              <a:t>suora tai epäsuora</a:t>
            </a:r>
          </a:p>
          <a:p>
            <a:endParaRPr lang="fi-FI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fi-FI" b="1" dirty="0">
                <a:solidFill>
                  <a:prstClr val="black"/>
                </a:solidFill>
                <a:ea typeface="+mj-ea"/>
                <a:cs typeface="+mj-cs"/>
              </a:rPr>
              <a:t>Infektioita välittävät:</a:t>
            </a:r>
            <a:br>
              <a:rPr lang="fi-FI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i-FI" dirty="0">
                <a:solidFill>
                  <a:prstClr val="black"/>
                </a:solidFill>
                <a:ea typeface="+mj-ea"/>
                <a:cs typeface="+mj-cs"/>
              </a:rPr>
              <a:t>&gt; </a:t>
            </a:r>
            <a:r>
              <a:rPr lang="fi-FI" b="1" dirty="0">
                <a:solidFill>
                  <a:prstClr val="black"/>
                </a:solidFill>
                <a:ea typeface="+mj-ea"/>
                <a:cs typeface="+mj-cs"/>
              </a:rPr>
              <a:t>Ihmisen eritteet</a:t>
            </a:r>
            <a:r>
              <a:rPr lang="fi-FI" dirty="0">
                <a:solidFill>
                  <a:prstClr val="black"/>
                </a:solidFill>
                <a:ea typeface="+mj-ea"/>
                <a:cs typeface="+mj-cs"/>
              </a:rPr>
              <a:t>: märkä, lima, sylki, virtsa, uloste, siemenneste, oksennus</a:t>
            </a:r>
            <a:br>
              <a:rPr lang="fi-FI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i-FI" dirty="0">
                <a:solidFill>
                  <a:prstClr val="black"/>
                </a:solidFill>
                <a:ea typeface="+mj-ea"/>
                <a:cs typeface="+mj-cs"/>
              </a:rPr>
              <a:t>&gt; </a:t>
            </a:r>
            <a:r>
              <a:rPr lang="fi-FI" b="1" dirty="0">
                <a:solidFill>
                  <a:prstClr val="black"/>
                </a:solidFill>
                <a:ea typeface="+mj-ea"/>
                <a:cs typeface="+mj-cs"/>
              </a:rPr>
              <a:t>Elinnesteet</a:t>
            </a:r>
            <a:r>
              <a:rPr lang="fi-FI" dirty="0">
                <a:solidFill>
                  <a:prstClr val="black"/>
                </a:solidFill>
                <a:ea typeface="+mj-ea"/>
                <a:cs typeface="+mj-cs"/>
              </a:rPr>
              <a:t>: veri, selkäydinneste</a:t>
            </a:r>
            <a:br>
              <a:rPr lang="fi-FI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i-FI" dirty="0">
                <a:solidFill>
                  <a:prstClr val="black"/>
                </a:solidFill>
                <a:ea typeface="+mj-ea"/>
                <a:cs typeface="+mj-cs"/>
              </a:rPr>
              <a:t>&gt; </a:t>
            </a:r>
            <a:r>
              <a:rPr lang="fi-FI" b="1" dirty="0">
                <a:solidFill>
                  <a:prstClr val="black"/>
                </a:solidFill>
                <a:ea typeface="+mj-ea"/>
                <a:cs typeface="+mj-cs"/>
              </a:rPr>
              <a:t>Väli-isännät</a:t>
            </a:r>
            <a:r>
              <a:rPr lang="fi-FI" dirty="0">
                <a:solidFill>
                  <a:prstClr val="black"/>
                </a:solidFill>
                <a:ea typeface="+mj-ea"/>
                <a:cs typeface="+mj-cs"/>
              </a:rPr>
              <a:t>; vektoritartunta: puutiainen, hyttynen, jyrsijä</a:t>
            </a:r>
          </a:p>
          <a:p>
            <a:endParaRPr lang="fi-FI" dirty="0"/>
          </a:p>
          <a:p>
            <a:r>
              <a:rPr lang="fi-FI" dirty="0"/>
              <a:t>Kirja taulukot s. 150-152</a:t>
            </a:r>
          </a:p>
          <a:p>
            <a:endParaRPr lang="fi-FI" dirty="0"/>
          </a:p>
          <a:p>
            <a:r>
              <a:rPr lang="fi-FI" b="1" dirty="0"/>
              <a:t>Ilma- eli aerosolitartunta </a:t>
            </a:r>
            <a:r>
              <a:rPr lang="fi-FI" dirty="0"/>
              <a:t>– pienet pisarat, pölyhiukkaset, ihohilse</a:t>
            </a:r>
          </a:p>
          <a:p>
            <a:r>
              <a:rPr lang="fi-FI" b="1" dirty="0"/>
              <a:t>Pisaratartunta </a:t>
            </a:r>
            <a:r>
              <a:rPr lang="fi-FI" dirty="0"/>
              <a:t>– suuret pisarat</a:t>
            </a:r>
          </a:p>
          <a:p>
            <a:r>
              <a:rPr lang="fi-FI" b="1" dirty="0"/>
              <a:t>Kosketustartunta</a:t>
            </a:r>
            <a:r>
              <a:rPr lang="fi-FI" dirty="0"/>
              <a:t> – kädet &gt;&lt; esineet, välineet, pinnat</a:t>
            </a:r>
          </a:p>
          <a:p>
            <a:r>
              <a:rPr lang="fi-FI" b="1" dirty="0"/>
              <a:t>Limakalvokontakti </a:t>
            </a:r>
            <a:r>
              <a:rPr lang="fi-FI" dirty="0"/>
              <a:t>– suu, sukupuolielimet, peräaukko</a:t>
            </a:r>
          </a:p>
          <a:p>
            <a:r>
              <a:rPr lang="fi-FI" b="1" dirty="0"/>
              <a:t>Veren välityksellä </a:t>
            </a:r>
            <a:r>
              <a:rPr lang="fi-FI" dirty="0"/>
              <a:t>– verensiirto, seksi, synnytys, tatuointi, ruiskut</a:t>
            </a:r>
          </a:p>
          <a:p>
            <a:r>
              <a:rPr lang="fi-FI" b="1" dirty="0"/>
              <a:t>Ulosteiden välityksellä</a:t>
            </a:r>
            <a:r>
              <a:rPr lang="fi-FI" dirty="0"/>
              <a:t> – kädet, vesi</a:t>
            </a:r>
          </a:p>
          <a:p>
            <a:r>
              <a:rPr lang="fi-FI" b="1" dirty="0"/>
              <a:t>Vektoritartunta</a:t>
            </a:r>
            <a:r>
              <a:rPr lang="fi-FI" dirty="0"/>
              <a:t> – puutiainen, hyttynen, jyrsijä</a:t>
            </a:r>
          </a:p>
          <a:p>
            <a:endParaRPr lang="fi-FI" dirty="0"/>
          </a:p>
          <a:p>
            <a:r>
              <a:rPr lang="fi-FI" b="1" dirty="0"/>
              <a:t>Zoonoosit </a:t>
            </a:r>
            <a:r>
              <a:rPr lang="fi-FI" dirty="0"/>
              <a:t>– purema, virtsa/uloste, vektori  s. 151</a:t>
            </a:r>
          </a:p>
          <a:p>
            <a:endParaRPr lang="fi-FI" sz="1600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81131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0" y="401578"/>
            <a:ext cx="32319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Endemia</a:t>
            </a:r>
            <a:r>
              <a:rPr lang="fi-FI" b="1" dirty="0"/>
              <a:t>, </a:t>
            </a:r>
            <a:r>
              <a:rPr lang="fi-FI" sz="1600" dirty="0"/>
              <a:t>paikallistauti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Tietyllä</a:t>
            </a:r>
            <a:r>
              <a:rPr lang="fi-FI" sz="1600" dirty="0"/>
              <a:t> </a:t>
            </a:r>
            <a:r>
              <a:rPr lang="fi-FI" sz="1600" u="sng" dirty="0"/>
              <a:t>alueella jatkuvasti </a:t>
            </a:r>
            <a:r>
              <a:rPr lang="fi-FI" sz="1600" dirty="0"/>
              <a:t>ja runsaasti, esim. malaria,  </a:t>
            </a:r>
            <a:r>
              <a:rPr lang="fi-FI" sz="1600" dirty="0" err="1"/>
              <a:t>denguekuume</a:t>
            </a:r>
            <a:r>
              <a:rPr lang="fi-FI" sz="1600" dirty="0"/>
              <a:t>, </a:t>
            </a:r>
            <a:r>
              <a:rPr lang="fi-FI" sz="1600" dirty="0" err="1"/>
              <a:t>zikavirus</a:t>
            </a:r>
            <a:endParaRPr lang="fi-FI" sz="1600" dirty="0"/>
          </a:p>
        </p:txBody>
      </p:sp>
      <p:sp>
        <p:nvSpPr>
          <p:cNvPr id="3" name="Tekstiruutu 2"/>
          <p:cNvSpPr txBox="1"/>
          <p:nvPr/>
        </p:nvSpPr>
        <p:spPr>
          <a:xfrm>
            <a:off x="36314" y="1984920"/>
            <a:ext cx="42476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Epidemia; </a:t>
            </a:r>
            <a:r>
              <a:rPr lang="fi-FI" sz="1600" dirty="0"/>
              <a:t>entuudestaan tuttu sairaus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Muualta tuleva &gt; </a:t>
            </a:r>
            <a:r>
              <a:rPr lang="fi-FI" sz="1600" u="sng" dirty="0"/>
              <a:t>tarttuu suureen osaan jonkin alueen väestöstä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Merkittävä leviäminen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Myös ilmiön poikkeuksellinen yleisyys </a:t>
            </a:r>
          </a:p>
          <a:p>
            <a:r>
              <a:rPr lang="fi-FI" sz="1600" dirty="0"/>
              <a:t>      jossakin yhteisössä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Esim. Kausi-influenssa, </a:t>
            </a:r>
            <a:r>
              <a:rPr lang="fi-FI" sz="1600" dirty="0" err="1"/>
              <a:t>Ebola</a:t>
            </a:r>
            <a:endParaRPr lang="fi-FI" sz="1600" dirty="0"/>
          </a:p>
        </p:txBody>
      </p:sp>
      <p:sp>
        <p:nvSpPr>
          <p:cNvPr id="5" name="Tekstiruutu 4"/>
          <p:cNvSpPr txBox="1"/>
          <p:nvPr/>
        </p:nvSpPr>
        <p:spPr>
          <a:xfrm>
            <a:off x="36314" y="4096633"/>
            <a:ext cx="29515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Pandemia</a:t>
            </a:r>
            <a:r>
              <a:rPr lang="fi-FI" dirty="0"/>
              <a:t>; </a:t>
            </a:r>
            <a:r>
              <a:rPr lang="fi-FI" sz="1600" u="sng" dirty="0"/>
              <a:t>uusi, helposti </a:t>
            </a:r>
          </a:p>
          <a:p>
            <a:r>
              <a:rPr lang="fi-FI" sz="1600" u="sng" dirty="0"/>
              <a:t>tarttuva tauti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u="sng" dirty="0"/>
              <a:t>Yli maanosien </a:t>
            </a:r>
            <a:r>
              <a:rPr lang="fi-FI" sz="1600" dirty="0"/>
              <a:t>ulottuva epidemia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Väestöltä puuttuu puolustuskyky &gt; osa sairastuu, osa kuolee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Suuria alueellisia eroja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Esim. espanjantauti </a:t>
            </a:r>
            <a:r>
              <a:rPr lang="fi-FI" sz="1400" dirty="0"/>
              <a:t>(H1N1), </a:t>
            </a:r>
            <a:r>
              <a:rPr lang="fi-FI" sz="1600" dirty="0"/>
              <a:t>lintuinfluenssa </a:t>
            </a:r>
            <a:r>
              <a:rPr lang="fi-FI" sz="1400" dirty="0"/>
              <a:t>(H5N1), </a:t>
            </a:r>
            <a:r>
              <a:rPr lang="fi-FI" sz="1600" dirty="0"/>
              <a:t>sikainfluenssa </a:t>
            </a:r>
            <a:r>
              <a:rPr lang="fi-FI" sz="1400" dirty="0"/>
              <a:t>(H1N1)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87" y="10249"/>
            <a:ext cx="1753319" cy="226778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47" y="0"/>
            <a:ext cx="2461198" cy="208255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0249"/>
            <a:ext cx="2469195" cy="185189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3" y="2156650"/>
            <a:ext cx="3114769" cy="2045877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398" y="2171962"/>
            <a:ext cx="2277602" cy="203056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233" y="4189933"/>
            <a:ext cx="3638861" cy="262904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824" y="4202527"/>
            <a:ext cx="2528263" cy="2619757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3593185" y="428690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1918-1919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63507B1-9264-4AED-8B0B-689F6F28DF21}"/>
              </a:ext>
            </a:extLst>
          </p:cNvPr>
          <p:cNvSpPr txBox="1"/>
          <p:nvPr/>
        </p:nvSpPr>
        <p:spPr>
          <a:xfrm>
            <a:off x="36314" y="0"/>
            <a:ext cx="158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s. 153-154</a:t>
            </a:r>
          </a:p>
        </p:txBody>
      </p:sp>
    </p:spTree>
    <p:extLst>
      <p:ext uri="{BB962C8B-B14F-4D97-AF65-F5344CB8AC3E}">
        <p14:creationId xmlns:p14="http://schemas.microsoft.com/office/powerpoint/2010/main" val="324015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sz="2400" b="1" dirty="0"/>
              <a:t>Miksi tartuntataudit leviävät nopeammin kuin ennen? S. 161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0932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sz="1800" b="1" dirty="0"/>
              <a:t>Väestörakenne</a:t>
            </a:r>
          </a:p>
          <a:p>
            <a:pPr>
              <a:buFontTx/>
              <a:buChar char="-"/>
            </a:pPr>
            <a:r>
              <a:rPr lang="fi-FI" sz="1800" dirty="0"/>
              <a:t>Vanhusten määrä (vastustuskyky)</a:t>
            </a:r>
          </a:p>
          <a:p>
            <a:pPr>
              <a:buFontTx/>
              <a:buChar char="-"/>
            </a:pPr>
            <a:r>
              <a:rPr lang="fi-FI" sz="1800" dirty="0"/>
              <a:t>Maahanmuutto</a:t>
            </a:r>
          </a:p>
          <a:p>
            <a:r>
              <a:rPr lang="fi-FI" sz="1800" b="1" dirty="0"/>
              <a:t>Asutus</a:t>
            </a:r>
          </a:p>
          <a:p>
            <a:pPr>
              <a:buFontTx/>
              <a:buChar char="-"/>
            </a:pPr>
            <a:r>
              <a:rPr lang="fi-FI" sz="1800" dirty="0"/>
              <a:t>Väestönkasvu, kaupungistuminen</a:t>
            </a:r>
          </a:p>
          <a:p>
            <a:pPr>
              <a:buFontTx/>
              <a:buChar char="-"/>
            </a:pPr>
            <a:r>
              <a:rPr lang="fi-FI" sz="1800" dirty="0"/>
              <a:t>Köyhyys, konfliktit, sodat &gt; slummit, pakolaisleirit</a:t>
            </a:r>
          </a:p>
          <a:p>
            <a:pPr>
              <a:buFontTx/>
              <a:buChar char="-"/>
            </a:pPr>
            <a:r>
              <a:rPr lang="fi-FI" sz="1800" dirty="0"/>
              <a:t>Ihmisten liikkuvuus</a:t>
            </a:r>
          </a:p>
          <a:p>
            <a:r>
              <a:rPr lang="fi-FI" sz="1800" b="1" dirty="0"/>
              <a:t>Elintavat</a:t>
            </a:r>
          </a:p>
          <a:p>
            <a:pPr>
              <a:buFontTx/>
              <a:buChar char="-"/>
            </a:pPr>
            <a:r>
              <a:rPr lang="fi-FI" sz="1800" dirty="0"/>
              <a:t>Matkailu</a:t>
            </a:r>
          </a:p>
          <a:p>
            <a:pPr>
              <a:buFontTx/>
              <a:buChar char="-"/>
            </a:pPr>
            <a:r>
              <a:rPr lang="fi-FI" sz="1800" dirty="0"/>
              <a:t>Suojaamaton seksi, ruiskuhuumeet</a:t>
            </a:r>
          </a:p>
          <a:p>
            <a:r>
              <a:rPr lang="fi-FI" sz="1800" b="1" dirty="0"/>
              <a:t>Globaali kauppa ja elintarviketuotanto</a:t>
            </a:r>
          </a:p>
          <a:p>
            <a:pPr>
              <a:buFontTx/>
              <a:buChar char="-"/>
            </a:pPr>
            <a:r>
              <a:rPr lang="fi-FI" sz="1800" dirty="0"/>
              <a:t>Tuotanto ja kuljetukset: hyönteiset, puutiaiset &gt; taudit</a:t>
            </a:r>
          </a:p>
          <a:p>
            <a:r>
              <a:rPr lang="fi-FI" sz="1800" b="1" dirty="0"/>
              <a:t>Terveydenhuolto</a:t>
            </a:r>
          </a:p>
          <a:p>
            <a:pPr>
              <a:buFontTx/>
              <a:buChar char="-"/>
            </a:pPr>
            <a:r>
              <a:rPr lang="fi-FI" sz="1800" dirty="0"/>
              <a:t>Tartuntatautien ehkäisyn määrärahat</a:t>
            </a:r>
          </a:p>
          <a:p>
            <a:pPr>
              <a:buFontTx/>
              <a:buChar char="-"/>
            </a:pPr>
            <a:r>
              <a:rPr lang="fi-FI" sz="1800" dirty="0"/>
              <a:t>Antibioottien liikakäyttö &gt; resistentit bakteerikannat</a:t>
            </a:r>
          </a:p>
          <a:p>
            <a:r>
              <a:rPr lang="fi-FI" sz="1800" b="1" dirty="0"/>
              <a:t>Ilmastonmuutos</a:t>
            </a:r>
          </a:p>
          <a:p>
            <a:pPr>
              <a:buFontTx/>
              <a:buChar char="-"/>
            </a:pPr>
            <a:r>
              <a:rPr lang="fi-FI" sz="1800" dirty="0"/>
              <a:t>Vektoritartunnat; hyttyset, puutiaiset</a:t>
            </a:r>
          </a:p>
          <a:p>
            <a:pPr>
              <a:buFontTx/>
              <a:buChar char="-"/>
            </a:pPr>
            <a:r>
              <a:rPr lang="fi-FI" sz="1800" dirty="0"/>
              <a:t>Tulvat; saastunut </a:t>
            </a:r>
            <a:r>
              <a:rPr lang="fi-FI" sz="1800"/>
              <a:t>vesi </a:t>
            </a:r>
          </a:p>
          <a:p>
            <a:pPr>
              <a:buFontTx/>
              <a:buChar char="-"/>
            </a:pPr>
            <a:endParaRPr lang="fi-FI" sz="1800" dirty="0"/>
          </a:p>
          <a:p>
            <a:pPr>
              <a:buFontTx/>
              <a:buChar char="-"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22043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sz="2400" b="1" dirty="0"/>
              <a:t>Matkailu ja tartuntataudit</a:t>
            </a:r>
            <a:br>
              <a:rPr lang="fi-FI" sz="1800" b="1" dirty="0"/>
            </a:br>
            <a:endParaRPr lang="fi-FI" sz="1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fi-FI" sz="2100" b="1" dirty="0"/>
              <a:t>Turistiripuli</a:t>
            </a:r>
          </a:p>
          <a:p>
            <a:pPr marL="0" indent="0">
              <a:buNone/>
            </a:pPr>
            <a:r>
              <a:rPr lang="fi-FI" sz="2100" dirty="0"/>
              <a:t>&lt; bakteerit, virukset, alkueläimet</a:t>
            </a:r>
          </a:p>
          <a:p>
            <a:pPr>
              <a:buFont typeface="Wingdings"/>
              <a:buChar char="à"/>
            </a:pPr>
            <a:r>
              <a:rPr lang="fi-FI" sz="2100" dirty="0">
                <a:sym typeface="Wingdings" panose="05000000000000000000" pitchFamily="2" charset="2"/>
              </a:rPr>
              <a:t>vesi- ja elintarvikehygienia</a:t>
            </a:r>
          </a:p>
          <a:p>
            <a:pPr marL="0" indent="0">
              <a:buNone/>
            </a:pPr>
            <a:endParaRPr lang="fi-FI" sz="2100" dirty="0">
              <a:sym typeface="Wingdings" panose="05000000000000000000" pitchFamily="2" charset="2"/>
            </a:endParaRPr>
          </a:p>
          <a:p>
            <a:pPr>
              <a:buFont typeface="Arial" charset="0"/>
              <a:buChar char="•"/>
            </a:pPr>
            <a:r>
              <a:rPr lang="fi-FI" sz="2100" b="1" dirty="0">
                <a:sym typeface="Wingdings" panose="05000000000000000000" pitchFamily="2" charset="2"/>
              </a:rPr>
              <a:t>Sukupuolitaudit  </a:t>
            </a:r>
            <a:r>
              <a:rPr lang="fi-FI" sz="2100" dirty="0">
                <a:sym typeface="Wingdings" panose="05000000000000000000" pitchFamily="2" charset="2"/>
              </a:rPr>
              <a:t>(Tippuri, Klamydia, Kuppa, HIV)</a:t>
            </a:r>
          </a:p>
          <a:p>
            <a:pPr>
              <a:buFontTx/>
              <a:buChar char="-"/>
            </a:pPr>
            <a:r>
              <a:rPr lang="fi-FI" sz="2100" dirty="0"/>
              <a:t>Työ- ja lomamatkailu</a:t>
            </a:r>
          </a:p>
          <a:p>
            <a:pPr>
              <a:buFont typeface="Wingdings"/>
              <a:buChar char="à"/>
            </a:pPr>
            <a:r>
              <a:rPr lang="fi-FI" sz="2100" dirty="0">
                <a:sym typeface="Wingdings" panose="05000000000000000000" pitchFamily="2" charset="2"/>
              </a:rPr>
              <a:t>asenne, suojautuminen</a:t>
            </a:r>
          </a:p>
          <a:p>
            <a:pPr marL="0" indent="0">
              <a:buNone/>
            </a:pPr>
            <a:endParaRPr lang="fi-FI" sz="2100" dirty="0">
              <a:sym typeface="Wingdings" panose="05000000000000000000" pitchFamily="2" charset="2"/>
            </a:endParaRPr>
          </a:p>
          <a:p>
            <a:pPr>
              <a:buFont typeface="Arial" charset="0"/>
              <a:buChar char="•"/>
            </a:pPr>
            <a:r>
              <a:rPr lang="fi-FI" sz="2100" b="1" dirty="0">
                <a:sym typeface="Wingdings" panose="05000000000000000000" pitchFamily="2" charset="2"/>
              </a:rPr>
              <a:t>Hyönteisten levittämät taudit</a:t>
            </a:r>
          </a:p>
          <a:p>
            <a:pPr>
              <a:buFontTx/>
              <a:buChar char="-"/>
            </a:pPr>
            <a:r>
              <a:rPr lang="fi-FI" sz="2100" dirty="0">
                <a:sym typeface="Wingdings" panose="05000000000000000000" pitchFamily="2" charset="2"/>
              </a:rPr>
              <a:t>Hyttyset: malaria – keltakuume – </a:t>
            </a:r>
            <a:r>
              <a:rPr lang="fi-FI" sz="2100" dirty="0" err="1">
                <a:sym typeface="Wingdings" panose="05000000000000000000" pitchFamily="2" charset="2"/>
              </a:rPr>
              <a:t>denguekuume</a:t>
            </a:r>
            <a:r>
              <a:rPr lang="fi-FI" sz="2100" dirty="0">
                <a:sym typeface="Wingdings" panose="05000000000000000000" pitchFamily="2" charset="2"/>
              </a:rPr>
              <a:t> – Japanin aivotulehdus – </a:t>
            </a:r>
            <a:r>
              <a:rPr lang="fi-FI" sz="2100" dirty="0" err="1">
                <a:sym typeface="Wingdings" panose="05000000000000000000" pitchFamily="2" charset="2"/>
              </a:rPr>
              <a:t>Zika</a:t>
            </a:r>
            <a:r>
              <a:rPr lang="fi-FI" sz="2100" dirty="0">
                <a:sym typeface="Wingdings" panose="05000000000000000000" pitchFamily="2" charset="2"/>
              </a:rPr>
              <a:t>-virus</a:t>
            </a:r>
          </a:p>
          <a:p>
            <a:pPr>
              <a:buFontTx/>
              <a:buChar char="-"/>
            </a:pPr>
            <a:r>
              <a:rPr lang="fi-FI" sz="2100" dirty="0">
                <a:sym typeface="Wingdings" panose="05000000000000000000" pitchFamily="2" charset="2"/>
              </a:rPr>
              <a:t>Punkit:  </a:t>
            </a:r>
            <a:r>
              <a:rPr lang="fi-FI" sz="2100" dirty="0" err="1">
                <a:sym typeface="Wingdings" panose="05000000000000000000" pitchFamily="2" charset="2"/>
              </a:rPr>
              <a:t>borrelioosi</a:t>
            </a:r>
            <a:r>
              <a:rPr lang="fi-FI" sz="2100" dirty="0">
                <a:sym typeface="Wingdings" panose="05000000000000000000" pitchFamily="2" charset="2"/>
              </a:rPr>
              <a:t> (bakteeri) – puutiaisaivokuume (virus)</a:t>
            </a:r>
          </a:p>
          <a:p>
            <a:pPr marL="0" indent="0">
              <a:buNone/>
            </a:pPr>
            <a:endParaRPr lang="fi-FI" sz="2100" dirty="0">
              <a:sym typeface="Wingdings" panose="05000000000000000000" pitchFamily="2" charset="2"/>
            </a:endParaRPr>
          </a:p>
          <a:p>
            <a:pPr>
              <a:buFont typeface="Arial" charset="0"/>
              <a:buChar char="•"/>
            </a:pPr>
            <a:r>
              <a:rPr lang="fi-FI" sz="2100" b="1" dirty="0">
                <a:sym typeface="Wingdings" panose="05000000000000000000" pitchFamily="2" charset="2"/>
              </a:rPr>
              <a:t>Hepatiittitaudit</a:t>
            </a:r>
            <a:r>
              <a:rPr lang="fi-FI" sz="2100" dirty="0">
                <a:sym typeface="Wingdings" panose="05000000000000000000" pitchFamily="2" charset="2"/>
              </a:rPr>
              <a:t>; viruksen aiheuttama maksatulehdus</a:t>
            </a:r>
          </a:p>
          <a:p>
            <a:pPr>
              <a:buFontTx/>
              <a:buChar char="-"/>
            </a:pPr>
            <a:r>
              <a:rPr lang="fi-FI" sz="2100" dirty="0">
                <a:sym typeface="Wingdings" panose="05000000000000000000" pitchFamily="2" charset="2"/>
              </a:rPr>
              <a:t>A-hepatiitti (hygienia)</a:t>
            </a:r>
          </a:p>
          <a:p>
            <a:pPr>
              <a:buFontTx/>
              <a:buChar char="-"/>
            </a:pPr>
            <a:r>
              <a:rPr lang="fi-FI" sz="2100" dirty="0">
                <a:sym typeface="Wingdings" panose="05000000000000000000" pitchFamily="2" charset="2"/>
              </a:rPr>
              <a:t>B-hepatiitti (veri- ja seksitartunnat)</a:t>
            </a:r>
          </a:p>
          <a:p>
            <a:pPr>
              <a:buFontTx/>
              <a:buChar char="-"/>
            </a:pPr>
            <a:r>
              <a:rPr lang="fi-FI" sz="2100" dirty="0">
                <a:sym typeface="Wingdings" panose="05000000000000000000" pitchFamily="2" charset="2"/>
              </a:rPr>
              <a:t>C-hepatiitti (veri- ja seksitartunta, synnytys)</a:t>
            </a:r>
          </a:p>
          <a:p>
            <a:pPr marL="0" indent="0">
              <a:buNone/>
            </a:pPr>
            <a:endParaRPr lang="fi-FI" sz="2100" b="1" dirty="0">
              <a:sym typeface="Wingdings" panose="05000000000000000000" pitchFamily="2" charset="2"/>
            </a:endParaRPr>
          </a:p>
          <a:p>
            <a:pPr>
              <a:buFont typeface="Arial" charset="0"/>
              <a:buChar char="•"/>
            </a:pPr>
            <a:r>
              <a:rPr lang="fi-FI" sz="2100" b="1" dirty="0">
                <a:sym typeface="Wingdings" panose="05000000000000000000" pitchFamily="2" charset="2"/>
              </a:rPr>
              <a:t>Hengitystieinfektiot</a:t>
            </a:r>
          </a:p>
          <a:p>
            <a:pPr>
              <a:buFontTx/>
              <a:buChar char="-"/>
            </a:pPr>
            <a:r>
              <a:rPr lang="fi-FI" sz="2100" dirty="0">
                <a:sym typeface="Wingdings" panose="05000000000000000000" pitchFamily="2" charset="2"/>
              </a:rPr>
              <a:t>Lintuinfluenssa</a:t>
            </a:r>
          </a:p>
          <a:p>
            <a:pPr>
              <a:buFontTx/>
              <a:buChar char="-"/>
            </a:pPr>
            <a:r>
              <a:rPr lang="fi-FI" sz="2100" dirty="0">
                <a:sym typeface="Wingdings" panose="05000000000000000000" pitchFamily="2" charset="2"/>
              </a:rPr>
              <a:t>Sikainfluenssa</a:t>
            </a:r>
          </a:p>
          <a:p>
            <a:pPr marL="0" indent="0">
              <a:buNone/>
            </a:pPr>
            <a:endParaRPr lang="fi-FI" sz="21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21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6239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424</Words>
  <Application>Microsoft Office PowerPoint</Application>
  <PresentationFormat>Näytössä katseltava diaesitys (4:3)</PresentationFormat>
  <Paragraphs>99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Office-teema</vt:lpstr>
      <vt:lpstr>PowerPoint-esitys</vt:lpstr>
      <vt:lpstr>Tartuntataudit - infektiotaudit</vt:lpstr>
      <vt:lpstr>PowerPoint-esitys</vt:lpstr>
      <vt:lpstr>PowerPoint-esitys</vt:lpstr>
      <vt:lpstr>Miksi tartuntataudit leviävät nopeammin kuin ennen? S. 161</vt:lpstr>
      <vt:lpstr>Matkailu ja tartuntataudit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Tartuntataudit - infektiotaudit</dc:title>
  <dc:creator>Sannaleena Tuomikoski</dc:creator>
  <cp:lastModifiedBy>Sannaleena Sirola</cp:lastModifiedBy>
  <cp:revision>66</cp:revision>
  <dcterms:created xsi:type="dcterms:W3CDTF">2015-10-11T10:32:45Z</dcterms:created>
  <dcterms:modified xsi:type="dcterms:W3CDTF">2018-03-08T17:57:43Z</dcterms:modified>
</cp:coreProperties>
</file>