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35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1911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930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4563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5618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108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654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20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9393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7492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597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61E91-05C3-42B9-BC04-662E8D9F509F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E0F81-1CB9-4D53-AE07-B6A4FCFB33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2596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Tasapainotilaan vaikuttavia tekijöitä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4124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Le</a:t>
            </a:r>
            <a:r>
              <a:rPr lang="fi-FI" dirty="0"/>
              <a:t> </a:t>
            </a:r>
            <a:r>
              <a:rPr lang="fi-FI" dirty="0" err="1"/>
              <a:t>Châtelier`n</a:t>
            </a:r>
            <a:r>
              <a:rPr lang="fi-FI" dirty="0"/>
              <a:t> periaate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Jos tasapainotilassa olevan systeemin olosuhteita muutetaan, systeemi pyrkii siihen suuntaan, joka kumoaa tehdyn muutoksen.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437322" y="1550504"/>
            <a:ext cx="11370365" cy="13252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312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Konsentraatioiden muutokset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7565" y="1523999"/>
            <a:ext cx="10956235" cy="4652963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Jos lähtöaineiden konsentraatiota lisätään</a:t>
            </a:r>
            <a:r>
              <a:rPr lang="fi-FI" dirty="0"/>
              <a:t>, tai reaktiotuotteita poistetaan, </a:t>
            </a:r>
            <a:r>
              <a:rPr lang="fi-FI" b="1" dirty="0"/>
              <a:t>etenevä reaktio nopeutuu hetkellisesti. Tasapaino siirtyy hetkellisesti reaktiotuotteiden suuntaan, </a:t>
            </a:r>
            <a:r>
              <a:rPr lang="fi-FI" dirty="0"/>
              <a:t>kunnes uusi tasapaino saavutetaan.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/>
              <a:t>Jos lähtöaineita poistetaan </a:t>
            </a:r>
            <a:r>
              <a:rPr lang="fi-FI" dirty="0"/>
              <a:t>tai reaktiotuotteen konsentraatiota lisätään, </a:t>
            </a:r>
            <a:r>
              <a:rPr lang="fi-FI" b="1" dirty="0"/>
              <a:t>palautuva reaktio nopeutuu hetkellisesti. Tasapaino siirtyy hetkellisesti lähtöaineiden suuntaan, </a:t>
            </a:r>
            <a:r>
              <a:rPr lang="fi-FI" dirty="0"/>
              <a:t>kunnes uusi tasapaino saavutetaan.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Tasapainovakion arvo ei muutu: yhden aineen konsentraation muutos muuttaa muidenkin aineiden konsentraatiota.</a:t>
            </a:r>
          </a:p>
        </p:txBody>
      </p:sp>
    </p:spTree>
    <p:extLst>
      <p:ext uri="{BB962C8B-B14F-4D97-AF65-F5344CB8AC3E}">
        <p14:creationId xmlns:p14="http://schemas.microsoft.com/office/powerpoint/2010/main" val="204481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6711" y="365125"/>
            <a:ext cx="10857089" cy="1325563"/>
          </a:xfrm>
        </p:spPr>
        <p:txBody>
          <a:bodyPr/>
          <a:lstStyle/>
          <a:p>
            <a:r>
              <a:rPr lang="fi-FI" dirty="0"/>
              <a:t>Paineen tai tilavuuden muutos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96711" y="1690688"/>
            <a:ext cx="10857089" cy="4351338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Paine </a:t>
            </a:r>
            <a:r>
              <a:rPr lang="fi-FI" b="1" dirty="0"/>
              <a:t>vaikuttaa reaktion tasapainoon vain</a:t>
            </a:r>
            <a:r>
              <a:rPr lang="fi-FI" dirty="0"/>
              <a:t>, jos reaktioon osallistuu kaasuja ja reaktioyhtälön molemmin puolin on </a:t>
            </a:r>
            <a:r>
              <a:rPr lang="fi-FI" b="1" dirty="0"/>
              <a:t>eri määrä kaasumooleja</a:t>
            </a:r>
            <a:r>
              <a:rPr lang="fi-FI" dirty="0"/>
              <a:t>.</a:t>
            </a:r>
          </a:p>
          <a:p>
            <a:r>
              <a:rPr lang="fi-FI" dirty="0"/>
              <a:t>Paineen lisäys aiheuttaa reaktion etenemisen siihen suuntaan, jossa kaasumoolien lukumäärä on pienempi.</a:t>
            </a:r>
          </a:p>
          <a:p>
            <a:r>
              <a:rPr lang="fi-FI" dirty="0"/>
              <a:t>Paineen lasku aiheuttaa reaktion siihen suuntaan jossa kaasumolekyylien lukumäärä on suurempi.</a:t>
            </a:r>
          </a:p>
          <a:p>
            <a:pPr marL="0" indent="0">
              <a:buNone/>
            </a:pPr>
            <a:r>
              <a:rPr lang="fi-FI" dirty="0"/>
              <a:t>Paineen muutos ei muuta tasapainovakion arvoa, koska paineen muutos muuttaa kaikkien aineiden konsentraatioita</a:t>
            </a:r>
          </a:p>
        </p:txBody>
      </p:sp>
    </p:spTree>
    <p:extLst>
      <p:ext uri="{BB962C8B-B14F-4D97-AF65-F5344CB8AC3E}">
        <p14:creationId xmlns:p14="http://schemas.microsoft.com/office/powerpoint/2010/main" val="696016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Lämpötilan muutos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4563"/>
                <a:ext cx="10515600" cy="4893227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fi-FI" b="1" dirty="0"/>
                  <a:t>Lämpötilan muutos vaikuttaa myös tasapainovakion arvoon</a:t>
                </a:r>
              </a:p>
              <a:p>
                <a:pPr marL="0" indent="0">
                  <a:buNone/>
                </a:pPr>
                <a:r>
                  <a:rPr lang="fi-FI" dirty="0"/>
                  <a:t>Jotta lämpötilan muutoksen vaikutus tasapainoon voidaan ennustaa, </a:t>
                </a:r>
                <a:r>
                  <a:rPr lang="fi-FI" b="1" dirty="0"/>
                  <a:t>täytyy tietää onko reaktio endoterminen vai eksoterminen:</a:t>
                </a:r>
              </a:p>
              <a:p>
                <a:r>
                  <a:rPr lang="fi-FI" b="1" dirty="0">
                    <a:ea typeface="Cambria Math" panose="02040503050406030204" pitchFamily="18" charset="0"/>
                  </a:rPr>
                  <a:t>Lämpötilan lasku siirtää tasapainoa eksotermisen reaktion suuntaan</a:t>
                </a:r>
              </a:p>
              <a:p>
                <a:r>
                  <a:rPr lang="fi-FI" b="1" dirty="0">
                    <a:ea typeface="Cambria Math" panose="02040503050406030204" pitchFamily="18" charset="0"/>
                  </a:rPr>
                  <a:t>Lämpötilan nosto siirtää tasapainoa endotermisen reaktion suuntaan.</a:t>
                </a:r>
                <a:endParaRPr lang="fi-FI" b="1" dirty="0"/>
              </a:p>
              <a:p>
                <a:pPr marL="0" indent="0">
                  <a:buNone/>
                </a:pPr>
                <a:r>
                  <a:rPr lang="fi-FI" dirty="0"/>
                  <a:t>	Eksoterminen vapauttaa energiaa, joten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&lt;0</m:t>
                    </m:r>
                  </m:oMath>
                </a14:m>
                <a:endParaRPr lang="fi-FI" b="0" dirty="0">
                  <a:ea typeface="Cambria Math" panose="02040503050406030204" pitchFamily="18" charset="0"/>
                </a:endParaRPr>
              </a:p>
              <a:p>
                <a:pPr marL="0" indent="0">
                  <a:spcAft>
                    <a:spcPts val="1200"/>
                  </a:spcAft>
                  <a:buNone/>
                </a:pPr>
                <a:r>
                  <a:rPr lang="fi-FI" dirty="0">
                    <a:ea typeface="Cambria Math" panose="02040503050406030204" pitchFamily="18" charset="0"/>
                  </a:rPr>
                  <a:t>	Endoterminen sitoo energiaa, joten </a:t>
                </a:r>
                <a14:m>
                  <m:oMath xmlns:m="http://schemas.openxmlformats.org/officeDocument/2006/math">
                    <m:r>
                      <a:rPr lang="fi-FI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𝐻</m:t>
                    </m:r>
                    <m:r>
                      <a:rPr lang="fi-F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endParaRPr lang="fi-FI" b="0" dirty="0">
                  <a:ea typeface="Cambria Math" panose="02040503050406030204" pitchFamily="18" charset="0"/>
                </a:endParaRPr>
              </a:p>
              <a:p>
                <a:pPr marL="0" indent="0">
                  <a:spcAft>
                    <a:spcPts val="1200"/>
                  </a:spcAft>
                  <a:buNone/>
                </a:pPr>
                <a:r>
                  <a:rPr lang="fi-FI" dirty="0">
                    <a:ea typeface="Cambria Math" panose="02040503050406030204" pitchFamily="18" charset="0"/>
                  </a:rPr>
                  <a:t>Jos etenevä reaktio on eksoterminen, palautuva reaktio on endoterminen. Ja jos etenevä endoterminen, palautuva eksoterminen. </a:t>
                </a:r>
                <a:endParaRPr lang="fi-FI" b="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4563"/>
                <a:ext cx="10515600" cy="4893227"/>
              </a:xfrm>
              <a:blipFill>
                <a:blip r:embed="rId2"/>
                <a:stretch>
                  <a:fillRect l="-1217" t="-2868" r="-63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01779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Katalyytin käyttö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Katalyytin käyttö nopeuttaa tasapainotilan saavuttamista. Ei vaikuta reaktion tasapainotilaan eikä tasapainovakion arvoon.</a:t>
            </a:r>
          </a:p>
        </p:txBody>
      </p:sp>
    </p:spTree>
    <p:extLst>
      <p:ext uri="{BB962C8B-B14F-4D97-AF65-F5344CB8AC3E}">
        <p14:creationId xmlns:p14="http://schemas.microsoft.com/office/powerpoint/2010/main" val="3047570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247</Words>
  <Application>Microsoft Office PowerPoint</Application>
  <PresentationFormat>Laajakuva</PresentationFormat>
  <Paragraphs>24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Office-teema</vt:lpstr>
      <vt:lpstr>Tasapainotilaan vaikuttavia tekijöitä</vt:lpstr>
      <vt:lpstr>Le Châtelier`n periaate</vt:lpstr>
      <vt:lpstr>Konsentraatioiden muutokset</vt:lpstr>
      <vt:lpstr>Paineen tai tilavuuden muutos</vt:lpstr>
      <vt:lpstr>Lämpötilan muutos</vt:lpstr>
      <vt:lpstr>Katalyytin käyttö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Tasapainotilaan vaikuttavia tekijöitä</dc:title>
  <dc:creator>maanmavu@gmail.com</dc:creator>
  <cp:lastModifiedBy>Vuorela Marika</cp:lastModifiedBy>
  <cp:revision>18</cp:revision>
  <dcterms:created xsi:type="dcterms:W3CDTF">2016-11-20T14:47:01Z</dcterms:created>
  <dcterms:modified xsi:type="dcterms:W3CDTF">2022-08-18T16:03:25Z</dcterms:modified>
</cp:coreProperties>
</file>