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Kielen merkitys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5724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Yksilö ja </a:t>
            </a:r>
            <a:r>
              <a:rPr lang="fi-FI" dirty="0" smtClean="0"/>
              <a:t>kieli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Kieli on </a:t>
            </a:r>
            <a:r>
              <a:rPr lang="fi-FI" dirty="0"/>
              <a:t>ihmisen ajattelun ja vuorovaikutuksen perusta</a:t>
            </a:r>
            <a:r>
              <a:rPr lang="fi-FI" dirty="0" smtClean="0"/>
              <a:t>.</a:t>
            </a:r>
          </a:p>
          <a:p>
            <a:r>
              <a:rPr lang="fi-FI" dirty="0" smtClean="0"/>
              <a:t>Kielen </a:t>
            </a:r>
            <a:r>
              <a:rPr lang="fi-FI" dirty="0"/>
              <a:t>avulla ihminen tulee tietoiseksi itsestään, muodostaa omat käsityksensä ja myös kommunikoi ympäristön kanssa. </a:t>
            </a:r>
            <a:endParaRPr lang="fi-FI" dirty="0" smtClean="0"/>
          </a:p>
          <a:p>
            <a:r>
              <a:rPr lang="fi-FI" dirty="0"/>
              <a:t>K</a:t>
            </a:r>
            <a:r>
              <a:rPr lang="fi-FI" dirty="0" smtClean="0"/>
              <a:t>ieli </a:t>
            </a:r>
            <a:r>
              <a:rPr lang="fi-FI" dirty="0"/>
              <a:t>rakentaa yhteistä maailmaamme ja kulttuuriamme</a:t>
            </a:r>
            <a:r>
              <a:rPr lang="fi-FI" dirty="0" smtClean="0"/>
              <a:t>.</a:t>
            </a:r>
          </a:p>
          <a:p>
            <a:r>
              <a:rPr lang="fi-FI" dirty="0" smtClean="0"/>
              <a:t>Ajattelua rakennetaan </a:t>
            </a:r>
            <a:r>
              <a:rPr lang="fi-FI" dirty="0"/>
              <a:t>äidinkielen avulla. </a:t>
            </a:r>
            <a:r>
              <a:rPr lang="fi-FI" dirty="0"/>
              <a:t>Äidinkielellä on jokaiselle </a:t>
            </a:r>
            <a:r>
              <a:rPr lang="fi-FI" dirty="0" smtClean="0"/>
              <a:t>ihmiselle </a:t>
            </a:r>
            <a:r>
              <a:rPr lang="fi-FI" dirty="0"/>
              <a:t>henkilökohtainen merkitys. </a:t>
            </a:r>
            <a:r>
              <a:rPr lang="fi-FI" dirty="0" smtClean="0"/>
              <a:t>Ajatusten perustelu sujuu parhaiten omalla äidinkielellä.</a:t>
            </a:r>
          </a:p>
          <a:p>
            <a:r>
              <a:rPr lang="fi-FI" dirty="0" smtClean="0"/>
              <a:t> </a:t>
            </a:r>
            <a:r>
              <a:rPr lang="fi-FI" dirty="0"/>
              <a:t>Omasta </a:t>
            </a:r>
            <a:r>
              <a:rPr lang="fi-FI" dirty="0" smtClean="0"/>
              <a:t>kielestä on herkin kielivaisto ja sillä osaamme </a:t>
            </a:r>
            <a:r>
              <a:rPr lang="fi-FI" dirty="0"/>
              <a:t>parhaiten esittää sävyjä ja vivahteita. </a:t>
            </a:r>
            <a:endParaRPr lang="fi-FI" dirty="0" smtClean="0"/>
          </a:p>
          <a:p>
            <a:r>
              <a:rPr lang="fi-FI" dirty="0"/>
              <a:t>Muiden </a:t>
            </a:r>
            <a:r>
              <a:rPr lang="fi-FI" dirty="0" smtClean="0"/>
              <a:t>kielien oppimisen lähtökohta on  äidinkieli. </a:t>
            </a:r>
            <a:r>
              <a:rPr lang="fi-FI" dirty="0"/>
              <a:t>Kaksikielisellä ihmisellä voi olla kaksi äidinkieltä, jotka ovat hänelle yhtä merkitseviä ja vivahteikkaita ja myös yhtä tehokkaita sekä ajattelun että kanssakäymisen välineinä</a:t>
            </a:r>
            <a:r>
              <a:rPr lang="fi-FI" dirty="0" smtClean="0"/>
              <a:t>. </a:t>
            </a:r>
          </a:p>
          <a:p>
            <a:r>
              <a:rPr lang="fi-FI" dirty="0" smtClean="0"/>
              <a:t>Kieli </a:t>
            </a:r>
            <a:r>
              <a:rPr lang="fi-FI" dirty="0"/>
              <a:t>on sosiaalinen </a:t>
            </a:r>
            <a:r>
              <a:rPr lang="fi-FI" dirty="0" smtClean="0"/>
              <a:t>ilmiö. Se ei </a:t>
            </a:r>
            <a:r>
              <a:rPr lang="fi-FI" dirty="0"/>
              <a:t>ole staattinen ja yhtenäinen, vaan se vaihtelee ja muuttuu. </a:t>
            </a:r>
            <a:endParaRPr lang="fi-FI" dirty="0" smtClean="0"/>
          </a:p>
          <a:p>
            <a:r>
              <a:rPr lang="fi-FI" dirty="0" smtClean="0"/>
              <a:t>Toistemme </a:t>
            </a:r>
            <a:r>
              <a:rPr lang="fi-FI" dirty="0"/>
              <a:t>kielen mahdollisimman hyvä ymmärtäminen perustuu </a:t>
            </a:r>
            <a:r>
              <a:rPr lang="fi-FI" dirty="0" smtClean="0"/>
              <a:t> riittävään yhteiseen kokemusmaailmaan ja yhteiseen sopimukseen </a:t>
            </a:r>
            <a:r>
              <a:rPr lang="fi-FI" dirty="0"/>
              <a:t>kielellisistä merkityksistä, kielen </a:t>
            </a:r>
            <a:r>
              <a:rPr lang="fi-FI" dirty="0" smtClean="0"/>
              <a:t>rakenteista ja </a:t>
            </a:r>
            <a:r>
              <a:rPr lang="fi-FI" dirty="0"/>
              <a:t>vuorovaikutuksen </a:t>
            </a:r>
            <a:r>
              <a:rPr lang="fi-FI" dirty="0" smtClean="0"/>
              <a:t>muodoista.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1998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Kieli ja kulttuuri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Kieli </a:t>
            </a:r>
            <a:r>
              <a:rPr lang="fi-FI" dirty="0"/>
              <a:t>säilyttää ja kuljettaa yhteistä </a:t>
            </a:r>
            <a:r>
              <a:rPr lang="fi-FI" dirty="0" smtClean="0"/>
              <a:t>kulttuuriperintöä. Se </a:t>
            </a:r>
            <a:r>
              <a:rPr lang="fi-FI" dirty="0"/>
              <a:t>on kansakunnan muisti</a:t>
            </a:r>
            <a:r>
              <a:rPr lang="fi-FI" dirty="0" smtClean="0"/>
              <a:t>.</a:t>
            </a:r>
          </a:p>
          <a:p>
            <a:r>
              <a:rPr lang="fi-FI" dirty="0" smtClean="0"/>
              <a:t>Kaikki </a:t>
            </a:r>
            <a:r>
              <a:rPr lang="fi-FI" dirty="0"/>
              <a:t>tieto omasta kielestä vahvistaa identiteettiä. Se myös lisää oman kielen arvostusta. </a:t>
            </a:r>
            <a:r>
              <a:rPr lang="fi-FI" dirty="0" smtClean="0"/>
              <a:t>Esim. </a:t>
            </a:r>
            <a:r>
              <a:rPr lang="fi-FI" dirty="0"/>
              <a:t>tieto kielen sukulaisuussuhteista ja rakenteellisista ominaispiirteistä, sanaston iästä ja alkuperästä </a:t>
            </a:r>
            <a:r>
              <a:rPr lang="fi-FI" dirty="0" smtClean="0"/>
              <a:t>yms. </a:t>
            </a:r>
          </a:p>
          <a:p>
            <a:r>
              <a:rPr lang="fi-FI" dirty="0" smtClean="0"/>
              <a:t>Kotimaisten </a:t>
            </a:r>
            <a:r>
              <a:rPr lang="fi-FI" dirty="0"/>
              <a:t>kielten </a:t>
            </a:r>
            <a:r>
              <a:rPr lang="fi-FI" dirty="0" smtClean="0"/>
              <a:t>tutkimuskeskuksen </a:t>
            </a:r>
            <a:r>
              <a:rPr lang="fi-FI" dirty="0"/>
              <a:t>toiminnan keskeinen päämäärä on </a:t>
            </a:r>
            <a:r>
              <a:rPr lang="fi-FI"/>
              <a:t>ylläpitää </a:t>
            </a:r>
            <a:r>
              <a:rPr lang="fi-FI" smtClean="0"/>
              <a:t>ja </a:t>
            </a:r>
            <a:r>
              <a:rPr lang="fi-FI" dirty="0"/>
              <a:t>edistää Suomen kulttuuria ja Suomea hyvin toimivana yhteiskuntana. </a:t>
            </a:r>
            <a:endParaRPr lang="fi-FI" dirty="0" smtClean="0"/>
          </a:p>
          <a:p>
            <a:r>
              <a:rPr lang="fi-FI" dirty="0" smtClean="0"/>
              <a:t>Tutkimuskeskus </a:t>
            </a:r>
            <a:r>
              <a:rPr lang="fi-FI" dirty="0"/>
              <a:t>tekee tätä työtä tutkimalla suomea, ruotsia, saamea, suomen sukukieliä, suomalaista viittomakieltä ja romanikieltä, julkaisemalla näistä kielistä tieteellisiä sanakirjoja ja muuta tutkimustietoa sekä huoltamalla suomea, ruotsia, saamea, romanikieltä ja viittomakieltä.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3261558"/>
      </p:ext>
    </p:extLst>
  </p:cSld>
  <p:clrMapOvr>
    <a:masterClrMapping/>
  </p:clrMapOvr>
</p:sld>
</file>

<file path=ppt/theme/theme1.xml><?xml version="1.0" encoding="utf-8"?>
<a:theme xmlns:a="http://schemas.openxmlformats.org/drawingml/2006/main" name="Kehys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Kehys</Template>
  <TotalTime>14</TotalTime>
  <Words>241</Words>
  <Application>Microsoft Office PowerPoint</Application>
  <PresentationFormat>Laajakuva</PresentationFormat>
  <Paragraphs>15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Corbel</vt:lpstr>
      <vt:lpstr>Wingdings 2</vt:lpstr>
      <vt:lpstr>Kehys</vt:lpstr>
      <vt:lpstr>Kielen merkitys</vt:lpstr>
      <vt:lpstr>Yksilö ja kieli </vt:lpstr>
      <vt:lpstr>Kieli ja kulttuuri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Kielen merkitys</dc:title>
  <dc:creator>Sillanpää Erja</dc:creator>
  <cp:lastModifiedBy>Sillanpää Erja</cp:lastModifiedBy>
  <cp:revision>2</cp:revision>
  <dcterms:created xsi:type="dcterms:W3CDTF">2020-01-21T08:51:41Z</dcterms:created>
  <dcterms:modified xsi:type="dcterms:W3CDTF">2020-01-21T09:06:16Z</dcterms:modified>
</cp:coreProperties>
</file>