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1"/>
  </p:notesMasterIdLst>
  <p:handoutMasterIdLst>
    <p:handoutMasterId r:id="rId12"/>
  </p:handoutMasterIdLst>
  <p:sldIdLst>
    <p:sldId id="280" r:id="rId5"/>
    <p:sldId id="321" r:id="rId6"/>
    <p:sldId id="322" r:id="rId7"/>
    <p:sldId id="323" r:id="rId8"/>
    <p:sldId id="324" r:id="rId9"/>
    <p:sldId id="325" r:id="rId10"/>
  </p:sldIdLst>
  <p:sldSz cx="9144000" cy="6858000" type="screen4x3"/>
  <p:notesSz cx="6669088" cy="97758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26" autoAdjust="0"/>
    <p:restoredTop sz="92891" autoAdjust="0"/>
  </p:normalViewPr>
  <p:slideViewPr>
    <p:cSldViewPr>
      <p:cViewPr varScale="1">
        <p:scale>
          <a:sx n="75" d="100"/>
          <a:sy n="75" d="100"/>
        </p:scale>
        <p:origin x="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286356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17" tIns="43358" rIns="86717" bIns="43358" numCol="1" anchor="t" anchorCtr="0" compatLnSpc="1">
            <a:prstTxWarp prst="textNoShape">
              <a:avLst/>
            </a:prstTxWarp>
          </a:bodyPr>
          <a:lstStyle>
            <a:lvl1pPr defTabSz="8668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4538" y="2"/>
            <a:ext cx="286199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17" tIns="43358" rIns="86717" bIns="43358" numCol="1" anchor="t" anchorCtr="0" compatLnSpc="1">
            <a:prstTxWarp prst="textNoShape">
              <a:avLst/>
            </a:prstTxWarp>
          </a:bodyPr>
          <a:lstStyle>
            <a:lvl1pPr algn="r" defTabSz="8668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16970"/>
            <a:ext cx="286356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17" tIns="43358" rIns="86717" bIns="43358" numCol="1" anchor="b" anchorCtr="0" compatLnSpc="1">
            <a:prstTxWarp prst="textNoShape">
              <a:avLst/>
            </a:prstTxWarp>
          </a:bodyPr>
          <a:lstStyle>
            <a:lvl1pPr defTabSz="866830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4538" y="9316970"/>
            <a:ext cx="286199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17" tIns="43358" rIns="86717" bIns="43358" numCol="1" anchor="b" anchorCtr="0" compatLnSpc="1">
            <a:prstTxWarp prst="textNoShape">
              <a:avLst/>
            </a:prstTxWarp>
          </a:bodyPr>
          <a:lstStyle>
            <a:lvl1pPr algn="r" defTabSz="866830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9956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3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1" tIns="46966" rIns="93931" bIns="46966" numCol="1" anchor="t" anchorCtr="0" compatLnSpc="1">
            <a:prstTxWarp prst="textNoShape">
              <a:avLst/>
            </a:prstTxWarp>
          </a:bodyPr>
          <a:lstStyle>
            <a:lvl1pPr defTabSz="939067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265" y="3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1" tIns="46966" rIns="93931" bIns="46966" numCol="1" anchor="t" anchorCtr="0" compatLnSpc="1">
            <a:prstTxWarp prst="textNoShape">
              <a:avLst/>
            </a:prstTxWarp>
          </a:bodyPr>
          <a:lstStyle>
            <a:lvl1pPr algn="r" defTabSz="939067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60413"/>
            <a:ext cx="4887913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226" y="4643559"/>
            <a:ext cx="5334643" cy="439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1" tIns="46966" rIns="93931" bIns="4696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1" tIns="46966" rIns="93931" bIns="46966" numCol="1" anchor="b" anchorCtr="0" compatLnSpc="1">
            <a:prstTxWarp prst="textNoShape">
              <a:avLst/>
            </a:prstTxWarp>
          </a:bodyPr>
          <a:lstStyle>
            <a:lvl1pPr defTabSz="939067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265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1" tIns="46966" rIns="93931" bIns="46966" numCol="1" anchor="b" anchorCtr="0" compatLnSpc="1">
            <a:prstTxWarp prst="textNoShape">
              <a:avLst/>
            </a:prstTxWarp>
          </a:bodyPr>
          <a:lstStyle>
            <a:lvl1pPr algn="r" defTabSz="939067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01339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/>
              <a:pPr/>
              <a:t>1.2.2017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1239"/>
            <a:ext cx="1270495" cy="28792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/>
              <a:pPr/>
              <a:t>1.2.2017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/>
              <a:pPr/>
              <a:t>1.2.2017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/>
              <a:pPr>
                <a:defRPr/>
              </a:pPr>
              <a:t>1.2.2017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800" dirty="0" smtClean="0"/>
              <a:t/>
            </a:r>
            <a:br>
              <a:rPr lang="fi-FI" sz="2800" dirty="0" smtClean="0"/>
            </a:br>
            <a:r>
              <a:rPr lang="fi-FI" sz="2800" dirty="0" smtClean="0"/>
              <a:t>ELO-yhteistyöryhmän kokous 7.2.2017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sz="2400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fi-FI" sz="1200" dirty="0" smtClean="0"/>
              <a:t>Koulutusasiantuntija Paula Hiltunen, Pohjois-Karjalan ELY-keskus</a:t>
            </a:r>
            <a:endParaRPr lang="fi-FI" sz="1200" dirty="0"/>
          </a:p>
        </p:txBody>
      </p:sp>
      <p:sp>
        <p:nvSpPr>
          <p:cNvPr id="6" name="Tekstin paikkamerkki 5"/>
          <p:cNvSpPr>
            <a:spLocks noGrp="1"/>
          </p:cNvSpPr>
          <p:nvPr>
            <p:ph type="body" sz="quarter" idx="10"/>
          </p:nvPr>
        </p:nvSpPr>
        <p:spPr>
          <a:xfrm>
            <a:off x="899592" y="5085184"/>
            <a:ext cx="5976664" cy="936104"/>
          </a:xfrm>
        </p:spPr>
        <p:txBody>
          <a:bodyPr/>
          <a:lstStyle/>
          <a:p>
            <a:endParaRPr lang="fi-FI" sz="2000" dirty="0" smtClean="0"/>
          </a:p>
          <a:p>
            <a:endParaRPr lang="fi-FI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395536" y="1124744"/>
            <a:ext cx="8214742" cy="4680520"/>
          </a:xfrm>
        </p:spPr>
        <p:txBody>
          <a:bodyPr/>
          <a:lstStyle/>
          <a:p>
            <a:r>
              <a:rPr lang="fi-FI" sz="1600" b="1" dirty="0" smtClean="0"/>
              <a:t>Laki aluekehittämisestä ja kasvupalveluista </a:t>
            </a:r>
            <a:r>
              <a:rPr lang="fi-FI" sz="1600" dirty="0" smtClean="0"/>
              <a:t>on valmisteilla ja tulee lausunnoille </a:t>
            </a:r>
            <a:r>
              <a:rPr lang="fi-FI" sz="1600" dirty="0" smtClean="0"/>
              <a:t>helmi-maaliskuun vaihteessa, </a:t>
            </a:r>
            <a:r>
              <a:rPr lang="fi-FI" sz="1600" dirty="0" smtClean="0"/>
              <a:t>lakiin on </a:t>
            </a:r>
            <a:r>
              <a:rPr lang="fi-FI" sz="1600" dirty="0" smtClean="0"/>
              <a:t>saatu </a:t>
            </a:r>
            <a:r>
              <a:rPr lang="fi-FI" sz="1600" dirty="0" smtClean="0"/>
              <a:t>näkyville</a:t>
            </a:r>
            <a:r>
              <a:rPr lang="fi-FI" sz="1600" u="sng" dirty="0" smtClean="0"/>
              <a:t> uraohjaus ja osaamisen kehittäminen</a:t>
            </a:r>
            <a:r>
              <a:rPr lang="fi-FI" sz="1600" dirty="0" smtClean="0"/>
              <a:t>, </a:t>
            </a:r>
            <a:r>
              <a:rPr lang="fi-FI" sz="1600" dirty="0" smtClean="0"/>
              <a:t>sen vuoksi, </a:t>
            </a:r>
            <a:r>
              <a:rPr lang="fi-FI" sz="1600" dirty="0" smtClean="0"/>
              <a:t>että Suomi on sitoutunut kansainvälisiin sopimuksiin, joissa kansalaisille on turvattava </a:t>
            </a:r>
            <a:r>
              <a:rPr lang="fi-FI" sz="1600" dirty="0" smtClean="0"/>
              <a:t>ammatinvalinnanohjauspalvelut.</a:t>
            </a:r>
            <a:endParaRPr lang="fi-FI" sz="1600" dirty="0" smtClean="0"/>
          </a:p>
          <a:p>
            <a:pPr marL="0" indent="0">
              <a:buNone/>
            </a:pPr>
            <a:endParaRPr lang="fi-FI" sz="1600" dirty="0" smtClean="0"/>
          </a:p>
          <a:p>
            <a:pPr lvl="1"/>
            <a:r>
              <a:rPr lang="fi-FI" sz="1600" dirty="0"/>
              <a:t>l</a:t>
            </a:r>
            <a:r>
              <a:rPr lang="fi-FI" sz="1600" dirty="0" smtClean="0"/>
              <a:t>ausunnoissa olisi toivottavaa tukea näitä, koska epäilyäkin tarpeellisuudesta on. Myös Ohjaamo/monialaiset palvelut/ELO-toiminta ja yleensäkin alueellisten verkostojen toiminta pitäisi saada näkyville ainakin lain perusteluihin.</a:t>
            </a:r>
          </a:p>
          <a:p>
            <a:pPr marL="457200" lvl="1" indent="0">
              <a:buNone/>
            </a:pPr>
            <a:endParaRPr lang="fi-FI" sz="1600" dirty="0" smtClean="0"/>
          </a:p>
          <a:p>
            <a:r>
              <a:rPr lang="fi-FI" sz="1600" b="1" dirty="0" smtClean="0"/>
              <a:t>Laki julkisista rekrytointi ja osaamispalveluista </a:t>
            </a:r>
            <a:r>
              <a:rPr lang="fi-FI" sz="1600" dirty="0" smtClean="0"/>
              <a:t>(ent. LJTYP) on valmisteilla </a:t>
            </a:r>
            <a:r>
              <a:rPr lang="fi-FI" sz="1600" dirty="0" err="1" smtClean="0"/>
              <a:t>TEM:ssä</a:t>
            </a:r>
            <a:r>
              <a:rPr lang="fi-FI" sz="1600" dirty="0" smtClean="0"/>
              <a:t>, lausunnoille kesällä. Tähän olisi </a:t>
            </a:r>
            <a:r>
              <a:rPr lang="fi-FI" sz="1600" u="sng" dirty="0" smtClean="0"/>
              <a:t>tavoitteena</a:t>
            </a:r>
            <a:r>
              <a:rPr lang="fi-FI" sz="1600" dirty="0" smtClean="0"/>
              <a:t> saada näkyviin uraohjaus, ammatinvalinnanohjaus ja kasvupalveluihin liittyvä koulutus!</a:t>
            </a:r>
          </a:p>
          <a:p>
            <a:endParaRPr lang="fi-FI" sz="1600" dirty="0" smtClean="0"/>
          </a:p>
          <a:p>
            <a:r>
              <a:rPr lang="fi-FI" sz="1600" dirty="0" smtClean="0"/>
              <a:t>Seuraava haaste on </a:t>
            </a:r>
            <a:r>
              <a:rPr lang="fi-FI" sz="1600" b="1" dirty="0" smtClean="0"/>
              <a:t>palvelujen kilpailuttaminen </a:t>
            </a:r>
            <a:r>
              <a:rPr lang="fi-FI" sz="1600" dirty="0" smtClean="0"/>
              <a:t>järjestäjä/tuottaja-mallissa, esim. monialaiset ohjauspalvelut (=ohjaamotoiminta) – vaatii aivan uutta hankintaosaamista sekä tilaajalta että tarjoajalta. (Epävirallinen pieni työryhmä pohtii alustavasti tämän asian haasteita tuleva toimintamallia varten:TEM+3 </a:t>
            </a:r>
            <a:r>
              <a:rPr lang="fi-FI" sz="1600" dirty="0" err="1" smtClean="0"/>
              <a:t>ELYä+TE-psykologi</a:t>
            </a:r>
            <a:r>
              <a:rPr lang="fi-FI" sz="1600" dirty="0" smtClean="0"/>
              <a:t>)</a:t>
            </a:r>
          </a:p>
          <a:p>
            <a:pPr marL="0" indent="0">
              <a:buNone/>
            </a:pPr>
            <a:endParaRPr lang="fi-FI" sz="160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81334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611560" y="1124744"/>
            <a:ext cx="7998718" cy="4896544"/>
          </a:xfrm>
        </p:spPr>
        <p:txBody>
          <a:bodyPr/>
          <a:lstStyle/>
          <a:p>
            <a:pPr marL="0" indent="0">
              <a:buNone/>
            </a:pPr>
            <a:r>
              <a:rPr lang="fi-FI" sz="1600" b="1" dirty="0" smtClean="0"/>
              <a:t>Elinikäisen ohjauksen laadunhallinnan kehittäminen</a:t>
            </a:r>
          </a:p>
          <a:p>
            <a:pPr marL="0" indent="0">
              <a:buNone/>
            </a:pPr>
            <a:endParaRPr lang="fi-FI" sz="1600" b="1" dirty="0" smtClean="0"/>
          </a:p>
          <a:p>
            <a:r>
              <a:rPr lang="fi-FI" sz="1600" dirty="0" smtClean="0"/>
              <a:t>Koulutuksen tutkimuslaitos/JYU on saanut tehtäväksi kehittää elinikäisen </a:t>
            </a:r>
            <a:r>
              <a:rPr lang="fi-FI" sz="1600" b="1" dirty="0" smtClean="0"/>
              <a:t>ohjauksen laadunhallintaa</a:t>
            </a:r>
            <a:r>
              <a:rPr lang="fi-FI" sz="1600" dirty="0" smtClean="0"/>
              <a:t>. Rakenteilla </a:t>
            </a:r>
            <a:r>
              <a:rPr lang="fi-FI" sz="1600" dirty="0"/>
              <a:t>vaihtoehtoisia </a:t>
            </a:r>
            <a:r>
              <a:rPr lang="fi-FI" sz="1600" dirty="0" smtClean="0"/>
              <a:t>toimintamalleja. Tavoitteena saada toimintamalli kommentoitavaksi alkuvuodesta. Maaliskuussa 2017 esitys toteutuksesta ja testaamisesta. Uusina rajapintoina tunnistettu ammatillisen koulutuksen reformi, TE-palvelujen uudistuminen, verkko-ohjauksen eteneminen jne.</a:t>
            </a:r>
          </a:p>
          <a:p>
            <a:pPr marL="0" indent="0">
              <a:buNone/>
            </a:pPr>
            <a:endParaRPr lang="fi-FI" sz="1600" dirty="0" smtClean="0"/>
          </a:p>
          <a:p>
            <a:r>
              <a:rPr lang="fi-FI" sz="1600" dirty="0" smtClean="0"/>
              <a:t>Tässä yhteydessä todettu huoli siitä, saadaanko </a:t>
            </a:r>
            <a:r>
              <a:rPr lang="fi-FI" sz="1600" dirty="0"/>
              <a:t>ohjauspalvelujen </a:t>
            </a:r>
            <a:r>
              <a:rPr lang="fi-FI" sz="1600" b="1" dirty="0"/>
              <a:t>laadun </a:t>
            </a:r>
            <a:r>
              <a:rPr lang="fi-FI" sz="1600" b="1" dirty="0" smtClean="0"/>
              <a:t>turvaaminen</a:t>
            </a:r>
            <a:r>
              <a:rPr lang="fi-FI" sz="1600" dirty="0" smtClean="0"/>
              <a:t> näkyviin lakeihin/ostokriteereihin.</a:t>
            </a:r>
          </a:p>
          <a:p>
            <a:endParaRPr lang="fi-FI" sz="1600" dirty="0"/>
          </a:p>
          <a:p>
            <a:r>
              <a:rPr lang="fi-FI" sz="1600" b="1" dirty="0" smtClean="0"/>
              <a:t>Opettajankoulutusfoorumi on laatinut opettajankoulutuksen kehittämissuunnitelman</a:t>
            </a:r>
            <a:r>
              <a:rPr lang="fi-FI" sz="1600" dirty="0" smtClean="0"/>
              <a:t>, jonka linjaukset koskevat kaikkia opettajia (myös opinto-ohjaajia). </a:t>
            </a:r>
            <a:r>
              <a:rPr lang="fi-FI" sz="1600" dirty="0"/>
              <a:t>Erityisavustus </a:t>
            </a:r>
            <a:r>
              <a:rPr lang="fi-FI" sz="1600" dirty="0" smtClean="0"/>
              <a:t>yliopistoille/korkeakouluille </a:t>
            </a:r>
            <a:r>
              <a:rPr lang="fi-FI" sz="1600" dirty="0"/>
              <a:t>opettajankoulutuksen </a:t>
            </a:r>
            <a:r>
              <a:rPr lang="fi-FI" sz="1600" dirty="0" smtClean="0"/>
              <a:t>kehittämishankkeisiin on haettavana – </a:t>
            </a:r>
            <a:r>
              <a:rPr lang="fi-FI" sz="1600" i="1" dirty="0" smtClean="0"/>
              <a:t>yhteistyötä myös verkostojen kanssa</a:t>
            </a:r>
            <a:endParaRPr lang="fi-FI" sz="1600" i="1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535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11560" y="1268760"/>
            <a:ext cx="7992888" cy="642942"/>
          </a:xfrm>
        </p:spPr>
        <p:txBody>
          <a:bodyPr/>
          <a:lstStyle/>
          <a:p>
            <a:r>
              <a:rPr lang="fi-FI" sz="2000" b="1" dirty="0" smtClean="0"/>
              <a:t>Valtakunnalliseen ELO-ryhmään asetettu ohjausosaamisen tiimi</a:t>
            </a:r>
            <a:endParaRPr lang="fi-FI" sz="2000" b="1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467544" y="2084238"/>
            <a:ext cx="8142734" cy="393705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tiimi on valmisteleva ”työrukkanen”, päätökset tekee ELO-ryhmä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taustalla muuttava toimintaympäristön, jopa ohjauksen paradigman muutos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edustajat: TEM (Leminen), OPH (Pirttiniemi), KEHA (Hyyryläinen ja Pulliainen), </a:t>
            </a:r>
            <a:r>
              <a:rPr lang="fi-FI" sz="1800" dirty="0" err="1" smtClean="0"/>
              <a:t>eVOKES</a:t>
            </a:r>
            <a:r>
              <a:rPr lang="fi-FI" sz="1800" dirty="0" smtClean="0"/>
              <a:t> (Vuorinen) ja PIR ELY (Peltokoski) sekä LSS AVI (Mäkelä)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tehtävänä ohjausosaamiseen liittyen mm. eri alueellisilta ja valtakunnallisilta toimijoilta saatavien ideoiden/tarpeiden/tarjonnan kokoaminen, tiedottaminen, vuositeemat, ajankohtaisinfot jne. muut aiheeseen liittyvät valmistelut ELO-ryhmälle</a:t>
            </a:r>
          </a:p>
          <a:p>
            <a:pPr>
              <a:buFontTx/>
              <a:buChar char="-"/>
            </a:pPr>
            <a:endParaRPr lang="fi-FI" sz="1800" dirty="0" smtClean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61149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539552" y="1196752"/>
            <a:ext cx="8070726" cy="5256584"/>
          </a:xfrm>
        </p:spPr>
        <p:txBody>
          <a:bodyPr/>
          <a:lstStyle/>
          <a:p>
            <a:pPr marL="0" indent="0">
              <a:buNone/>
            </a:pPr>
            <a:r>
              <a:rPr lang="fi-FI" sz="1800" b="1" dirty="0" smtClean="0"/>
              <a:t>Tiimin ehdotuksia käsitelty ELO-ryhmässä 1.12.2016</a:t>
            </a:r>
            <a:r>
              <a:rPr lang="fi-FI" sz="1800" dirty="0" smtClean="0"/>
              <a:t>:</a:t>
            </a:r>
          </a:p>
          <a:p>
            <a:pPr marL="0" indent="0">
              <a:buNone/>
            </a:pP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Vuoden 2017 teemana ”monialainen ohjaus kaikenikäisille” &gt; seminaari, koulutuksia ym</a:t>
            </a:r>
            <a:r>
              <a:rPr lang="fi-FI" sz="1800" dirty="0"/>
              <a:t>. </a:t>
            </a: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Valtakunnallisen ohjausosaamisen koulutusalustan </a:t>
            </a:r>
            <a:r>
              <a:rPr lang="fi-FI" sz="1800" dirty="0" smtClean="0"/>
              <a:t>luominen: koulutusten </a:t>
            </a:r>
            <a:r>
              <a:rPr lang="fi-FI" sz="1800" dirty="0" err="1" smtClean="0"/>
              <a:t>webinaarit</a:t>
            </a:r>
            <a:r>
              <a:rPr lang="fi-FI" sz="1800" dirty="0" smtClean="0"/>
              <a:t> ja tallenteet, </a:t>
            </a:r>
            <a:r>
              <a:rPr lang="fi-FI" sz="1800" dirty="0" smtClean="0"/>
              <a:t>koulutuskalenterin työstäminen, täydennyskoulutus-tarpeiden kartoittaminen sekä alueellisen ELO-toiminnan tukeminen ja </a:t>
            </a:r>
            <a:r>
              <a:rPr lang="fi-FI" sz="1800" dirty="0" smtClean="0"/>
              <a:t>kehittäminen. </a:t>
            </a:r>
            <a:r>
              <a:rPr lang="fi-FI" sz="1800" dirty="0" smtClean="0"/>
              <a:t>Aluksi näitä työstetään hyödyntäen ELO-toria ja alueellisia </a:t>
            </a:r>
            <a:r>
              <a:rPr lang="fi-FI" sz="1800" dirty="0" err="1" smtClean="0"/>
              <a:t>ELOja</a:t>
            </a:r>
            <a:r>
              <a:rPr lang="fi-FI" sz="1800" dirty="0" smtClean="0"/>
              <a:t>/</a:t>
            </a:r>
            <a:r>
              <a:rPr lang="fi-FI" sz="1800" dirty="0" err="1" smtClean="0"/>
              <a:t>ELYjä</a:t>
            </a:r>
            <a:r>
              <a:rPr lang="fi-FI" sz="1800" dirty="0" smtClean="0"/>
              <a:t>. Jatkossa </a:t>
            </a:r>
            <a:r>
              <a:rPr lang="fi-FI" sz="1800" dirty="0" smtClean="0"/>
              <a:t>tavoitteena on, että alusta </a:t>
            </a:r>
            <a:r>
              <a:rPr lang="fi-FI" sz="1800" dirty="0" smtClean="0"/>
              <a:t>olisi osana rakenteilla olevaa verkko-ohjausalustaa.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8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Käynnistetään ohjauksen valtakunnallinen tila-arviointi. Taustalla koulutuksen ja hallinnon muutokset, sisältönä mm. alan ammattilaisten koulutuksen määrällinen tarve ja sisällöllinen rakenne, eri konteksteihin työllistymismahdollisuudet. ELO-ryhmän päätös: tiimi valmistelee kilpailutusta keväälle 2017</a:t>
            </a:r>
          </a:p>
          <a:p>
            <a:pPr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79347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7584" y="1556792"/>
            <a:ext cx="7782694" cy="3937050"/>
          </a:xfrm>
        </p:spPr>
        <p:txBody>
          <a:bodyPr/>
          <a:lstStyle/>
          <a:p>
            <a:pPr marL="0" indent="0">
              <a:buNone/>
            </a:pPr>
            <a:r>
              <a:rPr lang="fi-FI" sz="1800" b="1" dirty="0"/>
              <a:t>Monialaisen elinikäisen ohjauksen linjaukset </a:t>
            </a:r>
            <a:r>
              <a:rPr lang="fi-FI" sz="1800" dirty="0"/>
              <a:t>on hyväksytty valtakunnallisessa </a:t>
            </a:r>
            <a:r>
              <a:rPr lang="fi-FI" sz="1800" dirty="0" smtClean="0"/>
              <a:t>ELO-ryhmässä 21.9.2016. </a:t>
            </a:r>
            <a:r>
              <a:rPr lang="fi-FI" sz="1800" dirty="0"/>
              <a:t>Konkreettinen suunnittelu käynnistyy tämän vuoden </a:t>
            </a:r>
            <a:r>
              <a:rPr lang="fi-FI" sz="1800" dirty="0" smtClean="0"/>
              <a:t>aikana</a:t>
            </a:r>
            <a:r>
              <a:rPr lang="fi-FI" sz="1800" dirty="0"/>
              <a:t>.</a:t>
            </a:r>
          </a:p>
          <a:p>
            <a:pPr marL="0" indent="0">
              <a:buNone/>
            </a:pPr>
            <a:r>
              <a:rPr lang="fi-FI" sz="1800" dirty="0" smtClean="0"/>
              <a:t> </a:t>
            </a:r>
          </a:p>
          <a:p>
            <a:pPr marL="400050" lvl="1" indent="0">
              <a:buNone/>
            </a:pPr>
            <a:r>
              <a:rPr lang="fi-FI" sz="1800" dirty="0" smtClean="0"/>
              <a:t>”</a:t>
            </a:r>
            <a:r>
              <a:rPr lang="fi-FI" sz="1800" dirty="0"/>
              <a:t>Vuoteen 2025 mennessä Suomessa on toiminnassa kaikenikäisille kansalaisille tarkoitettu monialainen matalan kynnyksen TNO-palvelu, jossa keskeistä on verkostomainen toimintatapa, kaikkien palvelukanavien hyödyntäminen sekä kohtaamisen mahdollistavat palvelukeskukset</a:t>
            </a:r>
            <a:r>
              <a:rPr lang="fi-FI" sz="1800" dirty="0" smtClean="0"/>
              <a:t>.”  </a:t>
            </a:r>
            <a:endParaRPr lang="fi-FI" sz="1800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6226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LO toiminnan kuvaus tammikuu 2014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A4EB1B5E3689240BBB757B4CD2C5898" ma:contentTypeVersion="1" ma:contentTypeDescription="Luo uusi asiakirja." ma:contentTypeScope="" ma:versionID="3332e458e3d738ac9a0a415d87c6df85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2CA29C-3945-4A65-A19E-AE320A2EAA4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6D31300A-839D-4054-B35D-14F2F0946458}">
  <ds:schemaRefs>
    <ds:schemaRef ds:uri="http://www.w3.org/XML/1998/namespace"/>
    <ds:schemaRef ds:uri="http://purl.org/dc/dcmitype/"/>
    <ds:schemaRef ds:uri="http://schemas.openxmlformats.org/package/2006/metadata/core-properties"/>
    <ds:schemaRef ds:uri="http://schemas.microsoft.com/sharepoint/v3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2EB30A8F-BC0B-4EB8-AC6D-88960424551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ELO toiminnan kuvaus tammikuu 2014</Template>
  <TotalTime>3352</TotalTime>
  <Words>451</Words>
  <Application>Microsoft Office PowerPoint</Application>
  <PresentationFormat>Näytössä katseltava diaesitys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Verdana</vt:lpstr>
      <vt:lpstr>Wingdings</vt:lpstr>
      <vt:lpstr>ELO toiminnan kuvaus tammikuu 2014</vt:lpstr>
      <vt:lpstr> ELO-yhteistyöryhmän kokous 7.2.2017 </vt:lpstr>
      <vt:lpstr>PowerPoint-esitys</vt:lpstr>
      <vt:lpstr>PowerPoint-esitys</vt:lpstr>
      <vt:lpstr>Valtakunnalliseen ELO-ryhmään asetettu ohjausosaamisen tiimi</vt:lpstr>
      <vt:lpstr>PowerPoint-esitys</vt:lpstr>
      <vt:lpstr>PowerPoint-esitys</vt:lpstr>
    </vt:vector>
  </TitlesOfParts>
  <Company>AVI ELY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Elinikäinen ohjaus  (ELO) Pohjois-Karjalassa</dc:title>
  <dc:creator>Paula Hiltunen</dc:creator>
  <cp:lastModifiedBy>Hiltunen Paula</cp:lastModifiedBy>
  <cp:revision>265</cp:revision>
  <cp:lastPrinted>2016-10-13T07:43:07Z</cp:lastPrinted>
  <dcterms:created xsi:type="dcterms:W3CDTF">2014-01-15T06:27:31Z</dcterms:created>
  <dcterms:modified xsi:type="dcterms:W3CDTF">2017-02-01T11:58:02Z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0x0101006A4EB1B5E3689240BBB757B4CD2C5898</vt:lpwstr>
  </property>
</Properties>
</file>