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6"/>
  </p:notesMasterIdLst>
  <p:sldIdLst>
    <p:sldId id="256" r:id="rId2"/>
    <p:sldId id="259" r:id="rId3"/>
    <p:sldId id="258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06EE4-4F77-4939-AD0D-62E3E68C7CA0}" type="datetimeFigureOut">
              <a:rPr lang="fi-FI" smtClean="0"/>
              <a:t>8.4.2021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8877F-B768-42C7-9FC9-C159272525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225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Ilmapatsas = Jonkinlainen</a:t>
            </a:r>
            <a:r>
              <a:rPr lang="fi-FI" baseline="0" dirty="0" smtClean="0"/>
              <a:t> selkeästi rajattu alue, jossa on ilmaa. </a:t>
            </a:r>
            <a:r>
              <a:rPr lang="fi-FI" baseline="0" dirty="0" err="1" smtClean="0"/>
              <a:t>Esim</a:t>
            </a:r>
            <a:r>
              <a:rPr lang="fi-FI" baseline="0" dirty="0" smtClean="0"/>
              <a:t>, putki, torvi ja puhallinsoittimet.</a:t>
            </a:r>
          </a:p>
          <a:p>
            <a:r>
              <a:rPr lang="fi-FI" baseline="0" dirty="0" smtClean="0"/>
              <a:t>Toisesta päästä avoin putki = Ääni voimistuu ensimmäisen kerran kun putken pituus vastaa perusvärähtelyä, toisen kerran kun putkessa on yksi solmu jne. </a:t>
            </a:r>
          </a:p>
          <a:p>
            <a:r>
              <a:rPr lang="fi-FI" baseline="0" dirty="0" smtClean="0"/>
              <a:t>Aaltoliikkeen perusyhtälötaululle -&gt; nopeus = taajuus x aallonpituus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8877F-B768-42C7-9FC9-C159272525F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934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Esim. Kitaran ja muiden soittimien kaikukoppa.  -&gt; Simulaatio resonanssista. </a:t>
            </a:r>
          </a:p>
          <a:p>
            <a:r>
              <a:rPr lang="fi-FI" dirty="0" smtClean="0"/>
              <a:t>- Ääniraudoilla </a:t>
            </a:r>
            <a:r>
              <a:rPr lang="fi-FI" dirty="0" err="1" smtClean="0"/>
              <a:t>demoaminen</a:t>
            </a:r>
            <a:r>
              <a:rPr lang="fi-FI" dirty="0" smtClean="0"/>
              <a:t>: Saman </a:t>
            </a:r>
            <a:r>
              <a:rPr lang="fi-FI" dirty="0" err="1" smtClean="0"/>
              <a:t>taajuuksiset</a:t>
            </a:r>
            <a:r>
              <a:rPr lang="fi-FI" baseline="0" dirty="0" smtClean="0"/>
              <a:t> ääniraudat kopalla resonoivat. Toiseen laitetaan paino -&gt; taajuus </a:t>
            </a:r>
            <a:r>
              <a:rPr lang="fi-FI" baseline="0" dirty="0" err="1" smtClean="0"/>
              <a:t>muuttu</a:t>
            </a:r>
            <a:r>
              <a:rPr lang="fi-FI" baseline="0" dirty="0" smtClean="0"/>
              <a:t> -&gt; eivät resonoi.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8877F-B768-42C7-9FC9-C159272525FA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9105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- Lähes saman taajuisia ei pysty</a:t>
            </a:r>
            <a:r>
              <a:rPr lang="fi-FI" baseline="0" dirty="0" smtClean="0"/>
              <a:t> erottamaan toisistaan. -&gt; Kuorolaulua ei pysty kuulemaan kenestä lähtee mikäkin ääni. </a:t>
            </a:r>
            <a:endParaRPr lang="fi-FI" dirty="0" smtClean="0"/>
          </a:p>
          <a:p>
            <a:r>
              <a:rPr lang="fi-FI" dirty="0" smtClean="0"/>
              <a:t>- Äänen huojunnan </a:t>
            </a:r>
            <a:r>
              <a:rPr lang="fi-FI" dirty="0" err="1" smtClean="0"/>
              <a:t>demoaminen</a:t>
            </a:r>
            <a:r>
              <a:rPr lang="fi-FI" dirty="0" smtClean="0"/>
              <a:t> äänirautojen avulla.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8877F-B768-42C7-9FC9-C159272525FA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4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1DFD55-E392-4407-A379-AB56F41C3CF1}" type="datetimeFigureOut">
              <a:rPr lang="fi-FI" smtClean="0"/>
              <a:pPr>
                <a:defRPr/>
              </a:pPr>
              <a:t>8.4.2021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9FE26-055B-4E02-8922-0D3B147674EB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5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55A97C-8DB7-494D-B035-BA31E65BA2C2}" type="datetimeFigureOut">
              <a:rPr lang="fi-FI" smtClean="0"/>
              <a:pPr>
                <a:defRPr/>
              </a:pPr>
              <a:t>8.4.2021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01400-1691-4E93-903D-E7DD34E32179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530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55A97C-8DB7-494D-B035-BA31E65BA2C2}" type="datetimeFigureOut">
              <a:rPr lang="fi-FI" smtClean="0"/>
              <a:pPr>
                <a:defRPr/>
              </a:pPr>
              <a:t>8.4.2021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01400-1691-4E93-903D-E7DD34E32179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5895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55A97C-8DB7-494D-B035-BA31E65BA2C2}" type="datetimeFigureOut">
              <a:rPr lang="fi-FI" smtClean="0"/>
              <a:pPr>
                <a:defRPr/>
              </a:pPr>
              <a:t>8.4.2021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01400-1691-4E93-903D-E7DD34E32179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9254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55A97C-8DB7-494D-B035-BA31E65BA2C2}" type="datetimeFigureOut">
              <a:rPr lang="fi-FI" smtClean="0"/>
              <a:pPr>
                <a:defRPr/>
              </a:pPr>
              <a:t>8.4.2021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01400-1691-4E93-903D-E7DD34E32179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3919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55A97C-8DB7-494D-B035-BA31E65BA2C2}" type="datetimeFigureOut">
              <a:rPr lang="fi-FI" smtClean="0"/>
              <a:pPr>
                <a:defRPr/>
              </a:pPr>
              <a:t>8.4.2021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01400-1691-4E93-903D-E7DD34E32179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3293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55A97C-8DB7-494D-B035-BA31E65BA2C2}" type="datetimeFigureOut">
              <a:rPr lang="fi-FI" smtClean="0"/>
              <a:pPr>
                <a:defRPr/>
              </a:pPr>
              <a:t>8.4.2021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01400-1691-4E93-903D-E7DD34E32179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1975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CB487E-CD4E-4362-8AA4-DC3333771613}" type="datetimeFigureOut">
              <a:rPr lang="fi-FI" smtClean="0"/>
              <a:pPr>
                <a:defRPr/>
              </a:pPr>
              <a:t>8.4.2021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DA1B0-ED3B-4D25-ACFD-2056CEA56D80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5422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DB3B4F-1928-4043-80B2-4B5636E2187F}" type="datetimeFigureOut">
              <a:rPr lang="fi-FI" smtClean="0"/>
              <a:pPr>
                <a:defRPr/>
              </a:pPr>
              <a:t>8.4.2021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4D43F-EE37-4E60-A6F3-C38677753683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9907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CB3C90-C536-46F3-B781-22EF4F9CFFAB}" type="datetimeFigureOut">
              <a:rPr lang="fi-FI" smtClean="0"/>
              <a:pPr>
                <a:defRPr/>
              </a:pPr>
              <a:t>8.4.2021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27591-07BC-4D19-A97C-E59A1FD993EF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5164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FBD9BE-7168-4667-A024-AEAD43A9C399}" type="datetimeFigureOut">
              <a:rPr lang="fi-FI" smtClean="0"/>
              <a:pPr>
                <a:defRPr/>
              </a:pPr>
              <a:t>8.4.2021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324AA-9AE1-4C28-8CBB-C54A63EB24D1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082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4939E8-FEF0-477A-8597-5AD31C2713B6}" type="datetimeFigureOut">
              <a:rPr lang="fi-FI" smtClean="0"/>
              <a:pPr>
                <a:defRPr/>
              </a:pPr>
              <a:t>8.4.2021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44672-DF12-47D7-BBFC-5566BD52C066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231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96260D-4DBE-4F5A-A7C8-4DADAEC87779}" type="datetimeFigureOut">
              <a:rPr lang="fi-FI" smtClean="0"/>
              <a:pPr>
                <a:defRPr/>
              </a:pPr>
              <a:t>8.4.2021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F4189-169C-4B9D-AA7B-A0451241A9D1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3965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A79B7-57FD-4C20-9B6A-15773B07DF81}" type="datetimeFigureOut">
              <a:rPr lang="fi-FI" smtClean="0"/>
              <a:pPr>
                <a:defRPr/>
              </a:pPr>
              <a:t>8.4.2021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7BBC5C-2FCE-4C2A-BECF-8DB1B6FC7809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217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5BE809-3341-4E85-BD47-93D522AD9B2D}" type="datetimeFigureOut">
              <a:rPr lang="fi-FI" smtClean="0"/>
              <a:pPr>
                <a:defRPr/>
              </a:pPr>
              <a:t>8.4.2021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C5EC0-0F01-40DB-BF76-EA5178A19E89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186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125D9-A9B1-44D9-975A-CB50FDF3EC73}" type="datetimeFigureOut">
              <a:rPr lang="fi-FI" smtClean="0"/>
              <a:pPr>
                <a:defRPr/>
              </a:pPr>
              <a:t>8.4.2021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61969-F782-437D-BFEC-76F9BF256D1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504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8FBF6-63C1-47EB-BF61-9956647AA88A}" type="datetimeFigureOut">
              <a:rPr lang="fi-FI" smtClean="0"/>
              <a:pPr>
                <a:defRPr/>
              </a:pPr>
              <a:t>8.4.2021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76651-36A9-41DF-B95C-D73AFAF8622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24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855A97C-8DB7-494D-B035-BA31E65BA2C2}" type="datetimeFigureOut">
              <a:rPr lang="fi-FI" smtClean="0"/>
              <a:pPr>
                <a:defRPr/>
              </a:pPr>
              <a:t>8.4.2021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6B01400-1691-4E93-903D-E7DD34E32179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237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ko 1"/>
          <p:cNvSpPr>
            <a:spLocks noGrp="1"/>
          </p:cNvSpPr>
          <p:nvPr>
            <p:ph type="title"/>
          </p:nvPr>
        </p:nvSpPr>
        <p:spPr>
          <a:xfrm>
            <a:off x="865909" y="111724"/>
            <a:ext cx="10515600" cy="896938"/>
          </a:xfrm>
        </p:spPr>
        <p:txBody>
          <a:bodyPr/>
          <a:lstStyle/>
          <a:p>
            <a:pPr algn="ctr"/>
            <a:r>
              <a:rPr lang="fi-FI" altLang="fi-FI" b="1" dirty="0" smtClean="0"/>
              <a:t>Seisova aalto ilmapatsaassa</a:t>
            </a:r>
            <a:endParaRPr lang="fi-FI" altLang="fi-FI" b="1" dirty="0" smtClean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628794" y="560193"/>
            <a:ext cx="9974552" cy="1371266"/>
          </a:xfrm>
        </p:spPr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Seisovan aallon värähtely putkessa riippuu putken päiden avoimuudesta.</a:t>
            </a:r>
          </a:p>
          <a:p>
            <a:pPr lvl="1"/>
            <a:r>
              <a:rPr lang="fi-FI" dirty="0" smtClean="0">
                <a:solidFill>
                  <a:schemeClr val="bg1"/>
                </a:solidFill>
              </a:rPr>
              <a:t>Suljetussa päässä on aina solmu ja avoimessa kupu. </a:t>
            </a: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110" y="1635849"/>
            <a:ext cx="5250854" cy="3105897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39" y="1635849"/>
            <a:ext cx="5998316" cy="1699359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939" y="3449364"/>
            <a:ext cx="5998316" cy="1575885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824" y="5075549"/>
            <a:ext cx="6017431" cy="15939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eisova aalto lasiputkessa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416" y="66963"/>
            <a:ext cx="11997748" cy="6743736"/>
          </a:xfrm>
        </p:spPr>
      </p:pic>
    </p:spTree>
    <p:extLst>
      <p:ext uri="{BB962C8B-B14F-4D97-AF65-F5344CB8AC3E}">
        <p14:creationId xmlns:p14="http://schemas.microsoft.com/office/powerpoint/2010/main" val="131990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12" y="414096"/>
            <a:ext cx="8534400" cy="1507067"/>
          </a:xfrm>
        </p:spPr>
        <p:txBody>
          <a:bodyPr/>
          <a:lstStyle/>
          <a:p>
            <a:r>
              <a:rPr lang="fi-FI" dirty="0" smtClean="0"/>
              <a:t>Äänen resonanssi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4212" y="2327563"/>
            <a:ext cx="10214697" cy="3615267"/>
          </a:xfrm>
        </p:spPr>
        <p:txBody>
          <a:bodyPr>
            <a:normAutofit lnSpcReduction="10000"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Resonanssiksi sanotaan ilmiötä, jossa värähtelijä saa ympäröivän ilman värähtelemään samalla taajuudella kuin se itse värähtelee.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 smtClean="0">
                <a:solidFill>
                  <a:schemeClr val="bg1"/>
                </a:solidFill>
              </a:rPr>
              <a:t>Kappale värähtelee silloin parhaiten kun värähtelijän </a:t>
            </a:r>
            <a:r>
              <a:rPr lang="fi-FI" dirty="0" err="1" smtClean="0">
                <a:solidFill>
                  <a:schemeClr val="bg1"/>
                </a:solidFill>
              </a:rPr>
              <a:t>taajuudeen</a:t>
            </a:r>
            <a:r>
              <a:rPr lang="fi-FI" dirty="0" smtClean="0">
                <a:solidFill>
                  <a:schemeClr val="bg1"/>
                </a:solidFill>
              </a:rPr>
              <a:t> suuruus on sama kuin, jolla kappale itse luontaisimmin värähtelee. Tätä kutsutaan ominaistaajuudeksi ja syntyy resonanssia.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 smtClean="0">
              <a:solidFill>
                <a:schemeClr val="bg1"/>
              </a:solidFill>
            </a:endParaRPr>
          </a:p>
          <a:p>
            <a:r>
              <a:rPr lang="fi-FI" dirty="0" smtClean="0">
                <a:solidFill>
                  <a:schemeClr val="bg1"/>
                </a:solidFill>
              </a:rPr>
              <a:t>Kappaleilla voi olla useita ominaistaajuuksia. Tyypillisimmin ne ovat pienimmän ominaistaajuuden monikertoja.</a:t>
            </a:r>
          </a:p>
          <a:p>
            <a:endParaRPr lang="fi-FI" dirty="0" smtClean="0">
              <a:solidFill>
                <a:schemeClr val="bg1"/>
              </a:solidFill>
            </a:endParaRPr>
          </a:p>
          <a:p>
            <a:pPr lvl="1"/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3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8103" y="155478"/>
            <a:ext cx="8534400" cy="1507067"/>
          </a:xfrm>
        </p:spPr>
        <p:txBody>
          <a:bodyPr/>
          <a:lstStyle/>
          <a:p>
            <a:r>
              <a:rPr lang="fi-FI" altLang="fi-FI" b="1" dirty="0"/>
              <a:t>HUOJUNTA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758103" y="1166091"/>
            <a:ext cx="8534400" cy="361526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sz="2200" dirty="0" smtClean="0">
                <a:solidFill>
                  <a:schemeClr val="bg1"/>
                </a:solidFill>
              </a:rPr>
              <a:t>Kahden lähes saman taajuisen äänen interferenssi kuullaan huojuntana.</a:t>
            </a:r>
          </a:p>
          <a:p>
            <a:pPr>
              <a:buFontTx/>
              <a:buChar char="-"/>
            </a:pPr>
            <a:r>
              <a:rPr lang="fi-FI" sz="2200" dirty="0" smtClean="0">
                <a:solidFill>
                  <a:schemeClr val="bg1"/>
                </a:solidFill>
              </a:rPr>
              <a:t>Lähes saman taajuisia ääniä ei pysty erottamaan toisistaan.</a:t>
            </a:r>
            <a:endParaRPr lang="fi-FI" sz="22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fi-FI" sz="2200" dirty="0" smtClean="0">
                <a:solidFill>
                  <a:schemeClr val="bg1"/>
                </a:solidFill>
              </a:rPr>
              <a:t>Interferenssi aallon voimakkuus eli amplitudi vaihtelee aallon muodossa ja huojunnan taajuus on</a:t>
            </a:r>
          </a:p>
          <a:p>
            <a:pPr lvl="1">
              <a:buFontTx/>
              <a:buChar char="-"/>
            </a:pPr>
            <a:r>
              <a:rPr lang="fi-FI" sz="2200" dirty="0" err="1" smtClean="0">
                <a:solidFill>
                  <a:schemeClr val="bg1"/>
                </a:solidFill>
              </a:rPr>
              <a:t>f</a:t>
            </a:r>
            <a:r>
              <a:rPr lang="fi-FI" sz="2200" baseline="-25000" dirty="0" err="1" smtClean="0">
                <a:solidFill>
                  <a:schemeClr val="bg1"/>
                </a:solidFill>
              </a:rPr>
              <a:t>h</a:t>
            </a:r>
            <a:r>
              <a:rPr lang="fi-FI" sz="2200" baseline="-25000" dirty="0" smtClean="0">
                <a:solidFill>
                  <a:schemeClr val="bg1"/>
                </a:solidFill>
              </a:rPr>
              <a:t> </a:t>
            </a:r>
            <a:r>
              <a:rPr lang="fi-FI" sz="2200" dirty="0" smtClean="0">
                <a:solidFill>
                  <a:schemeClr val="bg1"/>
                </a:solidFill>
              </a:rPr>
              <a:t>= |f</a:t>
            </a:r>
            <a:r>
              <a:rPr lang="fi-FI" sz="2200" baseline="-25000" dirty="0" smtClean="0">
                <a:solidFill>
                  <a:schemeClr val="bg1"/>
                </a:solidFill>
              </a:rPr>
              <a:t>1</a:t>
            </a:r>
            <a:r>
              <a:rPr lang="fi-FI" sz="2200" dirty="0" smtClean="0">
                <a:solidFill>
                  <a:schemeClr val="bg1"/>
                </a:solidFill>
              </a:rPr>
              <a:t>-f</a:t>
            </a:r>
            <a:r>
              <a:rPr lang="fi-FI" sz="2200" baseline="-25000" dirty="0" smtClean="0">
                <a:solidFill>
                  <a:schemeClr val="bg1"/>
                </a:solidFill>
              </a:rPr>
              <a:t>2</a:t>
            </a:r>
            <a:r>
              <a:rPr lang="fi-FI" sz="2200" dirty="0" smtClean="0">
                <a:solidFill>
                  <a:schemeClr val="bg1"/>
                </a:solidFill>
              </a:rPr>
              <a:t>|</a:t>
            </a:r>
          </a:p>
          <a:p>
            <a:pPr lvl="2">
              <a:buFontTx/>
              <a:buChar char="-"/>
            </a:pPr>
            <a:r>
              <a:rPr lang="fi-FI" sz="2200" dirty="0" smtClean="0">
                <a:solidFill>
                  <a:schemeClr val="bg1"/>
                </a:solidFill>
              </a:rPr>
              <a:t>Jossa f</a:t>
            </a:r>
            <a:r>
              <a:rPr lang="fi-FI" sz="2200" baseline="-25000" dirty="0" smtClean="0">
                <a:solidFill>
                  <a:schemeClr val="bg1"/>
                </a:solidFill>
              </a:rPr>
              <a:t>1</a:t>
            </a:r>
            <a:r>
              <a:rPr lang="fi-FI" sz="2200" dirty="0">
                <a:solidFill>
                  <a:schemeClr val="bg1"/>
                </a:solidFill>
              </a:rPr>
              <a:t> </a:t>
            </a:r>
            <a:r>
              <a:rPr lang="fi-FI" sz="2200" dirty="0" smtClean="0">
                <a:solidFill>
                  <a:schemeClr val="bg1"/>
                </a:solidFill>
              </a:rPr>
              <a:t>ja f</a:t>
            </a:r>
            <a:r>
              <a:rPr lang="fi-FI" sz="2200" baseline="-25000" dirty="0" smtClean="0">
                <a:solidFill>
                  <a:schemeClr val="bg1"/>
                </a:solidFill>
              </a:rPr>
              <a:t>2 </a:t>
            </a:r>
            <a:r>
              <a:rPr lang="fi-FI" sz="2200" dirty="0" smtClean="0">
                <a:solidFill>
                  <a:schemeClr val="bg1"/>
                </a:solidFill>
              </a:rPr>
              <a:t>ovat </a:t>
            </a:r>
          </a:p>
          <a:p>
            <a:pPr marL="914400" lvl="2" indent="0">
              <a:buNone/>
            </a:pPr>
            <a:r>
              <a:rPr lang="fi-FI" sz="2200" dirty="0">
                <a:solidFill>
                  <a:schemeClr val="bg1"/>
                </a:solidFill>
              </a:rPr>
              <a:t>	</a:t>
            </a:r>
            <a:r>
              <a:rPr lang="fi-FI" sz="2200" dirty="0" smtClean="0">
                <a:solidFill>
                  <a:schemeClr val="bg1"/>
                </a:solidFill>
              </a:rPr>
              <a:t>alkuperäiset taajuudet </a:t>
            </a:r>
            <a:endParaRPr lang="fi-FI" sz="2200" dirty="0">
              <a:solidFill>
                <a:schemeClr val="bg1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606" y="3306618"/>
            <a:ext cx="6791394" cy="346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ktori">
  <a:themeElements>
    <a:clrScheme name="Sektori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ktori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ktori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167</TotalTime>
  <Words>234</Words>
  <Application>Microsoft Office PowerPoint</Application>
  <PresentationFormat>Laajakuva</PresentationFormat>
  <Paragraphs>27</Paragraphs>
  <Slides>4</Slides>
  <Notes>3</Notes>
  <HiddenSlides>0</HiddenSlides>
  <MMClips>1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Calibri</vt:lpstr>
      <vt:lpstr>Century Gothic</vt:lpstr>
      <vt:lpstr>Wingdings 3</vt:lpstr>
      <vt:lpstr>Sektori</vt:lpstr>
      <vt:lpstr>Seisova aalto ilmapatsaassa</vt:lpstr>
      <vt:lpstr>PowerPoint-esitys</vt:lpstr>
      <vt:lpstr>Äänen resonanssi</vt:lpstr>
      <vt:lpstr>HUOJUNTA</vt:lpstr>
    </vt:vector>
  </TitlesOfParts>
  <Company>Keuruun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ÄÄNI AALTOLIIKKEENÄ</dc:title>
  <dc:creator>Mäkeläinen,Markku</dc:creator>
  <cp:lastModifiedBy>Salminen Teppo</cp:lastModifiedBy>
  <cp:revision>20</cp:revision>
  <dcterms:created xsi:type="dcterms:W3CDTF">2018-05-17T06:55:52Z</dcterms:created>
  <dcterms:modified xsi:type="dcterms:W3CDTF">2021-04-08T06:48:01Z</dcterms:modified>
</cp:coreProperties>
</file>