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5" r:id="rId3"/>
    <p:sldId id="277" r:id="rId4"/>
    <p:sldId id="278" r:id="rId5"/>
    <p:sldId id="279" r:id="rId6"/>
    <p:sldId id="266" r:id="rId7"/>
    <p:sldId id="280" r:id="rId8"/>
    <p:sldId id="281" r:id="rId9"/>
    <p:sldId id="282" r:id="rId10"/>
    <p:sldId id="284" r:id="rId11"/>
    <p:sldId id="283" r:id="rId12"/>
    <p:sldId id="259" r:id="rId13"/>
    <p:sldId id="276" r:id="rId14"/>
    <p:sldId id="260" r:id="rId15"/>
    <p:sldId id="261" r:id="rId16"/>
    <p:sldId id="262" r:id="rId17"/>
    <p:sldId id="263" r:id="rId18"/>
    <p:sldId id="267" r:id="rId19"/>
    <p:sldId id="264" r:id="rId20"/>
    <p:sldId id="268" r:id="rId21"/>
    <p:sldId id="265" r:id="rId22"/>
    <p:sldId id="270" r:id="rId23"/>
    <p:sldId id="269" r:id="rId24"/>
    <p:sldId id="271" r:id="rId25"/>
    <p:sldId id="272" r:id="rId26"/>
    <p:sldId id="273" r:id="rId27"/>
    <p:sldId id="274"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7D207-20B2-4890-9919-0DFAE477984B}" type="datetimeFigureOut">
              <a:rPr lang="fi-FI" smtClean="0"/>
              <a:t>4.2.2022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AD26E-B311-4B53-95DB-56C6DE0CC0B0}" type="slidenum">
              <a:rPr lang="fi-FI" smtClean="0"/>
              <a:t>‹#›</a:t>
            </a:fld>
            <a:endParaRPr lang="fi-FI" dirty="0"/>
          </a:p>
        </p:txBody>
      </p:sp>
    </p:spTree>
    <p:extLst>
      <p:ext uri="{BB962C8B-B14F-4D97-AF65-F5344CB8AC3E}">
        <p14:creationId xmlns:p14="http://schemas.microsoft.com/office/powerpoint/2010/main" val="56465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cb5742655d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cb5742655d_0_1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4" name="Google Shape;844;gcb5742655d_0_1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b574265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b5742655d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2" name="Google Shape;862;gcb5742655d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b5742655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cb5742655d_0_1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0" name="Google Shape;870;gcb5742655d_0_11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cb5742655d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cb5742655d_0_1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8" name="Google Shape;878;gcb5742655d_0_1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cb5742655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cb5742655d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6" name="Google Shape;886;gcb5742655d_0_1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dirty="0"/>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Tree>
    <p:extLst>
      <p:ext uri="{BB962C8B-B14F-4D97-AF65-F5344CB8AC3E}">
        <p14:creationId xmlns:p14="http://schemas.microsoft.com/office/powerpoint/2010/main" val="146255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83247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551114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1142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EDE75486-DB5E-4786-A0AE-52094FA8A0DD}" type="slidenum">
              <a:rPr lang="fi-FI" smtClean="0"/>
              <a:t>‹#›</a:t>
            </a:fld>
            <a:endParaRPr lang="fi-FI" dirty="0"/>
          </a:p>
        </p:txBody>
      </p:sp>
    </p:spTree>
    <p:extLst>
      <p:ext uri="{BB962C8B-B14F-4D97-AF65-F5344CB8AC3E}">
        <p14:creationId xmlns:p14="http://schemas.microsoft.com/office/powerpoint/2010/main" val="2303528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49223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13344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342437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3748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Tree>
    <p:extLst>
      <p:ext uri="{BB962C8B-B14F-4D97-AF65-F5344CB8AC3E}">
        <p14:creationId xmlns:p14="http://schemas.microsoft.com/office/powerpoint/2010/main" val="1833611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EDE75486-DB5E-4786-A0AE-52094FA8A0DD}" type="slidenum">
              <a:rPr lang="fi-FI" smtClean="0"/>
              <a:t>‹#›</a:t>
            </a:fld>
            <a:endParaRPr lang="fi-FI" dirty="0"/>
          </a:p>
        </p:txBody>
      </p:sp>
    </p:spTree>
    <p:extLst>
      <p:ext uri="{BB962C8B-B14F-4D97-AF65-F5344CB8AC3E}">
        <p14:creationId xmlns:p14="http://schemas.microsoft.com/office/powerpoint/2010/main" val="3534108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dirty="0"/>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23117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630095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dirty="0"/>
              <a:t>Lisää kuva napsauttamalla kuvaketta</a:t>
            </a:r>
          </a:p>
        </p:txBody>
      </p:sp>
    </p:spTree>
    <p:extLst>
      <p:ext uri="{BB962C8B-B14F-4D97-AF65-F5344CB8AC3E}">
        <p14:creationId xmlns:p14="http://schemas.microsoft.com/office/powerpoint/2010/main" val="1092985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dirty="0"/>
              <a:t>Lisää kuva napsauttamalla kuvaketta</a:t>
            </a:r>
          </a:p>
        </p:txBody>
      </p:sp>
    </p:spTree>
    <p:extLst>
      <p:ext uri="{BB962C8B-B14F-4D97-AF65-F5344CB8AC3E}">
        <p14:creationId xmlns:p14="http://schemas.microsoft.com/office/powerpoint/2010/main" val="65137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dirty="0"/>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dirty="0"/>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dirty="0"/>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770310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1046556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Tree>
    <p:extLst>
      <p:ext uri="{BB962C8B-B14F-4D97-AF65-F5344CB8AC3E}">
        <p14:creationId xmlns:p14="http://schemas.microsoft.com/office/powerpoint/2010/main" val="432254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4123471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Tree>
    <p:extLst>
      <p:ext uri="{BB962C8B-B14F-4D97-AF65-F5344CB8AC3E}">
        <p14:creationId xmlns:p14="http://schemas.microsoft.com/office/powerpoint/2010/main" val="984603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Tree>
    <p:extLst>
      <p:ext uri="{BB962C8B-B14F-4D97-AF65-F5344CB8AC3E}">
        <p14:creationId xmlns:p14="http://schemas.microsoft.com/office/powerpoint/2010/main" val="321083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4040182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dirty="0"/>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49420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dirty="0"/>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220373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EDE75486-DB5E-4786-A0AE-52094FA8A0DD}" type="slidenum">
              <a:rPr lang="fi-FI" smtClean="0"/>
              <a:t>‹#›</a:t>
            </a:fld>
            <a:endParaRPr lang="fi-FI" dirty="0"/>
          </a:p>
        </p:txBody>
      </p:sp>
    </p:spTree>
    <p:extLst>
      <p:ext uri="{BB962C8B-B14F-4D97-AF65-F5344CB8AC3E}">
        <p14:creationId xmlns:p14="http://schemas.microsoft.com/office/powerpoint/2010/main" val="557043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dirty="0"/>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EDE75486-DB5E-4786-A0AE-52094FA8A0DD}" type="slidenum">
              <a:rPr lang="fi-FI" smtClean="0"/>
              <a:t>‹#›</a:t>
            </a:fld>
            <a:endParaRPr lang="fi-FI" dirty="0"/>
          </a:p>
        </p:txBody>
      </p:sp>
    </p:spTree>
    <p:extLst>
      <p:ext uri="{BB962C8B-B14F-4D97-AF65-F5344CB8AC3E}">
        <p14:creationId xmlns:p14="http://schemas.microsoft.com/office/powerpoint/2010/main" val="2265092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dirty="0"/>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2289585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dirty="0"/>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499982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dirty="0"/>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2918666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dirty="0"/>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3352585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dirty="0"/>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EDE75486-DB5E-4786-A0AE-52094FA8A0DD}" type="slidenum">
              <a:rPr lang="fi-FI" smtClean="0"/>
              <a:t>‹#›</a:t>
            </a:fld>
            <a:endParaRPr lang="fi-FI" dirty="0"/>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5803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EDE75486-DB5E-4786-A0AE-52094FA8A0DD}" type="slidenum">
              <a:rPr lang="fi-FI" smtClean="0"/>
              <a:t>‹#›</a:t>
            </a:fld>
            <a:endParaRPr lang="fi-FI" dirty="0"/>
          </a:p>
        </p:txBody>
      </p:sp>
    </p:spTree>
    <p:extLst>
      <p:ext uri="{BB962C8B-B14F-4D97-AF65-F5344CB8AC3E}">
        <p14:creationId xmlns:p14="http://schemas.microsoft.com/office/powerpoint/2010/main" val="351223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EDE75486-DB5E-4786-A0AE-52094FA8A0DD}" type="slidenum">
              <a:rPr lang="fi-FI" smtClean="0"/>
              <a:t>‹#›</a:t>
            </a:fld>
            <a:endParaRPr lang="fi-FI" dirty="0"/>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58145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756007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32350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dirty="0"/>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EDE75486-DB5E-4786-A0AE-52094FA8A0DD}" type="slidenum">
              <a:rPr lang="fi-FI" smtClean="0"/>
              <a:t>‹#›</a:t>
            </a:fld>
            <a:endParaRPr lang="fi-FI" dirty="0"/>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0698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D7502DD6-A0A9-4EA3-9B08-E9E59F54B916}" type="datetimeFigureOut">
              <a:rPr lang="fi-FI" smtClean="0"/>
              <a:t>3.2.2022</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dirty="0"/>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EDE75486-DB5E-4786-A0AE-52094FA8A0DD}" type="slidenum">
              <a:rPr lang="fi-FI" smtClean="0"/>
              <a:t>‹#›</a:t>
            </a:fld>
            <a:endParaRPr lang="fi-FI" dirty="0"/>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1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lumilajitliikuttavat.fi/"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oph.fi/fi/koulutus-ja-tutkinnot/liikunnan-tavoitteisiin-liittyvat-keskeiset-sisaltoalueet-vuosiluokilla-1-2-3" TargetMode="Externa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446F-9648-45E6-B29A-5CE35AB93397}"/>
              </a:ext>
            </a:extLst>
          </p:cNvPr>
          <p:cNvSpPr>
            <a:spLocks noGrp="1"/>
          </p:cNvSpPr>
          <p:nvPr>
            <p:ph type="ctrTitle"/>
          </p:nvPr>
        </p:nvSpPr>
        <p:spPr>
          <a:xfrm>
            <a:off x="4358640" y="3312160"/>
            <a:ext cx="7353935" cy="1848976"/>
          </a:xfrm>
        </p:spPr>
        <p:txBody>
          <a:bodyPr/>
          <a:lstStyle/>
          <a:p>
            <a:r>
              <a:rPr lang="fi-FI" dirty="0"/>
              <a:t>Fyysinen, psyykkinen ja sosiaalinen toimintakyky</a:t>
            </a:r>
            <a:br>
              <a:rPr lang="fi-FI" dirty="0"/>
            </a:br>
            <a:endParaRPr lang="fi-FI" dirty="0"/>
          </a:p>
        </p:txBody>
      </p:sp>
      <p:sp>
        <p:nvSpPr>
          <p:cNvPr id="3" name="Subtitle 2">
            <a:extLst>
              <a:ext uri="{FF2B5EF4-FFF2-40B4-BE49-F238E27FC236}">
                <a16:creationId xmlns:a16="http://schemas.microsoft.com/office/drawing/2014/main" id="{CBF66705-7CDC-4707-A329-31E9720F0FEA}"/>
              </a:ext>
            </a:extLst>
          </p:cNvPr>
          <p:cNvSpPr>
            <a:spLocks noGrp="1"/>
          </p:cNvSpPr>
          <p:nvPr>
            <p:ph type="subTitle" idx="1"/>
          </p:nvPr>
        </p:nvSpPr>
        <p:spPr>
          <a:xfrm>
            <a:off x="479425" y="4941168"/>
            <a:ext cx="3116788" cy="738272"/>
          </a:xfrm>
        </p:spPr>
        <p:txBody>
          <a:bodyPr>
            <a:normAutofit/>
          </a:bodyPr>
          <a:lstStyle/>
          <a:p>
            <a:r>
              <a:rPr lang="fi-FI" dirty="0"/>
              <a:t>POMM1053</a:t>
            </a:r>
          </a:p>
          <a:p>
            <a:r>
              <a:rPr lang="fi-FI" dirty="0"/>
              <a:t>Mari Kääpä</a:t>
            </a:r>
          </a:p>
        </p:txBody>
      </p:sp>
      <p:pic>
        <p:nvPicPr>
          <p:cNvPr id="5" name="Picture 4" descr="A picture containing fungus, outdoor, plant, wood&#10;&#10;Description automatically generated">
            <a:extLst>
              <a:ext uri="{FF2B5EF4-FFF2-40B4-BE49-F238E27FC236}">
                <a16:creationId xmlns:a16="http://schemas.microsoft.com/office/drawing/2014/main" id="{07A8A82A-7BAB-436E-B851-310CDDFCD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427" y="1009392"/>
            <a:ext cx="3972563" cy="2967008"/>
          </a:xfrm>
          <a:prstGeom prst="rect">
            <a:avLst/>
          </a:prstGeom>
        </p:spPr>
      </p:pic>
    </p:spTree>
    <p:extLst>
      <p:ext uri="{BB962C8B-B14F-4D97-AF65-F5344CB8AC3E}">
        <p14:creationId xmlns:p14="http://schemas.microsoft.com/office/powerpoint/2010/main" val="387825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9"/>
          <p:cNvSpPr txBox="1">
            <a:spLocks noGrp="1"/>
          </p:cNvSpPr>
          <p:nvPr>
            <p:ph type="title"/>
          </p:nvPr>
        </p:nvSpPr>
        <p:spPr>
          <a:xfrm>
            <a:off x="1267271" y="232048"/>
            <a:ext cx="4608513" cy="1080542"/>
          </a:xfrm>
        </p:spPr>
        <p:txBody>
          <a:bodyPr spcFirstLastPara="1" lIns="0" tIns="0" rIns="0" bIns="0" anchor="t" anchorCtr="0">
            <a:normAutofit/>
          </a:bodyPr>
          <a:lstStyle/>
          <a:p>
            <a:pPr marL="0" lvl="0" indent="0" rtl="0">
              <a:spcBef>
                <a:spcPts val="0"/>
              </a:spcBef>
              <a:spcAft>
                <a:spcPts val="0"/>
              </a:spcAft>
              <a:buNone/>
            </a:pPr>
            <a:r>
              <a:rPr lang="en-US" dirty="0"/>
              <a:t>Terveyskasvatus ja terveystieto</a:t>
            </a:r>
            <a:endParaRPr lang="fi-FI" dirty="0"/>
          </a:p>
        </p:txBody>
      </p:sp>
      <p:sp>
        <p:nvSpPr>
          <p:cNvPr id="881" name="Google Shape;881;p89"/>
          <p:cNvSpPr txBox="1">
            <a:spLocks noGrp="1"/>
          </p:cNvSpPr>
          <p:nvPr>
            <p:ph idx="1"/>
          </p:nvPr>
        </p:nvSpPr>
        <p:spPr>
          <a:xfrm>
            <a:off x="457201" y="1381125"/>
            <a:ext cx="5638800" cy="5219700"/>
          </a:xfrm>
        </p:spPr>
        <p:txBody>
          <a:bodyPr spcFirstLastPara="1" lIns="0" tIns="0" rIns="0" bIns="0" anchor="t" anchorCtr="0">
            <a:normAutofit/>
          </a:bodyPr>
          <a:lstStyle/>
          <a:p>
            <a:pPr marL="120650" indent="0">
              <a:lnSpc>
                <a:spcPct val="110000"/>
              </a:lnSpc>
              <a:buSzPts val="1700"/>
              <a:buNone/>
            </a:pPr>
            <a:r>
              <a:rPr lang="fi-FI" sz="2000" b="1" dirty="0"/>
              <a:t>Terveystieto </a:t>
            </a:r>
            <a:r>
              <a:rPr lang="fi-FI" sz="2000" dirty="0"/>
              <a:t>on monitieteiseen tietoperustaan pohjautuva oppiaine. Terveystiedon opetuksen tehtävänä on </a:t>
            </a:r>
            <a:r>
              <a:rPr lang="fi-FI" sz="2000" b="1" dirty="0"/>
              <a:t>oppilaiden monipuolisen terveysosaamisen kehittäminen.</a:t>
            </a:r>
            <a:r>
              <a:rPr lang="fi-FI" sz="2000" dirty="0"/>
              <a:t> </a:t>
            </a:r>
          </a:p>
          <a:p>
            <a:pPr marL="914400" lvl="1" indent="-336550" rtl="0">
              <a:lnSpc>
                <a:spcPct val="110000"/>
              </a:lnSpc>
              <a:spcBef>
                <a:spcPts val="400"/>
              </a:spcBef>
              <a:spcAft>
                <a:spcPts val="0"/>
              </a:spcAft>
              <a:buSzPts val="1700"/>
              <a:buChar char="○"/>
            </a:pPr>
            <a:r>
              <a:rPr lang="fi-FI" sz="2000" dirty="0"/>
              <a:t>Lähtökohtana on elämän kunnioittaminen ja ihmisoikeuksien mukainen arvokas elämä. </a:t>
            </a:r>
            <a:r>
              <a:rPr lang="fi-FI" sz="2000" b="1" dirty="0"/>
              <a:t>Terveyteen, hyvinvointiin ja turvallisuuteen liittyviä ilmiöitä tarkastellaan ikäkaudelle sopivalla tavalla terveysosaamisen eri osa-alueiden kautta</a:t>
            </a:r>
            <a:r>
              <a:rPr lang="fi-FI" sz="2000" dirty="0"/>
              <a:t>. </a:t>
            </a:r>
          </a:p>
          <a:p>
            <a:pPr marL="914400" lvl="1" indent="-336550" rtl="0">
              <a:lnSpc>
                <a:spcPct val="110000"/>
              </a:lnSpc>
              <a:spcBef>
                <a:spcPts val="400"/>
              </a:spcBef>
              <a:spcAft>
                <a:spcPts val="0"/>
              </a:spcAft>
              <a:buSzPts val="1700"/>
              <a:buChar char="○"/>
            </a:pPr>
            <a:r>
              <a:rPr lang="fi-FI" sz="2000" dirty="0"/>
              <a:t>Terveystietoa opetetaan vuosiluokilla 1-6 osana ympäristöoppia. Vuosiluokilla 7-9 opetuksessa syvennetään ja laajennetaan alempien vuosiluokkien aikana käsiteltyjä teemoja ikäkauden mukaisesti. (OPS2014)</a:t>
            </a:r>
          </a:p>
        </p:txBody>
      </p:sp>
      <p:pic>
        <p:nvPicPr>
          <p:cNvPr id="3" name="Kuva 2" descr="Kuva, joka sisältää kohteen lattia, seinä, sisä, henkilö&#10;&#10;Kuvaus luotu automaattisesti">
            <a:extLst>
              <a:ext uri="{FF2B5EF4-FFF2-40B4-BE49-F238E27FC236}">
                <a16:creationId xmlns:a16="http://schemas.microsoft.com/office/drawing/2014/main" id="{954E68F6-F136-47E8-AA80-EDAE10CBCDF0}"/>
              </a:ext>
            </a:extLst>
          </p:cNvPr>
          <p:cNvPicPr>
            <a:picLocks noChangeAspect="1"/>
          </p:cNvPicPr>
          <p:nvPr/>
        </p:nvPicPr>
        <p:blipFill rotWithShape="1">
          <a:blip r:embed="rId3">
            <a:extLst>
              <a:ext uri="{28A0092B-C50C-407E-A947-70E740481C1C}">
                <a14:useLocalDpi xmlns:a14="http://schemas.microsoft.com/office/drawing/2010/main" val="0"/>
              </a:ext>
            </a:extLst>
          </a:blip>
          <a:srcRect r="1" b="13515"/>
          <a:stretch/>
        </p:blipFill>
        <p:spPr>
          <a:xfrm>
            <a:off x="6003482" y="10"/>
            <a:ext cx="6188518" cy="6669350"/>
          </a:xfrm>
          <a:custGeom>
            <a:avLst/>
            <a:gdLst/>
            <a:ahLst/>
            <a:cxnLst/>
            <a:rect l="l" t="t" r="r" b="b"/>
            <a:pathLst>
              <a:path w="6188518" h="6669360">
                <a:moveTo>
                  <a:pt x="1820710" y="0"/>
                </a:moveTo>
                <a:lnTo>
                  <a:pt x="6188518" y="0"/>
                </a:lnTo>
                <a:lnTo>
                  <a:pt x="6188518" y="6669360"/>
                </a:lnTo>
                <a:lnTo>
                  <a:pt x="0" y="6669360"/>
                </a:lnTo>
                <a:close/>
              </a:path>
            </a:pathLst>
          </a:custGeom>
          <a:noFill/>
        </p:spPr>
      </p:pic>
      <p:sp>
        <p:nvSpPr>
          <p:cNvPr id="882" name="Google Shape;882;p89" hidden="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600"/>
              </a:spcAft>
              <a:buClr>
                <a:srgbClr val="000000"/>
              </a:buClr>
              <a:buFont typeface="Arial"/>
              <a:buNone/>
            </a:pPr>
            <a:fld id="{00000000-1234-1234-1234-123412341234}" type="slidenum">
              <a:rPr lang="en-US"/>
              <a:pPr marL="0" lvl="0" indent="0" algn="r" rtl="0">
                <a:spcBef>
                  <a:spcPts val="0"/>
                </a:spcBef>
                <a:spcAft>
                  <a:spcPts val="600"/>
                </a:spcAft>
                <a:buClr>
                  <a:srgbClr val="000000"/>
                </a:buClr>
                <a:buFont typeface="Arial"/>
                <a:buNone/>
              </a:pPr>
              <a:t>10</a:t>
            </a:fld>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0"/>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sz="2200" i="1" dirty="0"/>
              <a:t>Kehoitus kaikille kansan valistusta harrastaville kansalaisille, kansakoulujen opettajille etupäässä. Terve sielu viihtyy ainoastaan terveessä ruumiissa. Voiko siis ajatella kansan ystävälle kauniimpaa, ylevämpää tehtävää, kuin tiedon levittäminen ruumiin ja sielun terveyden säilyttämisen ehdoista kaikkiin kansankerroksiin. Täten ei toimenpiteitä tämän päämäärän saavuttamiseksi enää pidettäisi raskaana taakkana, jota sääntöjen pakottaman tulee kantaa muitten rasitusten rinnalla. Päin vastoin, ne vähitellen muuttuisivat meidän toiseksi luonnoksemme, jolle terveydenhoidon tehtävät kävisivät niin luonnollisiksi että tekisimme niitä ajattelemattakin. Ja vasta silloin kuin terveydenhoidon periaatteet lapsuudesta saakka ovat näin syvään juurtuneet jokahiseen, vasta silloin voimme toivoa että terveydenhoidon alalla tehdyt tutkimukset kantavat silmin nähtävän runsaita hedelmiä koko kansallemme” </a:t>
            </a:r>
          </a:p>
          <a:p>
            <a:pPr marL="0" lvl="0" indent="0" algn="l" rtl="0">
              <a:spcBef>
                <a:spcPts val="400"/>
              </a:spcBef>
              <a:spcAft>
                <a:spcPts val="0"/>
              </a:spcAft>
              <a:buNone/>
            </a:pPr>
            <a:r>
              <a:rPr lang="en-US" sz="2200" i="1" dirty="0"/>
              <a:t>(Relander 1889)</a:t>
            </a:r>
            <a:endParaRPr sz="2200" i="1" dirty="0"/>
          </a:p>
        </p:txBody>
      </p:sp>
      <p:sp>
        <p:nvSpPr>
          <p:cNvPr id="889" name="Google Shape;889;p90"/>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87B8F-BE18-4BA3-8C51-8E6350648962}"/>
              </a:ext>
            </a:extLst>
          </p:cNvPr>
          <p:cNvSpPr>
            <a:spLocks noGrp="1"/>
          </p:cNvSpPr>
          <p:nvPr>
            <p:ph type="title"/>
          </p:nvPr>
        </p:nvSpPr>
        <p:spPr/>
        <p:txBody>
          <a:bodyPr/>
          <a:lstStyle/>
          <a:p>
            <a:r>
              <a:rPr lang="fi-FI" dirty="0"/>
              <a:t>Fyysinen toimintakyky</a:t>
            </a:r>
          </a:p>
        </p:txBody>
      </p:sp>
      <p:sp>
        <p:nvSpPr>
          <p:cNvPr id="3" name="Sisällön paikkamerkki 2">
            <a:extLst>
              <a:ext uri="{FF2B5EF4-FFF2-40B4-BE49-F238E27FC236}">
                <a16:creationId xmlns:a16="http://schemas.microsoft.com/office/drawing/2014/main" id="{7195474F-0876-439A-B46A-D7ADB5D0D7CB}"/>
              </a:ext>
            </a:extLst>
          </p:cNvPr>
          <p:cNvSpPr>
            <a:spLocks noGrp="1"/>
          </p:cNvSpPr>
          <p:nvPr>
            <p:ph sz="half" idx="1"/>
          </p:nvPr>
        </p:nvSpPr>
        <p:spPr>
          <a:xfrm>
            <a:off x="690880" y="1391921"/>
            <a:ext cx="10733910" cy="2580640"/>
          </a:xfrm>
        </p:spPr>
        <p:txBody>
          <a:bodyPr/>
          <a:lstStyle/>
          <a:p>
            <a:r>
              <a:rPr lang="fi-FI" sz="2000" dirty="0"/>
              <a:t>Elimistön kyky selviytyä päivittäisistä ponnistelua vaativista tehtävistä kuten liikkumisesta kouluun tai töihin, työtehtävistä ja kotitöistä.</a:t>
            </a:r>
          </a:p>
          <a:p>
            <a:r>
              <a:rPr lang="fi-FI" sz="2000" dirty="0"/>
              <a:t>Vaikka nykyään harrastetaan liikuntaa enemmän kuin koskaan, suurella osalla päivittäinen fyysinen aktiivisuus jää liian alhaiseksi.	</a:t>
            </a:r>
            <a:r>
              <a:rPr lang="fi-FI" sz="2000" dirty="0">
                <a:sym typeface="Wingdings" panose="05000000000000000000" pitchFamily="2" charset="2"/>
              </a:rPr>
              <a:t> Syitä?</a:t>
            </a:r>
          </a:p>
          <a:p>
            <a:r>
              <a:rPr lang="fi-FI" sz="2000" dirty="0">
                <a:sym typeface="Wingdings" panose="05000000000000000000" pitchFamily="2" charset="2"/>
              </a:rPr>
              <a:t>Liikkumattomuus ja fyysisesti passiivinen elämäntapa lisäävät eri sairauksien ja fyysisen toimintakyvyn heikkenemisen riskiä.</a:t>
            </a:r>
            <a:endParaRPr lang="fi-FI" sz="2000" dirty="0"/>
          </a:p>
          <a:p>
            <a:pPr marL="0" indent="0">
              <a:buNone/>
            </a:pPr>
            <a:endParaRPr lang="fi-FI" dirty="0"/>
          </a:p>
        </p:txBody>
      </p:sp>
      <p:pic>
        <p:nvPicPr>
          <p:cNvPr id="6" name="Sisällön paikkamerkki 5" descr="Kuva, joka sisältää kohteen teksti, luonnoslehtiö&#10;&#10;Kuvaus luotu automaattisesti">
            <a:extLst>
              <a:ext uri="{FF2B5EF4-FFF2-40B4-BE49-F238E27FC236}">
                <a16:creationId xmlns:a16="http://schemas.microsoft.com/office/drawing/2014/main" id="{F05424F1-5076-4DCD-891F-6B918599DC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15058" y="4031687"/>
            <a:ext cx="7968462" cy="2826313"/>
          </a:xfrm>
        </p:spPr>
      </p:pic>
    </p:spTree>
    <p:extLst>
      <p:ext uri="{BB962C8B-B14F-4D97-AF65-F5344CB8AC3E}">
        <p14:creationId xmlns:p14="http://schemas.microsoft.com/office/powerpoint/2010/main" val="79080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9F4C6-C571-4142-B9C4-5462A4F271FC}"/>
              </a:ext>
            </a:extLst>
          </p:cNvPr>
          <p:cNvSpPr>
            <a:spLocks noGrp="1"/>
          </p:cNvSpPr>
          <p:nvPr>
            <p:ph type="title"/>
          </p:nvPr>
        </p:nvSpPr>
        <p:spPr/>
        <p:txBody>
          <a:bodyPr vert="horz" lIns="0" tIns="0" rIns="0" bIns="0" rtlCol="0" anchor="t" anchorCtr="0">
            <a:normAutofit/>
          </a:bodyPr>
          <a:lstStyle/>
          <a:p>
            <a:r>
              <a:rPr lang="fi-FI" b="1" kern="1200" spc="-20" baseline="0" dirty="0">
                <a:latin typeface="+mj-lt"/>
                <a:ea typeface="+mj-ea"/>
                <a:cs typeface="+mj-cs"/>
              </a:rPr>
              <a:t>Motorisen kehityksen vaiheet</a:t>
            </a:r>
          </a:p>
        </p:txBody>
      </p:sp>
      <p:sp>
        <p:nvSpPr>
          <p:cNvPr id="5" name="Tekstiruutu 4">
            <a:extLst>
              <a:ext uri="{FF2B5EF4-FFF2-40B4-BE49-F238E27FC236}">
                <a16:creationId xmlns:a16="http://schemas.microsoft.com/office/drawing/2014/main" id="{CD7ABD6D-DCE5-4627-9C03-97E0DF62FC06}"/>
              </a:ext>
            </a:extLst>
          </p:cNvPr>
          <p:cNvSpPr txBox="1"/>
          <p:nvPr/>
        </p:nvSpPr>
        <p:spPr>
          <a:xfrm>
            <a:off x="1055440" y="1773238"/>
            <a:ext cx="10657135" cy="4392612"/>
          </a:xfrm>
          <a:prstGeom prst="rect">
            <a:avLst/>
          </a:prstGeom>
        </p:spPr>
        <p:txBody>
          <a:bodyPr vert="horz" lIns="0" tIns="0" rIns="0" bIns="0" rtlCol="0" anchor="t" anchorCtr="0">
            <a:normAutofit/>
          </a:bodyPr>
          <a:lstStyle/>
          <a:p>
            <a:pPr>
              <a:lnSpc>
                <a:spcPct val="110000"/>
              </a:lnSpc>
              <a:spcBef>
                <a:spcPts val="400"/>
              </a:spcBef>
              <a:buClr>
                <a:schemeClr val="accent1"/>
              </a:buClr>
            </a:pPr>
            <a:r>
              <a:rPr lang="fi-FI" spc="-20" dirty="0"/>
              <a:t>Motorisella kehittymisellä tarkoitetaan prosessia, jonka aikana lapsi kasvaessaan omaksuu liikunnallisia taitoja samalla kun hermo-lihasjärjestelmä kypsyy ja kehon koostumus ja sen suhteet muuttuvat.</a:t>
            </a:r>
          </a:p>
          <a:p>
            <a:pPr>
              <a:lnSpc>
                <a:spcPct val="110000"/>
              </a:lnSpc>
              <a:spcBef>
                <a:spcPts val="400"/>
              </a:spcBef>
              <a:buClr>
                <a:schemeClr val="accent1"/>
              </a:buClr>
            </a:pPr>
            <a:endParaRPr lang="fi-FI" spc="-20" dirty="0"/>
          </a:p>
          <a:p>
            <a:pPr>
              <a:lnSpc>
                <a:spcPct val="110000"/>
              </a:lnSpc>
              <a:spcBef>
                <a:spcPts val="400"/>
              </a:spcBef>
              <a:buClr>
                <a:schemeClr val="accent1"/>
              </a:buClr>
            </a:pPr>
            <a:r>
              <a:rPr lang="fi-FI" spc="-20" dirty="0"/>
              <a:t>Motorinen kehitys jaetaan normaalin kehityksen mukaan viiteen eri vaiheeseen:</a:t>
            </a:r>
          </a:p>
          <a:p>
            <a:pPr marL="285750" indent="-285750">
              <a:lnSpc>
                <a:spcPct val="110000"/>
              </a:lnSpc>
              <a:spcBef>
                <a:spcPts val="400"/>
              </a:spcBef>
              <a:buClr>
                <a:schemeClr val="accent1"/>
              </a:buClr>
              <a:buFont typeface="Arial" panose="020B0604020202020204" pitchFamily="34" charset="0"/>
              <a:buChar char="•"/>
            </a:pPr>
            <a:r>
              <a:rPr lang="fi-FI" spc="-20" dirty="0"/>
              <a:t>Refleksitoimintojen vaihe (ikävuodet 0-1)</a:t>
            </a:r>
          </a:p>
          <a:p>
            <a:pPr marL="285750" indent="-285750">
              <a:lnSpc>
                <a:spcPct val="110000"/>
              </a:lnSpc>
              <a:spcBef>
                <a:spcPts val="400"/>
              </a:spcBef>
              <a:buClr>
                <a:schemeClr val="accent1"/>
              </a:buClr>
              <a:buFont typeface="Arial" panose="020B0604020202020204" pitchFamily="34" charset="0"/>
              <a:buChar char="•"/>
            </a:pPr>
            <a:r>
              <a:rPr lang="fi-FI" spc="-20" dirty="0"/>
              <a:t>Alkeellisten taitojen omaksumisen vaihe (ikävuodet 1-2)</a:t>
            </a:r>
          </a:p>
          <a:p>
            <a:pPr marL="285750" indent="-285750">
              <a:lnSpc>
                <a:spcPct val="110000"/>
              </a:lnSpc>
              <a:spcBef>
                <a:spcPts val="400"/>
              </a:spcBef>
              <a:buClr>
                <a:schemeClr val="accent1"/>
              </a:buClr>
              <a:buFont typeface="Arial" panose="020B0604020202020204" pitchFamily="34" charset="0"/>
              <a:buChar char="•"/>
            </a:pPr>
            <a:r>
              <a:rPr lang="fi-FI" spc="-20" dirty="0"/>
              <a:t>Motoristen perustaitojen omaksumisen vaihe (ikävuodet 2-7)</a:t>
            </a:r>
          </a:p>
          <a:p>
            <a:pPr marL="285750" indent="-285750">
              <a:lnSpc>
                <a:spcPct val="110000"/>
              </a:lnSpc>
              <a:spcBef>
                <a:spcPts val="400"/>
              </a:spcBef>
              <a:buClr>
                <a:schemeClr val="accent1"/>
              </a:buClr>
              <a:buFont typeface="Arial" panose="020B0604020202020204" pitchFamily="34" charset="0"/>
              <a:buChar char="•"/>
            </a:pPr>
            <a:r>
              <a:rPr lang="fi-FI" spc="-20" dirty="0"/>
              <a:t>Erikoistuneiden liikkeiden/lajitaitojen oppimisen vaihe (ikävuodet 7-15)</a:t>
            </a:r>
          </a:p>
          <a:p>
            <a:pPr marL="285750" indent="-285750">
              <a:lnSpc>
                <a:spcPct val="110000"/>
              </a:lnSpc>
              <a:spcBef>
                <a:spcPts val="400"/>
              </a:spcBef>
              <a:buClr>
                <a:schemeClr val="accent1"/>
              </a:buClr>
              <a:buFont typeface="Arial" panose="020B0604020202020204" pitchFamily="34" charset="0"/>
              <a:buChar char="•"/>
            </a:pPr>
            <a:r>
              <a:rPr lang="fi-FI" spc="-20" dirty="0"/>
              <a:t>Omaksuttujen/opittujen taitojen hyödyntämisen vaihe (15 vuodesta eteenpäin loppuelämä)</a:t>
            </a:r>
          </a:p>
          <a:p>
            <a:pPr>
              <a:lnSpc>
                <a:spcPct val="110000"/>
              </a:lnSpc>
              <a:spcBef>
                <a:spcPts val="400"/>
              </a:spcBef>
              <a:buClr>
                <a:schemeClr val="accent1"/>
              </a:buClr>
            </a:pPr>
            <a:endParaRPr lang="fi-FI" spc="-20" dirty="0"/>
          </a:p>
          <a:p>
            <a:pPr>
              <a:lnSpc>
                <a:spcPct val="110000"/>
              </a:lnSpc>
              <a:spcBef>
                <a:spcPts val="400"/>
              </a:spcBef>
              <a:buClr>
                <a:schemeClr val="accent1"/>
              </a:buClr>
            </a:pPr>
            <a:r>
              <a:rPr lang="fi-FI" spc="-20" dirty="0"/>
              <a:t>Eri vaiheet ja niissä opeteltavat taidot menevät kuitenkin päällekkäin  ei tiukkaa rajanvetoa kalenterivuosittain.</a:t>
            </a:r>
          </a:p>
          <a:p>
            <a:pPr algn="l"/>
            <a:endParaRPr lang="fi-FI" b="0" i="0" dirty="0">
              <a:solidFill>
                <a:srgbClr val="202124"/>
              </a:solidFill>
              <a:effectLst/>
              <a:latin typeface="arial" panose="020B0604020202020204" pitchFamily="34" charset="0"/>
            </a:endParaRPr>
          </a:p>
          <a:p>
            <a:pPr>
              <a:lnSpc>
                <a:spcPct val="110000"/>
              </a:lnSpc>
              <a:spcBef>
                <a:spcPts val="400"/>
              </a:spcBef>
              <a:buClr>
                <a:schemeClr val="accent1"/>
              </a:buClr>
            </a:pPr>
            <a:endParaRPr lang="fi-FI" spc="-20" dirty="0"/>
          </a:p>
        </p:txBody>
      </p:sp>
    </p:spTree>
    <p:extLst>
      <p:ext uri="{BB962C8B-B14F-4D97-AF65-F5344CB8AC3E}">
        <p14:creationId xmlns:p14="http://schemas.microsoft.com/office/powerpoint/2010/main" val="3078934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FCCA59-E57C-4873-A1A5-93CDC5464FDC}"/>
              </a:ext>
            </a:extLst>
          </p:cNvPr>
          <p:cNvSpPr>
            <a:spLocks noGrp="1"/>
          </p:cNvSpPr>
          <p:nvPr>
            <p:ph type="title"/>
          </p:nvPr>
        </p:nvSpPr>
        <p:spPr/>
        <p:txBody>
          <a:bodyPr/>
          <a:lstStyle/>
          <a:p>
            <a:r>
              <a:rPr lang="fi-FI" dirty="0"/>
              <a:t>Liikkumisen suositukset</a:t>
            </a:r>
          </a:p>
        </p:txBody>
      </p:sp>
      <p:sp>
        <p:nvSpPr>
          <p:cNvPr id="3" name="Sisällön paikkamerkki 2">
            <a:extLst>
              <a:ext uri="{FF2B5EF4-FFF2-40B4-BE49-F238E27FC236}">
                <a16:creationId xmlns:a16="http://schemas.microsoft.com/office/drawing/2014/main" id="{6BE3A562-FD2C-471E-AC82-50587F35813C}"/>
              </a:ext>
            </a:extLst>
          </p:cNvPr>
          <p:cNvSpPr>
            <a:spLocks noGrp="1"/>
          </p:cNvSpPr>
          <p:nvPr>
            <p:ph sz="half" idx="1"/>
          </p:nvPr>
        </p:nvSpPr>
        <p:spPr>
          <a:xfrm>
            <a:off x="193040" y="1556792"/>
            <a:ext cx="5758944" cy="4609059"/>
          </a:xfrm>
        </p:spPr>
        <p:txBody>
          <a:bodyPr>
            <a:normAutofit lnSpcReduction="10000"/>
          </a:bodyPr>
          <a:lstStyle/>
          <a:p>
            <a:pPr marL="0" indent="0" algn="l">
              <a:buNone/>
            </a:pPr>
            <a:r>
              <a:rPr lang="fi-FI" b="0" i="0" dirty="0">
                <a:solidFill>
                  <a:srgbClr val="253848"/>
                </a:solidFill>
                <a:effectLst/>
                <a:latin typeface="Adelle Sans W01 Regular"/>
              </a:rPr>
              <a:t>Lasten ja nuorten liikkumissuosituksessa kuvataan parhaaseen </a:t>
            </a:r>
            <a:r>
              <a:rPr lang="fi-FI" b="1" i="0" dirty="0">
                <a:solidFill>
                  <a:srgbClr val="253848"/>
                </a:solidFill>
                <a:effectLst/>
                <a:latin typeface="Adelle Sans W01 Regular"/>
              </a:rPr>
              <a:t>tieteelliseen näyttöön perustuen</a:t>
            </a:r>
            <a:r>
              <a:rPr lang="fi-FI" b="0" i="0" dirty="0">
                <a:solidFill>
                  <a:srgbClr val="253848"/>
                </a:solidFill>
                <a:effectLst/>
                <a:latin typeface="Adelle Sans W01 Regular"/>
              </a:rPr>
              <a:t>, kuinka paljon ja millaista liikuntaa lapset ja nuoret tarvitsevat hyvinvointinsa turvaamiseksi.</a:t>
            </a:r>
          </a:p>
          <a:p>
            <a:pPr marL="0" indent="0" algn="l">
              <a:buNone/>
            </a:pPr>
            <a:endParaRPr lang="fi-FI" b="0" i="0" dirty="0">
              <a:solidFill>
                <a:srgbClr val="253848"/>
              </a:solidFill>
              <a:effectLst/>
              <a:latin typeface="Adelle Sans W01 Regular"/>
            </a:endParaRPr>
          </a:p>
          <a:p>
            <a:pPr marL="0" indent="0" algn="l">
              <a:buNone/>
            </a:pPr>
            <a:r>
              <a:rPr lang="fi-FI" b="0" i="0" dirty="0">
                <a:solidFill>
                  <a:srgbClr val="253848"/>
                </a:solidFill>
                <a:effectLst/>
                <a:latin typeface="Adelle Sans W01 Regular"/>
              </a:rPr>
              <a:t>SUOSITUKSEN MUKAAN</a:t>
            </a:r>
          </a:p>
          <a:p>
            <a:pPr algn="l"/>
            <a:r>
              <a:rPr lang="fi-FI" b="0" i="0" dirty="0">
                <a:solidFill>
                  <a:srgbClr val="253848"/>
                </a:solidFill>
                <a:effectLst/>
                <a:latin typeface="Adelle Sans W01 Regular"/>
              </a:rPr>
              <a:t>olisi hyvä liikkua viikon </a:t>
            </a:r>
            <a:r>
              <a:rPr lang="fi-FI" b="1" i="0" dirty="0">
                <a:solidFill>
                  <a:srgbClr val="253848"/>
                </a:solidFill>
                <a:effectLst/>
                <a:latin typeface="Adelle Sans W01 Regular"/>
              </a:rPr>
              <a:t>jokaisena päivänä </a:t>
            </a:r>
            <a:r>
              <a:rPr lang="fi-FI" b="0" i="0" dirty="0">
                <a:solidFill>
                  <a:srgbClr val="253848"/>
                </a:solidFill>
                <a:effectLst/>
                <a:latin typeface="Adelle Sans W01 Regular"/>
              </a:rPr>
              <a:t>ja suurimman osan liikkumisesta tulisi olla </a:t>
            </a:r>
            <a:r>
              <a:rPr lang="fi-FI" b="1" i="0" dirty="0">
                <a:solidFill>
                  <a:srgbClr val="253848"/>
                </a:solidFill>
                <a:effectLst/>
                <a:latin typeface="Adelle Sans W01 Regular"/>
              </a:rPr>
              <a:t>kestävyystyyppistä</a:t>
            </a:r>
            <a:r>
              <a:rPr lang="fi-FI" b="0" i="0" dirty="0">
                <a:solidFill>
                  <a:srgbClr val="253848"/>
                </a:solidFill>
                <a:effectLst/>
                <a:latin typeface="Adelle Sans W01 Regular"/>
              </a:rPr>
              <a:t>. </a:t>
            </a:r>
          </a:p>
          <a:p>
            <a:pPr algn="l"/>
            <a:r>
              <a:rPr lang="fi-FI" b="0" i="0" dirty="0">
                <a:solidFill>
                  <a:srgbClr val="253848"/>
                </a:solidFill>
                <a:effectLst/>
                <a:latin typeface="Adelle Sans W01 Regular"/>
              </a:rPr>
              <a:t>Teholtaan </a:t>
            </a:r>
            <a:r>
              <a:rPr lang="fi-FI" b="1" i="0" dirty="0">
                <a:solidFill>
                  <a:srgbClr val="253848"/>
                </a:solidFill>
                <a:effectLst/>
                <a:latin typeface="Adelle Sans W01 Regular"/>
              </a:rPr>
              <a:t>rasittavaa kestävyystyyppistä </a:t>
            </a:r>
            <a:r>
              <a:rPr lang="fi-FI" b="0" i="0" dirty="0">
                <a:solidFill>
                  <a:srgbClr val="253848"/>
                </a:solidFill>
                <a:effectLst/>
                <a:latin typeface="Adelle Sans W01 Regular"/>
              </a:rPr>
              <a:t>liikkumista sekä </a:t>
            </a:r>
            <a:r>
              <a:rPr lang="fi-FI" b="1" i="0" dirty="0">
                <a:solidFill>
                  <a:srgbClr val="253848"/>
                </a:solidFill>
                <a:effectLst/>
                <a:latin typeface="Adelle Sans W01 Regular"/>
              </a:rPr>
              <a:t>lihasvoimaa ja luustoa vahvistavaa liikkumista </a:t>
            </a:r>
            <a:r>
              <a:rPr lang="fi-FI" b="0" i="0" dirty="0">
                <a:solidFill>
                  <a:srgbClr val="253848"/>
                </a:solidFill>
                <a:effectLst/>
                <a:latin typeface="Adelle Sans W01 Regular"/>
              </a:rPr>
              <a:t>tulisi tehdä vähintään </a:t>
            </a:r>
            <a:r>
              <a:rPr lang="fi-FI" b="1" i="0" dirty="0">
                <a:solidFill>
                  <a:srgbClr val="253848"/>
                </a:solidFill>
                <a:effectLst/>
                <a:latin typeface="Adelle Sans W01 Regular"/>
              </a:rPr>
              <a:t>kolmena päivänä viikossa</a:t>
            </a:r>
            <a:r>
              <a:rPr lang="fi-FI" b="0" i="0" dirty="0">
                <a:solidFill>
                  <a:srgbClr val="253848"/>
                </a:solidFill>
                <a:effectLst/>
                <a:latin typeface="Adelle Sans W01 Regular"/>
              </a:rPr>
              <a:t>. </a:t>
            </a:r>
          </a:p>
          <a:p>
            <a:pPr algn="l"/>
            <a:r>
              <a:rPr lang="fi-FI" b="0" i="0" dirty="0">
                <a:solidFill>
                  <a:srgbClr val="253848"/>
                </a:solidFill>
                <a:effectLst/>
                <a:latin typeface="Adelle Sans W01 Regular"/>
              </a:rPr>
              <a:t>Liikkumisen tulisi olla </a:t>
            </a:r>
            <a:r>
              <a:rPr lang="fi-FI" b="1" i="0" dirty="0">
                <a:solidFill>
                  <a:srgbClr val="253848"/>
                </a:solidFill>
                <a:effectLst/>
                <a:latin typeface="Adelle Sans W01 Regular"/>
              </a:rPr>
              <a:t>monipuolista</a:t>
            </a:r>
            <a:r>
              <a:rPr lang="fi-FI" b="0" i="0" dirty="0">
                <a:solidFill>
                  <a:srgbClr val="253848"/>
                </a:solidFill>
                <a:effectLst/>
                <a:latin typeface="Adelle Sans W01 Regular"/>
              </a:rPr>
              <a:t>, jolloin erilaiset </a:t>
            </a:r>
            <a:r>
              <a:rPr lang="fi-FI" b="1" i="0" dirty="0">
                <a:solidFill>
                  <a:srgbClr val="253848"/>
                </a:solidFill>
                <a:effectLst/>
                <a:latin typeface="Adelle Sans W01 Regular"/>
              </a:rPr>
              <a:t>liikuntataidot</a:t>
            </a:r>
            <a:r>
              <a:rPr lang="fi-FI" b="0" i="0" dirty="0">
                <a:solidFill>
                  <a:srgbClr val="253848"/>
                </a:solidFill>
                <a:effectLst/>
                <a:latin typeface="Adelle Sans W01 Regular"/>
              </a:rPr>
              <a:t> kehittyvät. </a:t>
            </a:r>
          </a:p>
          <a:p>
            <a:pPr algn="l"/>
            <a:r>
              <a:rPr lang="fi-FI" b="0" i="0" dirty="0">
                <a:solidFill>
                  <a:srgbClr val="253848"/>
                </a:solidFill>
                <a:effectLst/>
                <a:latin typeface="Adelle Sans W01 Regular"/>
              </a:rPr>
              <a:t>Myös</a:t>
            </a:r>
            <a:r>
              <a:rPr lang="fi-FI" b="1" i="0" dirty="0">
                <a:solidFill>
                  <a:srgbClr val="253848"/>
                </a:solidFill>
                <a:effectLst/>
                <a:latin typeface="Adelle Sans W01 Regular"/>
              </a:rPr>
              <a:t> liikkuvuuteen </a:t>
            </a:r>
            <a:r>
              <a:rPr lang="fi-FI" b="0" i="0" dirty="0">
                <a:solidFill>
                  <a:srgbClr val="253848"/>
                </a:solidFill>
                <a:effectLst/>
                <a:latin typeface="Adelle Sans W01 Regular"/>
              </a:rPr>
              <a:t>on hyvä kiinnittää huomiota.</a:t>
            </a:r>
          </a:p>
          <a:p>
            <a:endParaRPr lang="fi-FI" dirty="0"/>
          </a:p>
        </p:txBody>
      </p:sp>
      <p:sp>
        <p:nvSpPr>
          <p:cNvPr id="5" name="Sisällön paikkamerkki 4">
            <a:extLst>
              <a:ext uri="{FF2B5EF4-FFF2-40B4-BE49-F238E27FC236}">
                <a16:creationId xmlns:a16="http://schemas.microsoft.com/office/drawing/2014/main" id="{51096313-2C9B-4DED-8734-BC9333BD33CA}"/>
              </a:ext>
            </a:extLst>
          </p:cNvPr>
          <p:cNvSpPr>
            <a:spLocks noGrp="1"/>
          </p:cNvSpPr>
          <p:nvPr>
            <p:ph sz="half" idx="2"/>
          </p:nvPr>
        </p:nvSpPr>
        <p:spPr>
          <a:xfrm>
            <a:off x="6916291" y="1476374"/>
            <a:ext cx="4896544" cy="4287837"/>
          </a:xfrm>
        </p:spPr>
        <p:txBody>
          <a:bodyPr>
            <a:normAutofit lnSpcReduction="10000"/>
          </a:bodyPr>
          <a:lstStyle/>
          <a:p>
            <a:pPr algn="l"/>
            <a:r>
              <a:rPr lang="fi-FI" b="0" i="0" dirty="0">
                <a:solidFill>
                  <a:srgbClr val="253848"/>
                </a:solidFill>
                <a:effectLst/>
                <a:latin typeface="Adelle Sans W01 Regular"/>
              </a:rPr>
              <a:t>Suosituksen mukainen määrä liikkumista voi kertyä </a:t>
            </a:r>
            <a:r>
              <a:rPr lang="fi-FI" b="1" i="0" dirty="0">
                <a:solidFill>
                  <a:srgbClr val="253848"/>
                </a:solidFill>
                <a:effectLst/>
                <a:latin typeface="Adelle Sans W01 Regular"/>
              </a:rPr>
              <a:t>useista liikkumisen hetkistä päivän aikana</a:t>
            </a:r>
            <a:r>
              <a:rPr lang="fi-FI" b="0" i="0" dirty="0">
                <a:solidFill>
                  <a:srgbClr val="253848"/>
                </a:solidFill>
                <a:effectLst/>
                <a:latin typeface="Adelle Sans W01 Regular"/>
              </a:rPr>
              <a:t>. Vähäisempikin liikkumisen määrä on hyödyllistä, vaikka suositus ei täyttyisikään viikon jokaisena päivänä.</a:t>
            </a:r>
          </a:p>
          <a:p>
            <a:pPr marL="0" indent="0" algn="l">
              <a:buNone/>
            </a:pPr>
            <a:endParaRPr lang="fi-FI" b="0" i="0" dirty="0">
              <a:solidFill>
                <a:srgbClr val="253848"/>
              </a:solidFill>
              <a:effectLst/>
              <a:latin typeface="Adelle Sans W01 Regular"/>
            </a:endParaRPr>
          </a:p>
          <a:p>
            <a:pPr algn="l"/>
            <a:r>
              <a:rPr lang="fi-FI" b="1" i="0" dirty="0">
                <a:solidFill>
                  <a:srgbClr val="253848"/>
                </a:solidFill>
                <a:effectLst/>
                <a:latin typeface="Adelle Sans W01 Regular"/>
              </a:rPr>
              <a:t>Liikkumisen ilo </a:t>
            </a:r>
            <a:r>
              <a:rPr lang="fi-FI" b="0" i="0" dirty="0">
                <a:solidFill>
                  <a:srgbClr val="253848"/>
                </a:solidFill>
                <a:effectLst/>
                <a:latin typeface="Adelle Sans W01 Regular"/>
              </a:rPr>
              <a:t>auttaa pysyvien liikkumistottumusten ja harrastusten löytämisessä. </a:t>
            </a:r>
            <a:r>
              <a:rPr lang="fi-FI" b="1" i="0" dirty="0">
                <a:solidFill>
                  <a:srgbClr val="253848"/>
                </a:solidFill>
                <a:effectLst/>
                <a:latin typeface="Adelle Sans W01 Regular"/>
              </a:rPr>
              <a:t>Turvallinen ja yhdenvertaisesti saavutettava päivittäinen liikkuminen kuuluu kaikille lapsille ja nuorille.</a:t>
            </a:r>
          </a:p>
          <a:p>
            <a:pPr marL="0" indent="0">
              <a:buNone/>
            </a:pPr>
            <a:endParaRPr lang="fi-FI" dirty="0"/>
          </a:p>
        </p:txBody>
      </p:sp>
    </p:spTree>
    <p:extLst>
      <p:ext uri="{BB962C8B-B14F-4D97-AF65-F5344CB8AC3E}">
        <p14:creationId xmlns:p14="http://schemas.microsoft.com/office/powerpoint/2010/main" val="3918302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uvituskuva lasten ja nuorten liikkumissuosituksen keskeisistä sisällöistä.">
            <a:extLst>
              <a:ext uri="{FF2B5EF4-FFF2-40B4-BE49-F238E27FC236}">
                <a16:creationId xmlns:a16="http://schemas.microsoft.com/office/drawing/2014/main" id="{4EE56F96-B494-4451-8B3E-EAFA9E3B3D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14650" y="138906"/>
            <a:ext cx="6496049" cy="649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7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C81A36-A445-45B4-8FF0-212C1388095D}"/>
              </a:ext>
            </a:extLst>
          </p:cNvPr>
          <p:cNvSpPr>
            <a:spLocks noGrp="1"/>
          </p:cNvSpPr>
          <p:nvPr>
            <p:ph type="title"/>
          </p:nvPr>
        </p:nvSpPr>
        <p:spPr>
          <a:xfrm>
            <a:off x="1152525" y="285750"/>
            <a:ext cx="10934700" cy="1000125"/>
          </a:xfrm>
        </p:spPr>
        <p:txBody>
          <a:bodyPr/>
          <a:lstStyle/>
          <a:p>
            <a:r>
              <a:rPr lang="fi-FI" sz="3000" dirty="0"/>
              <a:t>Fyysinen toimintakyky edellyttää monipuolista harjoittelua</a:t>
            </a:r>
          </a:p>
        </p:txBody>
      </p:sp>
      <p:sp>
        <p:nvSpPr>
          <p:cNvPr id="3" name="Sisällön paikkamerkki 2">
            <a:extLst>
              <a:ext uri="{FF2B5EF4-FFF2-40B4-BE49-F238E27FC236}">
                <a16:creationId xmlns:a16="http://schemas.microsoft.com/office/drawing/2014/main" id="{006E3C6E-19DC-4394-AA59-5ECEAB7DD511}"/>
              </a:ext>
            </a:extLst>
          </p:cNvPr>
          <p:cNvSpPr>
            <a:spLocks noGrp="1"/>
          </p:cNvSpPr>
          <p:nvPr>
            <p:ph sz="half" idx="1"/>
          </p:nvPr>
        </p:nvSpPr>
        <p:spPr>
          <a:xfrm>
            <a:off x="342900" y="1495425"/>
            <a:ext cx="5086350" cy="4943475"/>
          </a:xfrm>
        </p:spPr>
        <p:txBody>
          <a:bodyPr>
            <a:normAutofit lnSpcReduction="10000"/>
          </a:bodyPr>
          <a:lstStyle/>
          <a:p>
            <a:pPr marL="0" indent="0">
              <a:buNone/>
            </a:pPr>
            <a:r>
              <a:rPr lang="fi-FI" dirty="0"/>
              <a:t>Fyysinen toimintakyky jaetaan yleensä viiteen osa-alueeseen:</a:t>
            </a:r>
          </a:p>
          <a:p>
            <a:pPr marL="0" indent="0">
              <a:buNone/>
            </a:pPr>
            <a:r>
              <a:rPr lang="fi-FI" dirty="0"/>
              <a:t>	kestävyys</a:t>
            </a:r>
          </a:p>
          <a:p>
            <a:pPr marL="0" indent="0">
              <a:buNone/>
            </a:pPr>
            <a:r>
              <a:rPr lang="fi-FI" dirty="0"/>
              <a:t>	voima</a:t>
            </a:r>
          </a:p>
          <a:p>
            <a:pPr marL="0" indent="0">
              <a:buNone/>
            </a:pPr>
            <a:r>
              <a:rPr lang="fi-FI" dirty="0"/>
              <a:t>	nopeus</a:t>
            </a:r>
          </a:p>
          <a:p>
            <a:pPr marL="0" indent="0">
              <a:buNone/>
            </a:pPr>
            <a:r>
              <a:rPr lang="fi-FI" dirty="0"/>
              <a:t>	liikkuvuus</a:t>
            </a:r>
          </a:p>
          <a:p>
            <a:pPr marL="0" indent="0">
              <a:buNone/>
            </a:pPr>
            <a:r>
              <a:rPr lang="fi-FI" dirty="0"/>
              <a:t>	taitavuus</a:t>
            </a:r>
          </a:p>
          <a:p>
            <a:pPr marL="0" indent="0">
              <a:buNone/>
            </a:pPr>
            <a:endParaRPr lang="fi-FI" dirty="0"/>
          </a:p>
          <a:p>
            <a:pPr marL="0" indent="0">
              <a:buNone/>
            </a:pPr>
            <a:r>
              <a:rPr lang="fi-FI" dirty="0"/>
              <a:t>Harjoittelun määrä ja vaatimustaso täytyy suhteuttaa liikkujan kuntotasoon ja ikään sopivaksi.</a:t>
            </a:r>
          </a:p>
          <a:p>
            <a:pPr marL="0" indent="0">
              <a:buNone/>
            </a:pPr>
            <a:r>
              <a:rPr lang="fi-FI" dirty="0"/>
              <a:t>Liian kevyt harjoittelu ei kehitä, liian raskas harjoittelu voi johtaa erilaisiin rasitusvammoihin tai ylirasitukseen.</a:t>
            </a:r>
          </a:p>
          <a:p>
            <a:pPr marL="0" indent="0">
              <a:buNone/>
            </a:pPr>
            <a:r>
              <a:rPr lang="fi-FI" dirty="0"/>
              <a:t>Huom! Lepo, riittävä yöuni ja monipuolinen ravinto.</a:t>
            </a:r>
          </a:p>
        </p:txBody>
      </p:sp>
      <p:pic>
        <p:nvPicPr>
          <p:cNvPr id="8" name="Sisällön paikkamerkki 7" descr="Kuva, joka sisältää kohteen lattia, urheilu, henkilö, ryhmä&#10;&#10;Kuvaus luotu automaattisesti">
            <a:extLst>
              <a:ext uri="{FF2B5EF4-FFF2-40B4-BE49-F238E27FC236}">
                <a16:creationId xmlns:a16="http://schemas.microsoft.com/office/drawing/2014/main" id="{ADBDB3DD-EDEE-450E-9A70-06EC68552C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0463" y="2133600"/>
            <a:ext cx="4895850" cy="3671887"/>
          </a:xfrm>
        </p:spPr>
      </p:pic>
    </p:spTree>
    <p:extLst>
      <p:ext uri="{BB962C8B-B14F-4D97-AF65-F5344CB8AC3E}">
        <p14:creationId xmlns:p14="http://schemas.microsoft.com/office/powerpoint/2010/main" val="2799351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519502-0877-49BD-ADAA-6A585A034AED}"/>
              </a:ext>
            </a:extLst>
          </p:cNvPr>
          <p:cNvSpPr>
            <a:spLocks noGrp="1"/>
          </p:cNvSpPr>
          <p:nvPr>
            <p:ph type="title"/>
          </p:nvPr>
        </p:nvSpPr>
        <p:spPr>
          <a:xfrm>
            <a:off x="1171575" y="276225"/>
            <a:ext cx="10829925" cy="1280567"/>
          </a:xfrm>
        </p:spPr>
        <p:txBody>
          <a:bodyPr>
            <a:normAutofit fontScale="90000"/>
          </a:bodyPr>
          <a:lstStyle/>
          <a:p>
            <a:r>
              <a:rPr lang="fi-FI" dirty="0"/>
              <a:t>Kestävyys </a:t>
            </a:r>
            <a:br>
              <a:rPr lang="fi-FI" dirty="0"/>
            </a:br>
            <a:r>
              <a:rPr lang="fi-FI" dirty="0"/>
              <a:t>= kykyä vastustaa väsymystä pitkäkestoisessa lihastyössä</a:t>
            </a:r>
            <a:br>
              <a:rPr lang="fi-FI" dirty="0"/>
            </a:br>
            <a:endParaRPr lang="fi-FI" dirty="0"/>
          </a:p>
        </p:txBody>
      </p:sp>
      <p:sp>
        <p:nvSpPr>
          <p:cNvPr id="3" name="Sisällön paikkamerkki 2">
            <a:extLst>
              <a:ext uri="{FF2B5EF4-FFF2-40B4-BE49-F238E27FC236}">
                <a16:creationId xmlns:a16="http://schemas.microsoft.com/office/drawing/2014/main" id="{29CC2720-D879-4D19-B185-75D2CF1A5F17}"/>
              </a:ext>
            </a:extLst>
          </p:cNvPr>
          <p:cNvSpPr>
            <a:spLocks noGrp="1"/>
          </p:cNvSpPr>
          <p:nvPr>
            <p:ph sz="half" idx="1"/>
          </p:nvPr>
        </p:nvSpPr>
        <p:spPr>
          <a:xfrm>
            <a:off x="590550" y="1773237"/>
            <a:ext cx="5905500" cy="4677039"/>
          </a:xfrm>
        </p:spPr>
        <p:txBody>
          <a:bodyPr/>
          <a:lstStyle/>
          <a:p>
            <a:r>
              <a:rPr lang="fi-FI" sz="2000" dirty="0"/>
              <a:t>Kestävyys kehittyy, kun kehossa, erityisesti hengitys- ja verenkiertoelimistössä, tapahtuu harjoittelun seurauksena muutoksia (keuhkot, sydän, veri, lihakset, lihassolut).</a:t>
            </a:r>
          </a:p>
          <a:p>
            <a:r>
              <a:rPr lang="fi-FI" sz="2000" dirty="0"/>
              <a:t>Harjoittelun seurauksena liikkujan syke rasitustilanteessa on alempi eikä hän hengästy niin paljon kuin aiemmin. Hän jaksaa liikkua aiempaa vauhdikkaammin ja pidempään, myös leposyke laskee harjoittelun seurauksena.</a:t>
            </a:r>
          </a:p>
          <a:p>
            <a:r>
              <a:rPr lang="fi-FI" sz="2000" dirty="0"/>
              <a:t>Hyvä kestävyys auttaa palautumaan nopeammin.</a:t>
            </a:r>
          </a:p>
          <a:p>
            <a:endParaRPr lang="fi-FI" dirty="0"/>
          </a:p>
        </p:txBody>
      </p:sp>
      <p:pic>
        <p:nvPicPr>
          <p:cNvPr id="6" name="Sisällön paikkamerkki 5" descr="Kuva, joka sisältää kohteen ulko, puu, lumi, taivas&#10;&#10;Kuvaus luotu automaattisesti">
            <a:extLst>
              <a:ext uri="{FF2B5EF4-FFF2-40B4-BE49-F238E27FC236}">
                <a16:creationId xmlns:a16="http://schemas.microsoft.com/office/drawing/2014/main" id="{7E291425-A0D7-4DB1-B3C5-83CE7AA283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1158" y="1773238"/>
            <a:ext cx="3294459" cy="4392612"/>
          </a:xfrm>
        </p:spPr>
      </p:pic>
    </p:spTree>
    <p:extLst>
      <p:ext uri="{BB962C8B-B14F-4D97-AF65-F5344CB8AC3E}">
        <p14:creationId xmlns:p14="http://schemas.microsoft.com/office/powerpoint/2010/main" val="202417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1320B2-A8E9-4A15-A42E-2A1DB4D79F14}"/>
              </a:ext>
            </a:extLst>
          </p:cNvPr>
          <p:cNvSpPr>
            <a:spLocks noGrp="1"/>
          </p:cNvSpPr>
          <p:nvPr>
            <p:ph type="body" idx="1"/>
          </p:nvPr>
        </p:nvSpPr>
        <p:spPr>
          <a:xfrm>
            <a:off x="342900" y="1413309"/>
            <a:ext cx="4732783" cy="610902"/>
          </a:xfrm>
        </p:spPr>
        <p:txBody>
          <a:bodyPr/>
          <a:lstStyle/>
          <a:p>
            <a:r>
              <a:rPr lang="fi-FI" dirty="0"/>
              <a:t>Aerobinen harjoittelu</a:t>
            </a:r>
          </a:p>
        </p:txBody>
      </p:sp>
      <p:sp>
        <p:nvSpPr>
          <p:cNvPr id="3" name="Sisällön paikkamerkki 2">
            <a:extLst>
              <a:ext uri="{FF2B5EF4-FFF2-40B4-BE49-F238E27FC236}">
                <a16:creationId xmlns:a16="http://schemas.microsoft.com/office/drawing/2014/main" id="{BF8C7E35-1CA3-4C4F-BBBB-43FE8A99910A}"/>
              </a:ext>
            </a:extLst>
          </p:cNvPr>
          <p:cNvSpPr>
            <a:spLocks noGrp="1"/>
          </p:cNvSpPr>
          <p:nvPr>
            <p:ph sz="half" idx="2"/>
          </p:nvPr>
        </p:nvSpPr>
        <p:spPr>
          <a:xfrm>
            <a:off x="123825" y="1781175"/>
            <a:ext cx="6267450" cy="4384677"/>
          </a:xfrm>
        </p:spPr>
        <p:txBody>
          <a:bodyPr>
            <a:normAutofit fontScale="92500" lnSpcReduction="10000"/>
          </a:bodyPr>
          <a:lstStyle/>
          <a:p>
            <a:r>
              <a:rPr lang="fi-FI" dirty="0"/>
              <a:t>rasitustaso on matala, lihakset saavat kulutukseen nähden riittävästi happea ja jaksavat työskennellä pitkään väsymättä </a:t>
            </a:r>
            <a:r>
              <a:rPr lang="fi-FI" dirty="0">
                <a:sym typeface="Wingdings" panose="05000000000000000000" pitchFamily="2" charset="2"/>
              </a:rPr>
              <a:t> matalatehoinen harjoittelu kehittää peruskestävyyttä, joka on pohjana kaikelle muulle kestävyysharjoittelulle.</a:t>
            </a:r>
            <a:endParaRPr lang="fi-FI" dirty="0"/>
          </a:p>
          <a:p>
            <a:r>
              <a:rPr lang="fi-FI" dirty="0"/>
              <a:t>suuria lihasryhmiä kuormittavat liikuntamuodot, esim. juoksu, pyöräily, uinti, hiihto, reipas kävely.</a:t>
            </a:r>
          </a:p>
          <a:p>
            <a:pPr marL="0" indent="0">
              <a:buNone/>
            </a:pPr>
            <a:endParaRPr lang="fi-FI" dirty="0"/>
          </a:p>
          <a:p>
            <a:r>
              <a:rPr lang="fi-FI" dirty="0"/>
              <a:t>Lasten ja nuorten kestävyysharjoittelusta valtaosan tulisi olla aerobista</a:t>
            </a:r>
          </a:p>
          <a:p>
            <a:pPr>
              <a:buFont typeface="Wingdings" panose="05000000000000000000" pitchFamily="2" charset="2"/>
              <a:buChar char="à"/>
            </a:pPr>
            <a:r>
              <a:rPr lang="fi-FI" dirty="0">
                <a:sym typeface="Wingdings" panose="05000000000000000000" pitchFamily="2" charset="2"/>
              </a:rPr>
              <a:t>kehittää monipuoliesti hengitys ja verenkiertoelimistöä</a:t>
            </a:r>
          </a:p>
          <a:p>
            <a:pPr>
              <a:buFont typeface="Wingdings" panose="05000000000000000000" pitchFamily="2" charset="2"/>
              <a:buChar char="à"/>
            </a:pPr>
            <a:r>
              <a:rPr lang="fi-FI" dirty="0">
                <a:sym typeface="Wingdings" panose="05000000000000000000" pitchFamily="2" charset="2"/>
              </a:rPr>
              <a:t>harjoituksesta palautuminen nopeampaa</a:t>
            </a:r>
          </a:p>
          <a:p>
            <a:pPr>
              <a:buFont typeface="Wingdings" panose="05000000000000000000" pitchFamily="2" charset="2"/>
              <a:buChar char="à"/>
            </a:pPr>
            <a:r>
              <a:rPr lang="fi-FI" dirty="0">
                <a:sym typeface="Wingdings" panose="05000000000000000000" pitchFamily="2" charset="2"/>
              </a:rPr>
              <a:t>kasvuikäisen elimistö kestää aikuista huonommin tehoharjoittelua, liian raskas harjoittelu voi johtaa rasitusvammoihin ja ylirasitukseen.</a:t>
            </a:r>
            <a:endParaRPr lang="fi-FI" dirty="0"/>
          </a:p>
          <a:p>
            <a:endParaRPr lang="fi-FI" dirty="0"/>
          </a:p>
        </p:txBody>
      </p:sp>
      <p:sp>
        <p:nvSpPr>
          <p:cNvPr id="4" name="Tekstin paikkamerkki 3">
            <a:extLst>
              <a:ext uri="{FF2B5EF4-FFF2-40B4-BE49-F238E27FC236}">
                <a16:creationId xmlns:a16="http://schemas.microsoft.com/office/drawing/2014/main" id="{1B68BBAF-1EDD-4529-BDBC-A3F8B4EEE6A6}"/>
              </a:ext>
            </a:extLst>
          </p:cNvPr>
          <p:cNvSpPr>
            <a:spLocks noGrp="1"/>
          </p:cNvSpPr>
          <p:nvPr>
            <p:ph type="body" sz="quarter" idx="3"/>
          </p:nvPr>
        </p:nvSpPr>
        <p:spPr>
          <a:xfrm>
            <a:off x="7240835" y="1413309"/>
            <a:ext cx="4608265" cy="575642"/>
          </a:xfrm>
        </p:spPr>
        <p:txBody>
          <a:bodyPr/>
          <a:lstStyle/>
          <a:p>
            <a:r>
              <a:rPr lang="fi-FI" dirty="0"/>
              <a:t>Anaerobinen harjoittelu</a:t>
            </a:r>
          </a:p>
        </p:txBody>
      </p:sp>
      <p:sp>
        <p:nvSpPr>
          <p:cNvPr id="5" name="Sisällön paikkamerkki 4">
            <a:extLst>
              <a:ext uri="{FF2B5EF4-FFF2-40B4-BE49-F238E27FC236}">
                <a16:creationId xmlns:a16="http://schemas.microsoft.com/office/drawing/2014/main" id="{93DA03C6-BEA2-4304-90D5-8B927C95435B}"/>
              </a:ext>
            </a:extLst>
          </p:cNvPr>
          <p:cNvSpPr>
            <a:spLocks noGrp="1"/>
          </p:cNvSpPr>
          <p:nvPr>
            <p:ph sz="quarter" idx="4"/>
          </p:nvPr>
        </p:nvSpPr>
        <p:spPr>
          <a:xfrm>
            <a:off x="7080499" y="1988951"/>
            <a:ext cx="4901951" cy="3744963"/>
          </a:xfrm>
        </p:spPr>
        <p:txBody>
          <a:bodyPr>
            <a:normAutofit/>
          </a:bodyPr>
          <a:lstStyle/>
          <a:p>
            <a:r>
              <a:rPr lang="fi-FI" dirty="0"/>
              <a:t>teho on kovempi ja syke nousee korkeammalle. Lihakset eivät saa riittävästi happea, joten elimistöön alkaa kertyä laktaattia. Laktaatin muodostuminen liittyy lihaksen väsymiseen. Rasituksen päätyttyä hengitys tasaantuu ja elimistö alkaa palautua.</a:t>
            </a:r>
          </a:p>
          <a:p>
            <a:endParaRPr lang="fi-FI" dirty="0"/>
          </a:p>
          <a:p>
            <a:r>
              <a:rPr lang="fi-FI" dirty="0"/>
              <a:t>Anaerobista kestävyyttä voi kehittää esimerkiksi intervalliharjoituksilla, joissa lepo ja rasitus vuorottelevat </a:t>
            </a:r>
            <a:r>
              <a:rPr lang="fi-FI" dirty="0">
                <a:sym typeface="Wingdings" panose="05000000000000000000" pitchFamily="2" charset="2"/>
              </a:rPr>
              <a:t> esim. spurtit. liikesarjojen toistot, pallopelit.</a:t>
            </a:r>
            <a:endParaRPr lang="fi-FI" dirty="0"/>
          </a:p>
          <a:p>
            <a:endParaRPr lang="fi-FI" dirty="0"/>
          </a:p>
        </p:txBody>
      </p:sp>
      <p:sp>
        <p:nvSpPr>
          <p:cNvPr id="6" name="Otsikko 5">
            <a:extLst>
              <a:ext uri="{FF2B5EF4-FFF2-40B4-BE49-F238E27FC236}">
                <a16:creationId xmlns:a16="http://schemas.microsoft.com/office/drawing/2014/main" id="{9368307F-B945-43DF-871A-C24065757C8F}"/>
              </a:ext>
            </a:extLst>
          </p:cNvPr>
          <p:cNvSpPr>
            <a:spLocks noGrp="1"/>
          </p:cNvSpPr>
          <p:nvPr>
            <p:ph type="title"/>
          </p:nvPr>
        </p:nvSpPr>
        <p:spPr>
          <a:xfrm>
            <a:off x="1314896" y="262025"/>
            <a:ext cx="10369103" cy="575642"/>
          </a:xfrm>
        </p:spPr>
        <p:txBody>
          <a:bodyPr>
            <a:normAutofit/>
          </a:bodyPr>
          <a:lstStyle/>
          <a:p>
            <a:r>
              <a:rPr lang="fi-FI" dirty="0"/>
              <a:t>Aerobinen ja anaerobinen harjoittelu</a:t>
            </a:r>
          </a:p>
        </p:txBody>
      </p:sp>
    </p:spTree>
    <p:extLst>
      <p:ext uri="{BB962C8B-B14F-4D97-AF65-F5344CB8AC3E}">
        <p14:creationId xmlns:p14="http://schemas.microsoft.com/office/powerpoint/2010/main" val="8449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6F32E2-273E-4E27-9377-E38259FFBF52}"/>
              </a:ext>
            </a:extLst>
          </p:cNvPr>
          <p:cNvSpPr>
            <a:spLocks noGrp="1"/>
          </p:cNvSpPr>
          <p:nvPr>
            <p:ph type="title"/>
          </p:nvPr>
        </p:nvSpPr>
        <p:spPr/>
        <p:txBody>
          <a:bodyPr anchor="t">
            <a:normAutofit/>
          </a:bodyPr>
          <a:lstStyle/>
          <a:p>
            <a:r>
              <a:rPr lang="fi-FI" dirty="0"/>
              <a:t>Sykkeen mittaaminen</a:t>
            </a:r>
          </a:p>
        </p:txBody>
      </p:sp>
      <p:sp>
        <p:nvSpPr>
          <p:cNvPr id="3" name="Sisällön paikkamerkki 2">
            <a:extLst>
              <a:ext uri="{FF2B5EF4-FFF2-40B4-BE49-F238E27FC236}">
                <a16:creationId xmlns:a16="http://schemas.microsoft.com/office/drawing/2014/main" id="{E0B32173-0CB2-4A83-AB89-75702B6F84C6}"/>
              </a:ext>
            </a:extLst>
          </p:cNvPr>
          <p:cNvSpPr>
            <a:spLocks noGrp="1"/>
          </p:cNvSpPr>
          <p:nvPr>
            <p:ph idx="1"/>
          </p:nvPr>
        </p:nvSpPr>
        <p:spPr>
          <a:xfrm>
            <a:off x="581025" y="1773239"/>
            <a:ext cx="5370959" cy="4392612"/>
          </a:xfrm>
        </p:spPr>
        <p:txBody>
          <a:bodyPr anchor="t">
            <a:normAutofit lnSpcReduction="10000"/>
          </a:bodyPr>
          <a:lstStyle/>
          <a:p>
            <a:r>
              <a:rPr lang="fi-FI" dirty="0"/>
              <a:t>Sykkeen avulla voi arvioida harjoituksen rasittavuutta ja palautumista.</a:t>
            </a:r>
          </a:p>
          <a:p>
            <a:r>
              <a:rPr lang="fi-FI" dirty="0"/>
              <a:t>Sykkeen voi mitata sykemittarilla tai tunnustelemalla sormilla pulssia kaulalta tai ranteesta peukalon puolelta.</a:t>
            </a:r>
          </a:p>
          <a:p>
            <a:r>
              <a:rPr lang="fi-FI" dirty="0"/>
              <a:t>Normaali leposyke (lepotilassa mitattu sydämen lyöntien määrä minuutissa) on noin 50-90 lyöntiä minuutissa. </a:t>
            </a:r>
          </a:p>
          <a:p>
            <a:r>
              <a:rPr lang="fi-FI" dirty="0"/>
              <a:t>Rasituksessa syke voi nousta nuorilla yli 200 lyöntiin minuutissa. Maksimisyke tarkoittaa äärimmäisen kovassa rasituksessa mitattua sydämen lyöntien määrää minuutissa (220-ikä) </a:t>
            </a:r>
            <a:r>
              <a:rPr lang="fi-FI" dirty="0">
                <a:sym typeface="Wingdings" panose="05000000000000000000" pitchFamily="2" charset="2"/>
              </a:rPr>
              <a:t> voidaan käyttää sopivan harjoitusrasituksen arvioimisessa.</a:t>
            </a:r>
            <a:endParaRPr lang="fi-FI" dirty="0"/>
          </a:p>
          <a:p>
            <a:endParaRPr lang="fi-FI" dirty="0"/>
          </a:p>
          <a:p>
            <a:endParaRPr lang="fi-FI" dirty="0"/>
          </a:p>
        </p:txBody>
      </p:sp>
      <p:pic>
        <p:nvPicPr>
          <p:cNvPr id="2050" name="Picture 2">
            <a:extLst>
              <a:ext uri="{FF2B5EF4-FFF2-40B4-BE49-F238E27FC236}">
                <a16:creationId xmlns:a16="http://schemas.microsoft.com/office/drawing/2014/main" id="{0BF1718B-C3FC-4603-A84E-77F339731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07" b="-2"/>
          <a:stretch/>
        </p:blipFill>
        <p:spPr bwMode="auto">
          <a:xfrm>
            <a:off x="6003482" y="10"/>
            <a:ext cx="6188518" cy="6669350"/>
          </a:xfrm>
          <a:custGeom>
            <a:avLst/>
            <a:gdLst/>
            <a:ahLst/>
            <a:cxnLst/>
            <a:rect l="l" t="t" r="r" b="b"/>
            <a:pathLst>
              <a:path w="6188518" h="6669360">
                <a:moveTo>
                  <a:pt x="1820710" y="0"/>
                </a:moveTo>
                <a:lnTo>
                  <a:pt x="6188518" y="0"/>
                </a:lnTo>
                <a:lnTo>
                  <a:pt x="6188518" y="6669360"/>
                </a:lnTo>
                <a:lnTo>
                  <a:pt x="0" y="66693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17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D3A6B5-D3E1-4D49-8B6E-971C11E06BC0}"/>
              </a:ext>
            </a:extLst>
          </p:cNvPr>
          <p:cNvSpPr>
            <a:spLocks noGrp="1"/>
          </p:cNvSpPr>
          <p:nvPr>
            <p:ph type="title"/>
          </p:nvPr>
        </p:nvSpPr>
        <p:spPr>
          <a:xfrm>
            <a:off x="1343471" y="476250"/>
            <a:ext cx="4608513" cy="1080542"/>
          </a:xfrm>
        </p:spPr>
        <p:txBody>
          <a:bodyPr anchor="t">
            <a:normAutofit/>
          </a:bodyPr>
          <a:lstStyle/>
          <a:p>
            <a:r>
              <a:rPr lang="fi-FI" sz="2700" dirty="0"/>
              <a:t>Viimekerrasta…</a:t>
            </a:r>
            <a:br>
              <a:rPr lang="fi-FI" sz="2700" dirty="0"/>
            </a:br>
            <a:r>
              <a:rPr lang="fi-FI" sz="2700" dirty="0"/>
              <a:t>Lumiympäristö liikuttajana?</a:t>
            </a:r>
          </a:p>
        </p:txBody>
      </p:sp>
      <p:sp>
        <p:nvSpPr>
          <p:cNvPr id="3" name="Sisällön paikkamerkki 2">
            <a:extLst>
              <a:ext uri="{FF2B5EF4-FFF2-40B4-BE49-F238E27FC236}">
                <a16:creationId xmlns:a16="http://schemas.microsoft.com/office/drawing/2014/main" id="{F731F1B1-D1D8-482E-B8FF-836890F5DAA0}"/>
              </a:ext>
            </a:extLst>
          </p:cNvPr>
          <p:cNvSpPr>
            <a:spLocks noGrp="1"/>
          </p:cNvSpPr>
          <p:nvPr>
            <p:ph idx="1"/>
          </p:nvPr>
        </p:nvSpPr>
        <p:spPr>
          <a:xfrm>
            <a:off x="1055440" y="3428999"/>
            <a:ext cx="4896544" cy="2736851"/>
          </a:xfrm>
        </p:spPr>
        <p:txBody>
          <a:bodyPr anchor="t">
            <a:normAutofit/>
          </a:bodyPr>
          <a:lstStyle/>
          <a:p>
            <a:pPr marL="0" indent="0">
              <a:buNone/>
            </a:pPr>
            <a:endParaRPr lang="fi-FI" dirty="0">
              <a:solidFill>
                <a:srgbClr val="F1563F"/>
              </a:solidFill>
              <a:hlinkClick r:id="rId2">
                <a:extLst>
                  <a:ext uri="{A12FA001-AC4F-418D-AE19-62706E023703}">
                    <ahyp:hlinkClr xmlns:ahyp="http://schemas.microsoft.com/office/drawing/2018/hyperlinkcolor" val="tx"/>
                  </a:ext>
                </a:extLst>
              </a:hlinkClick>
            </a:endParaRPr>
          </a:p>
          <a:p>
            <a:pPr marL="0" indent="0">
              <a:buNone/>
            </a:pPr>
            <a:endParaRPr lang="fi-FI" dirty="0">
              <a:hlinkClick r:id="rId2">
                <a:extLst>
                  <a:ext uri="{A12FA001-AC4F-418D-AE19-62706E023703}">
                    <ahyp:hlinkClr xmlns:ahyp="http://schemas.microsoft.com/office/drawing/2018/hyperlinkcolor" val="tx"/>
                  </a:ext>
                </a:extLst>
              </a:hlinkClick>
            </a:endParaRPr>
          </a:p>
          <a:p>
            <a:pPr marL="0" indent="0">
              <a:buNone/>
            </a:pPr>
            <a:endParaRPr lang="fi-FI" dirty="0">
              <a:solidFill>
                <a:srgbClr val="F1563F"/>
              </a:solidFill>
              <a:hlinkClick r:id="rId2">
                <a:extLst>
                  <a:ext uri="{A12FA001-AC4F-418D-AE19-62706E023703}">
                    <ahyp:hlinkClr xmlns:ahyp="http://schemas.microsoft.com/office/drawing/2018/hyperlinkcolor" val="tx"/>
                  </a:ext>
                </a:extLst>
              </a:hlinkClick>
            </a:endParaRPr>
          </a:p>
          <a:p>
            <a:r>
              <a:rPr lang="fi-FI" dirty="0">
                <a:solidFill>
                  <a:srgbClr val="F1563F"/>
                </a:solidFill>
                <a:hlinkClick r:id="rId2">
                  <a:extLst>
                    <a:ext uri="{A12FA001-AC4F-418D-AE19-62706E023703}">
                      <ahyp:hlinkClr xmlns:ahyp="http://schemas.microsoft.com/office/drawing/2018/hyperlinkcolor" val="tx"/>
                    </a:ext>
                  </a:extLst>
                </a:hlinkClick>
              </a:rPr>
              <a:t>https://www.lumilajitliikuttavat.fi/</a:t>
            </a:r>
            <a:endParaRPr lang="fi-FI" dirty="0"/>
          </a:p>
          <a:p>
            <a:endParaRPr lang="fi-FI" dirty="0"/>
          </a:p>
        </p:txBody>
      </p:sp>
      <p:pic>
        <p:nvPicPr>
          <p:cNvPr id="6" name="Sisällön paikkamerkki 5" descr="Kuva, joka sisältää kohteen ulko, puu, lumi, taivas&#10;&#10;Kuvaus luotu automaattisesti">
            <a:extLst>
              <a:ext uri="{FF2B5EF4-FFF2-40B4-BE49-F238E27FC236}">
                <a16:creationId xmlns:a16="http://schemas.microsoft.com/office/drawing/2014/main" id="{7852CFC3-BD28-49D3-96D2-77B15021CA8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860" r="-2" b="311"/>
          <a:stretch/>
        </p:blipFill>
        <p:spPr>
          <a:xfrm>
            <a:off x="6003482" y="10"/>
            <a:ext cx="6188518" cy="6669350"/>
          </a:xfrm>
          <a:noFill/>
        </p:spPr>
      </p:pic>
      <p:sp>
        <p:nvSpPr>
          <p:cNvPr id="7" name="Tekstiruutu 6">
            <a:extLst>
              <a:ext uri="{FF2B5EF4-FFF2-40B4-BE49-F238E27FC236}">
                <a16:creationId xmlns:a16="http://schemas.microsoft.com/office/drawing/2014/main" id="{28813DD2-FCE4-4556-8DB8-8D98B0CAC3A6}"/>
              </a:ext>
            </a:extLst>
          </p:cNvPr>
          <p:cNvSpPr txBox="1"/>
          <p:nvPr/>
        </p:nvSpPr>
        <p:spPr>
          <a:xfrm>
            <a:off x="1055440" y="2633117"/>
            <a:ext cx="4514850" cy="369332"/>
          </a:xfrm>
          <a:prstGeom prst="rect">
            <a:avLst/>
          </a:prstGeom>
          <a:noFill/>
        </p:spPr>
        <p:txBody>
          <a:bodyPr wrap="square" rtlCol="0">
            <a:spAutoFit/>
          </a:bodyPr>
          <a:lstStyle/>
          <a:p>
            <a:r>
              <a:rPr lang="fi-FI" dirty="0"/>
              <a:t>Mitä jäi viime kerrasta käteen?</a:t>
            </a:r>
          </a:p>
        </p:txBody>
      </p:sp>
    </p:spTree>
    <p:extLst>
      <p:ext uri="{BB962C8B-B14F-4D97-AF65-F5344CB8AC3E}">
        <p14:creationId xmlns:p14="http://schemas.microsoft.com/office/powerpoint/2010/main" val="616541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5AA81E-1F79-4030-8CDC-93691930E932}"/>
              </a:ext>
            </a:extLst>
          </p:cNvPr>
          <p:cNvSpPr>
            <a:spLocks noGrp="1"/>
          </p:cNvSpPr>
          <p:nvPr>
            <p:ph type="title"/>
          </p:nvPr>
        </p:nvSpPr>
        <p:spPr/>
        <p:txBody>
          <a:bodyPr anchor="t">
            <a:normAutofit fontScale="90000"/>
          </a:bodyPr>
          <a:lstStyle/>
          <a:p>
            <a:r>
              <a:rPr lang="fi-FI" dirty="0"/>
              <a:t>Voimaharjoittelu vahvistaa tuki- ja liikuntaelimistöä</a:t>
            </a:r>
          </a:p>
        </p:txBody>
      </p:sp>
      <p:sp>
        <p:nvSpPr>
          <p:cNvPr id="3" name="Sisällön paikkamerkki 2">
            <a:extLst>
              <a:ext uri="{FF2B5EF4-FFF2-40B4-BE49-F238E27FC236}">
                <a16:creationId xmlns:a16="http://schemas.microsoft.com/office/drawing/2014/main" id="{310C8CFF-E06D-486F-AA7C-F1DFF7DC8388}"/>
              </a:ext>
            </a:extLst>
          </p:cNvPr>
          <p:cNvSpPr>
            <a:spLocks noGrp="1"/>
          </p:cNvSpPr>
          <p:nvPr>
            <p:ph idx="1"/>
          </p:nvPr>
        </p:nvSpPr>
        <p:spPr>
          <a:xfrm>
            <a:off x="779214" y="1744664"/>
            <a:ext cx="5224267" cy="4392612"/>
          </a:xfrm>
        </p:spPr>
        <p:txBody>
          <a:bodyPr anchor="t">
            <a:noAutofit/>
          </a:bodyPr>
          <a:lstStyle/>
          <a:p>
            <a:pPr>
              <a:lnSpc>
                <a:spcPct val="110000"/>
              </a:lnSpc>
            </a:pPr>
            <a:r>
              <a:rPr lang="fi-FI" dirty="0"/>
              <a:t>Voima on kykyä tehdä työtä vastusta vastaan. (tuolilta nouseminen, lasipurkin avaaminen, taakan nostaminen tai kantaminen…)</a:t>
            </a:r>
          </a:p>
          <a:p>
            <a:pPr>
              <a:lnSpc>
                <a:spcPct val="110000"/>
              </a:lnSpc>
            </a:pPr>
            <a:r>
              <a:rPr lang="fi-FI" dirty="0"/>
              <a:t>Myös hyvä ryhti (oikea istuma- tai seisoma-asento) vaatii voimaa. Hyvää ryhtiä tukevat vahvat keskivartalon lihakset.</a:t>
            </a:r>
          </a:p>
          <a:p>
            <a:pPr>
              <a:lnSpc>
                <a:spcPct val="110000"/>
              </a:lnSpc>
            </a:pPr>
            <a:r>
              <a:rPr lang="fi-FI" dirty="0"/>
              <a:t>Urheilussa voimaharjoittelun avulla voidaan saavuttaa parempi suorituskyky ja ennaltaehkäistä liikuntavammoja.</a:t>
            </a:r>
          </a:p>
          <a:p>
            <a:pPr>
              <a:lnSpc>
                <a:spcPct val="110000"/>
              </a:lnSpc>
            </a:pPr>
            <a:r>
              <a:rPr lang="fi-FI" dirty="0"/>
              <a:t>Lihastasapainolla tarkoitetaan sopusuhtaisia ja tasapainoisesti kehittyneitä lihaksia kehon eri osissa.</a:t>
            </a:r>
          </a:p>
          <a:p>
            <a:pPr>
              <a:lnSpc>
                <a:spcPct val="110000"/>
              </a:lnSpc>
            </a:pPr>
            <a:r>
              <a:rPr lang="fi-FI" dirty="0"/>
              <a:t>Voima kehittyy kun voimaharjoittelun seurauksena lihassolut kasvavat ja niitä ohjaavat hermosolut kehittyvät.</a:t>
            </a:r>
          </a:p>
        </p:txBody>
      </p:sp>
      <p:pic>
        <p:nvPicPr>
          <p:cNvPr id="6" name="Sisällön paikkamerkki 5" descr="Kuva, joka sisältää kohteen puu, ulko, ruoho, kasvi&#10;&#10;Kuvaus luotu automaattisesti">
            <a:extLst>
              <a:ext uri="{FF2B5EF4-FFF2-40B4-BE49-F238E27FC236}">
                <a16:creationId xmlns:a16="http://schemas.microsoft.com/office/drawing/2014/main" id="{631C5D56-C60C-45AE-A15D-E008F84FE32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904" r="23904"/>
          <a:stretch/>
        </p:blipFill>
        <p:spPr>
          <a:noFill/>
        </p:spPr>
      </p:pic>
    </p:spTree>
    <p:extLst>
      <p:ext uri="{BB962C8B-B14F-4D97-AF65-F5344CB8AC3E}">
        <p14:creationId xmlns:p14="http://schemas.microsoft.com/office/powerpoint/2010/main" val="3232738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5EAF5-2E3A-4BA5-86D3-EC0FEE05410E}"/>
              </a:ext>
            </a:extLst>
          </p:cNvPr>
          <p:cNvSpPr>
            <a:spLocks noGrp="1"/>
          </p:cNvSpPr>
          <p:nvPr>
            <p:ph type="title"/>
          </p:nvPr>
        </p:nvSpPr>
        <p:spPr>
          <a:xfrm>
            <a:off x="1343471" y="476250"/>
            <a:ext cx="4608513" cy="781050"/>
          </a:xfrm>
        </p:spPr>
        <p:txBody>
          <a:bodyPr anchor="t">
            <a:normAutofit/>
          </a:bodyPr>
          <a:lstStyle/>
          <a:p>
            <a:r>
              <a:rPr lang="fi-FI" sz="2500" dirty="0"/>
              <a:t>Voimaharjoittelu</a:t>
            </a:r>
          </a:p>
        </p:txBody>
      </p:sp>
      <p:sp>
        <p:nvSpPr>
          <p:cNvPr id="3" name="Sisällön paikkamerkki 2">
            <a:extLst>
              <a:ext uri="{FF2B5EF4-FFF2-40B4-BE49-F238E27FC236}">
                <a16:creationId xmlns:a16="http://schemas.microsoft.com/office/drawing/2014/main" id="{FB2900F3-3DB7-4D72-873C-1A6BA664B271}"/>
              </a:ext>
            </a:extLst>
          </p:cNvPr>
          <p:cNvSpPr>
            <a:spLocks noGrp="1"/>
          </p:cNvSpPr>
          <p:nvPr>
            <p:ph idx="1"/>
          </p:nvPr>
        </p:nvSpPr>
        <p:spPr>
          <a:xfrm>
            <a:off x="607765" y="1677989"/>
            <a:ext cx="4896544" cy="4392612"/>
          </a:xfrm>
        </p:spPr>
        <p:txBody>
          <a:bodyPr anchor="t">
            <a:normAutofit/>
          </a:bodyPr>
          <a:lstStyle/>
          <a:p>
            <a:r>
              <a:rPr lang="fi-FI" sz="2000" dirty="0"/>
              <a:t>Kasvuikäisen voimaharjoittelussa tärkeintä on harjoitella oikeita nosto- ja suoritustekniikoita.</a:t>
            </a:r>
          </a:p>
          <a:p>
            <a:r>
              <a:rPr lang="fi-FI" sz="2000" dirty="0"/>
              <a:t>Vastuksena voi käyttää oman kehon painoa tai pieniä lisäpainoja tai esim. kuminauhaa.</a:t>
            </a:r>
          </a:p>
          <a:p>
            <a:r>
              <a:rPr lang="fi-FI" sz="2000" dirty="0"/>
              <a:t>Oman kehin painoa hyödyntäviä liikkeitä ovat esimerkiksi etunojapunnerrus, leuanveto, vatsa- ja selkälihasliikkeet sekä erilaiset hypyt ja loikat.</a:t>
            </a:r>
          </a:p>
        </p:txBody>
      </p:sp>
      <p:pic>
        <p:nvPicPr>
          <p:cNvPr id="6" name="Sisällön paikkamerkki 5" descr="Kuva, joka sisältää kohteen nainen, lattia, henkilö, sisä&#10;&#10;Kuvaus luotu automaattisesti">
            <a:extLst>
              <a:ext uri="{FF2B5EF4-FFF2-40B4-BE49-F238E27FC236}">
                <a16:creationId xmlns:a16="http://schemas.microsoft.com/office/drawing/2014/main" id="{9C019A04-05EC-4050-87B9-F179240E895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205" r="15205"/>
          <a:stretch/>
        </p:blipFill>
        <p:spPr>
          <a:noFill/>
        </p:spPr>
      </p:pic>
    </p:spTree>
    <p:extLst>
      <p:ext uri="{BB962C8B-B14F-4D97-AF65-F5344CB8AC3E}">
        <p14:creationId xmlns:p14="http://schemas.microsoft.com/office/powerpoint/2010/main" val="335052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F3B4FA6-A813-4A26-BC27-E191133FFE89}"/>
              </a:ext>
            </a:extLst>
          </p:cNvPr>
          <p:cNvSpPr>
            <a:spLocks noGrp="1"/>
          </p:cNvSpPr>
          <p:nvPr>
            <p:ph type="body" idx="1"/>
          </p:nvPr>
        </p:nvSpPr>
        <p:spPr/>
        <p:txBody>
          <a:bodyPr/>
          <a:lstStyle/>
          <a:p>
            <a:r>
              <a:rPr lang="fi-FI" sz="2000" dirty="0"/>
              <a:t>Kestovoimaharjoittelu</a:t>
            </a:r>
          </a:p>
        </p:txBody>
      </p:sp>
      <p:sp>
        <p:nvSpPr>
          <p:cNvPr id="3" name="Sisällön paikkamerkki 2">
            <a:extLst>
              <a:ext uri="{FF2B5EF4-FFF2-40B4-BE49-F238E27FC236}">
                <a16:creationId xmlns:a16="http://schemas.microsoft.com/office/drawing/2014/main" id="{4B967591-76AD-4A4A-89E4-13E33D618887}"/>
              </a:ext>
            </a:extLst>
          </p:cNvPr>
          <p:cNvSpPr>
            <a:spLocks noGrp="1"/>
          </p:cNvSpPr>
          <p:nvPr>
            <p:ph sz="half" idx="2"/>
          </p:nvPr>
        </p:nvSpPr>
        <p:spPr/>
        <p:txBody>
          <a:bodyPr>
            <a:normAutofit lnSpcReduction="10000"/>
          </a:bodyPr>
          <a:lstStyle/>
          <a:p>
            <a:r>
              <a:rPr lang="fi-FI" dirty="0"/>
              <a:t>kehitetään lihasten kestävyyttä</a:t>
            </a:r>
          </a:p>
          <a:p>
            <a:r>
              <a:rPr lang="fi-FI" dirty="0"/>
              <a:t>pitkiä (esim. 25-20 toiston) sarjoja</a:t>
            </a:r>
          </a:p>
          <a:p>
            <a:r>
              <a:rPr lang="fi-FI" dirty="0"/>
              <a:t>sopii voimaharjoittelun aloittamiseen</a:t>
            </a:r>
          </a:p>
          <a:p>
            <a:r>
              <a:rPr lang="fi-FI" dirty="0"/>
              <a:t>Rauhalliset toistot kehon painoa tai pientä lisäpainoa käyttäen tekevät harjoittelusta turvallisempaa ja liikkeet on helpompi tehdä oikealla tekniikalla.</a:t>
            </a:r>
          </a:p>
          <a:p>
            <a:endParaRPr lang="fi-FI" dirty="0"/>
          </a:p>
        </p:txBody>
      </p:sp>
      <p:sp>
        <p:nvSpPr>
          <p:cNvPr id="4" name="Tekstin paikkamerkki 3">
            <a:extLst>
              <a:ext uri="{FF2B5EF4-FFF2-40B4-BE49-F238E27FC236}">
                <a16:creationId xmlns:a16="http://schemas.microsoft.com/office/drawing/2014/main" id="{FB872440-53DE-4E0E-9099-8F15227E15E1}"/>
              </a:ext>
            </a:extLst>
          </p:cNvPr>
          <p:cNvSpPr>
            <a:spLocks noGrp="1"/>
          </p:cNvSpPr>
          <p:nvPr>
            <p:ph type="body" sz="quarter" idx="3"/>
          </p:nvPr>
        </p:nvSpPr>
        <p:spPr/>
        <p:txBody>
          <a:bodyPr/>
          <a:lstStyle/>
          <a:p>
            <a:r>
              <a:rPr lang="fi-FI" sz="2000" dirty="0"/>
              <a:t>Nopeusvoimaharjoittelu</a:t>
            </a:r>
          </a:p>
        </p:txBody>
      </p:sp>
      <p:sp>
        <p:nvSpPr>
          <p:cNvPr id="5" name="Sisällön paikkamerkki 4">
            <a:extLst>
              <a:ext uri="{FF2B5EF4-FFF2-40B4-BE49-F238E27FC236}">
                <a16:creationId xmlns:a16="http://schemas.microsoft.com/office/drawing/2014/main" id="{C04631E6-BF7B-4B97-AF7E-F2B776B7A241}"/>
              </a:ext>
            </a:extLst>
          </p:cNvPr>
          <p:cNvSpPr>
            <a:spLocks noGrp="1"/>
          </p:cNvSpPr>
          <p:nvPr>
            <p:ph sz="quarter" idx="4"/>
          </p:nvPr>
        </p:nvSpPr>
        <p:spPr/>
        <p:txBody>
          <a:bodyPr>
            <a:normAutofit/>
          </a:bodyPr>
          <a:lstStyle/>
          <a:p>
            <a:r>
              <a:rPr lang="fi-FI" dirty="0"/>
              <a:t>pyritään kehittämään nopeaa voimantuottoa</a:t>
            </a:r>
          </a:p>
          <a:p>
            <a:r>
              <a:rPr lang="fi-FI" dirty="0"/>
              <a:t>tarvitaan erityisesti räjähtävyyttä vaativissa lajeissa, kuten pikajuoksu ja heitot</a:t>
            </a:r>
          </a:p>
          <a:p>
            <a:r>
              <a:rPr lang="fi-FI" dirty="0"/>
              <a:t>melko vähän toistoja, pienillä painoilla, liikkeet tehdään terävästi ja nopeasti</a:t>
            </a:r>
          </a:p>
        </p:txBody>
      </p:sp>
      <p:sp>
        <p:nvSpPr>
          <p:cNvPr id="6" name="Otsikko 5">
            <a:extLst>
              <a:ext uri="{FF2B5EF4-FFF2-40B4-BE49-F238E27FC236}">
                <a16:creationId xmlns:a16="http://schemas.microsoft.com/office/drawing/2014/main" id="{E9915E71-D1C6-4DAE-8369-F5960F8A7369}"/>
              </a:ext>
            </a:extLst>
          </p:cNvPr>
          <p:cNvSpPr>
            <a:spLocks noGrp="1"/>
          </p:cNvSpPr>
          <p:nvPr>
            <p:ph type="title"/>
          </p:nvPr>
        </p:nvSpPr>
        <p:spPr>
          <a:xfrm>
            <a:off x="1190625" y="276225"/>
            <a:ext cx="10753725" cy="1280567"/>
          </a:xfrm>
        </p:spPr>
        <p:txBody>
          <a:bodyPr/>
          <a:lstStyle/>
          <a:p>
            <a:r>
              <a:rPr lang="fi-FI" sz="3200" dirty="0"/>
              <a:t>Voimaharjoittelun osa-alueet ovat kesto- nopeus- ja maksimivoima</a:t>
            </a:r>
            <a:endParaRPr lang="fi-FI" dirty="0"/>
          </a:p>
        </p:txBody>
      </p:sp>
      <p:sp>
        <p:nvSpPr>
          <p:cNvPr id="7" name="Tekstin paikkamerkki 6">
            <a:extLst>
              <a:ext uri="{FF2B5EF4-FFF2-40B4-BE49-F238E27FC236}">
                <a16:creationId xmlns:a16="http://schemas.microsoft.com/office/drawing/2014/main" id="{7B514A70-2DC3-4F30-AB08-DBB9A6962118}"/>
              </a:ext>
            </a:extLst>
          </p:cNvPr>
          <p:cNvSpPr>
            <a:spLocks noGrp="1"/>
          </p:cNvSpPr>
          <p:nvPr>
            <p:ph type="body" sz="quarter" idx="13"/>
          </p:nvPr>
        </p:nvSpPr>
        <p:spPr/>
        <p:txBody>
          <a:bodyPr/>
          <a:lstStyle/>
          <a:p>
            <a:r>
              <a:rPr lang="fi-FI" sz="2000" dirty="0"/>
              <a:t>Maksimivoimaharjoittelu</a:t>
            </a:r>
          </a:p>
        </p:txBody>
      </p:sp>
      <p:sp>
        <p:nvSpPr>
          <p:cNvPr id="8" name="Sisällön paikkamerkki 7">
            <a:extLst>
              <a:ext uri="{FF2B5EF4-FFF2-40B4-BE49-F238E27FC236}">
                <a16:creationId xmlns:a16="http://schemas.microsoft.com/office/drawing/2014/main" id="{06D33C13-F667-4579-A043-678C2C7A7BDC}"/>
              </a:ext>
            </a:extLst>
          </p:cNvPr>
          <p:cNvSpPr>
            <a:spLocks noGrp="1"/>
          </p:cNvSpPr>
          <p:nvPr>
            <p:ph sz="quarter" idx="14"/>
          </p:nvPr>
        </p:nvSpPr>
        <p:spPr/>
        <p:txBody>
          <a:bodyPr/>
          <a:lstStyle/>
          <a:p>
            <a:r>
              <a:rPr lang="fi-FI" dirty="0"/>
              <a:t>Käytetään suuria painoja ja lyhyitä sarjoja</a:t>
            </a:r>
          </a:p>
          <a:p>
            <a:r>
              <a:rPr lang="fi-FI" dirty="0"/>
              <a:t>Sopii kasvuiän ohittaneille aktiiviurheilijoille, joilla on hyvä harjoittelutausta</a:t>
            </a:r>
          </a:p>
        </p:txBody>
      </p:sp>
    </p:spTree>
    <p:extLst>
      <p:ext uri="{BB962C8B-B14F-4D97-AF65-F5344CB8AC3E}">
        <p14:creationId xmlns:p14="http://schemas.microsoft.com/office/powerpoint/2010/main" val="1599784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A780E-E4A1-40ED-9AA6-474DF674FE33}"/>
              </a:ext>
            </a:extLst>
          </p:cNvPr>
          <p:cNvSpPr>
            <a:spLocks noGrp="1"/>
          </p:cNvSpPr>
          <p:nvPr>
            <p:ph type="title"/>
          </p:nvPr>
        </p:nvSpPr>
        <p:spPr/>
        <p:txBody>
          <a:bodyPr/>
          <a:lstStyle/>
          <a:p>
            <a:r>
              <a:rPr lang="fi-FI" dirty="0"/>
              <a:t>Nopeutta tarvitaan arkielämässäkin</a:t>
            </a:r>
          </a:p>
        </p:txBody>
      </p:sp>
      <p:sp>
        <p:nvSpPr>
          <p:cNvPr id="3" name="Sisällön paikkamerkki 2">
            <a:extLst>
              <a:ext uri="{FF2B5EF4-FFF2-40B4-BE49-F238E27FC236}">
                <a16:creationId xmlns:a16="http://schemas.microsoft.com/office/drawing/2014/main" id="{F4D94031-1912-4B52-B990-A1A8B754627B}"/>
              </a:ext>
            </a:extLst>
          </p:cNvPr>
          <p:cNvSpPr>
            <a:spLocks noGrp="1"/>
          </p:cNvSpPr>
          <p:nvPr>
            <p:ph sz="half" idx="1"/>
          </p:nvPr>
        </p:nvSpPr>
        <p:spPr>
          <a:xfrm>
            <a:off x="479426" y="1556792"/>
            <a:ext cx="5034408" cy="4824957"/>
          </a:xfrm>
        </p:spPr>
        <p:txBody>
          <a:bodyPr/>
          <a:lstStyle/>
          <a:p>
            <a:r>
              <a:rPr lang="fi-FI" sz="2000" b="1" dirty="0"/>
              <a:t>Reaktionopeus</a:t>
            </a:r>
            <a:r>
              <a:rPr lang="fi-FI" sz="2000" dirty="0"/>
              <a:t> on kykyä havaita ulkoinen ärsyke ja reagoida siihen nopeasti </a:t>
            </a:r>
            <a:r>
              <a:rPr lang="fi-FI" sz="2000" dirty="0">
                <a:sym typeface="Wingdings" panose="05000000000000000000" pitchFamily="2" charset="2"/>
              </a:rPr>
              <a:t> esim. tasapainon säilyttämiseksi horjahtamisen tai liukastumisen sattuessa tai väistettäessä eteen tulevaa estettä.</a:t>
            </a:r>
          </a:p>
          <a:p>
            <a:r>
              <a:rPr lang="fi-FI" sz="2000" b="1" dirty="0">
                <a:sym typeface="Wingdings" panose="05000000000000000000" pitchFamily="2" charset="2"/>
              </a:rPr>
              <a:t>Räjähtävää nopeutta </a:t>
            </a:r>
            <a:r>
              <a:rPr lang="fi-FI" sz="2000" dirty="0">
                <a:sym typeface="Wingdings" panose="05000000000000000000" pitchFamily="2" charset="2"/>
              </a:rPr>
              <a:t>tarvitaan urheilussa nopeissa yksittäisissä suorituksissa kuten hypyissä tai heitoissa.</a:t>
            </a:r>
          </a:p>
          <a:p>
            <a:r>
              <a:rPr lang="fi-FI" sz="2000" b="1" dirty="0">
                <a:sym typeface="Wingdings" panose="05000000000000000000" pitchFamily="2" charset="2"/>
              </a:rPr>
              <a:t>Liikkumisnopeutta</a:t>
            </a:r>
            <a:r>
              <a:rPr lang="fi-FI" sz="2000" dirty="0">
                <a:sym typeface="Wingdings" panose="05000000000000000000" pitchFamily="2" charset="2"/>
              </a:rPr>
              <a:t> tarvitaan erityisesti pikajuoksussa, tai vaikkapa bussin perään sännätessä kiireaamuna.</a:t>
            </a:r>
          </a:p>
          <a:p>
            <a:endParaRPr lang="fi-FI" dirty="0"/>
          </a:p>
        </p:txBody>
      </p:sp>
      <p:sp>
        <p:nvSpPr>
          <p:cNvPr id="4" name="Sisällön paikkamerkki 3">
            <a:extLst>
              <a:ext uri="{FF2B5EF4-FFF2-40B4-BE49-F238E27FC236}">
                <a16:creationId xmlns:a16="http://schemas.microsoft.com/office/drawing/2014/main" id="{53882683-7201-460E-8BFB-F55AF902C77E}"/>
              </a:ext>
            </a:extLst>
          </p:cNvPr>
          <p:cNvSpPr>
            <a:spLocks noGrp="1"/>
          </p:cNvSpPr>
          <p:nvPr>
            <p:ph sz="half" idx="2"/>
          </p:nvPr>
        </p:nvSpPr>
        <p:spPr>
          <a:xfrm>
            <a:off x="6678167" y="1556792"/>
            <a:ext cx="5390007" cy="5301208"/>
          </a:xfrm>
        </p:spPr>
        <p:txBody>
          <a:bodyPr/>
          <a:lstStyle/>
          <a:p>
            <a:r>
              <a:rPr lang="fi-FI" sz="2000" dirty="0"/>
              <a:t>Perimä vaikuttaa nopeusominaisuuksiin, mutta sitä voi myös kehittää.</a:t>
            </a:r>
          </a:p>
          <a:p>
            <a:r>
              <a:rPr lang="fi-FI" sz="2000" dirty="0"/>
              <a:t>Harjoittelu lisää lihasten voimaa sekä lihasten ja hermoston yhteistyötä </a:t>
            </a:r>
            <a:r>
              <a:rPr lang="fi-FI" sz="2000" dirty="0">
                <a:sym typeface="Wingdings" panose="05000000000000000000" pitchFamily="2" charset="2"/>
              </a:rPr>
              <a:t> voima saadaan hyödynnettyä kun liike suoritetaan tarkoituksenmukaisesti ja rennosti.</a:t>
            </a:r>
          </a:p>
          <a:p>
            <a:r>
              <a:rPr lang="fi-FI" sz="2000" dirty="0">
                <a:sym typeface="Wingdings" panose="05000000000000000000" pitchFamily="2" charset="2"/>
              </a:rPr>
              <a:t>Lasten ja nuorten nopeusharjoitteluun voivat kuulua esimerkiksi</a:t>
            </a:r>
          </a:p>
          <a:p>
            <a:pPr marL="0" indent="0">
              <a:buNone/>
            </a:pPr>
            <a:r>
              <a:rPr lang="fi-FI" sz="2000" dirty="0">
                <a:sym typeface="Wingdings" panose="05000000000000000000" pitchFamily="2" charset="2"/>
              </a:rPr>
              <a:t>	- vaihtelevat nopeus ja taitotehtävät</a:t>
            </a:r>
          </a:p>
          <a:p>
            <a:pPr marL="0" indent="0">
              <a:buNone/>
            </a:pPr>
            <a:r>
              <a:rPr lang="fi-FI" sz="2000" dirty="0">
                <a:sym typeface="Wingdings" panose="05000000000000000000" pitchFamily="2" charset="2"/>
              </a:rPr>
              <a:t>	- ketteryys</a:t>
            </a:r>
          </a:p>
          <a:p>
            <a:pPr marL="0" indent="0">
              <a:buNone/>
            </a:pPr>
            <a:r>
              <a:rPr lang="fi-FI" sz="2000" dirty="0">
                <a:sym typeface="Wingdings" panose="05000000000000000000" pitchFamily="2" charset="2"/>
              </a:rPr>
              <a:t>	- hypyt ja loikat</a:t>
            </a:r>
          </a:p>
          <a:p>
            <a:pPr marL="0" indent="0">
              <a:buNone/>
            </a:pPr>
            <a:r>
              <a:rPr lang="fi-FI" sz="2000" dirty="0">
                <a:sym typeface="Wingdings" panose="05000000000000000000" pitchFamily="2" charset="2"/>
              </a:rPr>
              <a:t>	- reaktionopeus</a:t>
            </a:r>
          </a:p>
          <a:p>
            <a:pPr marL="0" indent="0">
              <a:buNone/>
            </a:pPr>
            <a:r>
              <a:rPr lang="fi-FI" sz="2000" dirty="0">
                <a:sym typeface="Wingdings" panose="05000000000000000000" pitchFamily="2" charset="2"/>
              </a:rPr>
              <a:t>	- juoksuleikit ja -viestit</a:t>
            </a:r>
            <a:endParaRPr lang="fi-FI" sz="2000" dirty="0"/>
          </a:p>
        </p:txBody>
      </p:sp>
    </p:spTree>
    <p:extLst>
      <p:ext uri="{BB962C8B-B14F-4D97-AF65-F5344CB8AC3E}">
        <p14:creationId xmlns:p14="http://schemas.microsoft.com/office/powerpoint/2010/main" val="3782001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6A2E5C-F260-46D8-A369-39BB846D0D62}"/>
              </a:ext>
            </a:extLst>
          </p:cNvPr>
          <p:cNvSpPr>
            <a:spLocks noGrp="1"/>
          </p:cNvSpPr>
          <p:nvPr>
            <p:ph type="title"/>
          </p:nvPr>
        </p:nvSpPr>
        <p:spPr>
          <a:xfrm>
            <a:off x="1343471" y="266700"/>
            <a:ext cx="10369103" cy="933450"/>
          </a:xfrm>
        </p:spPr>
        <p:txBody>
          <a:bodyPr/>
          <a:lstStyle/>
          <a:p>
            <a:r>
              <a:rPr lang="fi-FI" dirty="0"/>
              <a:t>Liikkuvuus </a:t>
            </a:r>
          </a:p>
        </p:txBody>
      </p:sp>
      <p:sp>
        <p:nvSpPr>
          <p:cNvPr id="3" name="Sisällön paikkamerkki 2">
            <a:extLst>
              <a:ext uri="{FF2B5EF4-FFF2-40B4-BE49-F238E27FC236}">
                <a16:creationId xmlns:a16="http://schemas.microsoft.com/office/drawing/2014/main" id="{E297D84E-59AC-4E26-9189-4BAA56ECD02C}"/>
              </a:ext>
            </a:extLst>
          </p:cNvPr>
          <p:cNvSpPr>
            <a:spLocks noGrp="1"/>
          </p:cNvSpPr>
          <p:nvPr>
            <p:ph sz="half" idx="1"/>
          </p:nvPr>
        </p:nvSpPr>
        <p:spPr>
          <a:xfrm>
            <a:off x="257176" y="1514475"/>
            <a:ext cx="6753224" cy="5057775"/>
          </a:xfrm>
        </p:spPr>
        <p:txBody>
          <a:bodyPr>
            <a:normAutofit lnSpcReduction="10000"/>
          </a:bodyPr>
          <a:lstStyle/>
          <a:p>
            <a:r>
              <a:rPr lang="fi-FI" sz="2000" dirty="0"/>
              <a:t>Liikkuvuus on tärkeä taustatekijä fyysisen kunnon muille osa-alueille </a:t>
            </a:r>
          </a:p>
          <a:p>
            <a:pPr>
              <a:buFont typeface="Wingdings" panose="05000000000000000000" pitchFamily="2" charset="2"/>
              <a:buChar char="à"/>
            </a:pPr>
            <a:r>
              <a:rPr lang="fi-FI" sz="2000" dirty="0">
                <a:sym typeface="Wingdings" panose="05000000000000000000" pitchFamily="2" charset="2"/>
              </a:rPr>
              <a:t>sujuva liikkuminen vaatii tietyn määrän nivelten liikelaajuutta</a:t>
            </a:r>
          </a:p>
          <a:p>
            <a:pPr>
              <a:buFont typeface="Wingdings" panose="05000000000000000000" pitchFamily="2" charset="2"/>
              <a:buChar char="à"/>
            </a:pPr>
            <a:r>
              <a:rPr lang="fi-FI" sz="2000" dirty="0">
                <a:sym typeface="Wingdings" panose="05000000000000000000" pitchFamily="2" charset="2"/>
              </a:rPr>
              <a:t>hyvä liikkuvuus (ei liika) pienentää loukkaantumisherkkyyttä </a:t>
            </a:r>
          </a:p>
          <a:p>
            <a:pPr>
              <a:buFont typeface="Wingdings" panose="05000000000000000000" pitchFamily="2" charset="2"/>
              <a:buChar char="à"/>
            </a:pPr>
            <a:r>
              <a:rPr lang="fi-FI" sz="2000" dirty="0">
                <a:sym typeface="Wingdings" panose="05000000000000000000" pitchFamily="2" charset="2"/>
              </a:rPr>
              <a:t>parantaa ryhtiä </a:t>
            </a:r>
          </a:p>
          <a:p>
            <a:pPr>
              <a:buFont typeface="Wingdings" panose="05000000000000000000" pitchFamily="2" charset="2"/>
              <a:buChar char="à"/>
            </a:pPr>
            <a:r>
              <a:rPr lang="fi-FI" sz="2000" dirty="0">
                <a:sym typeface="Wingdings" panose="05000000000000000000" pitchFamily="2" charset="2"/>
              </a:rPr>
              <a:t>ennaltaehkäisee tuki- ja liikuntaelimistön vaivoja.</a:t>
            </a:r>
          </a:p>
          <a:p>
            <a:pPr marL="0" indent="0">
              <a:buNone/>
            </a:pPr>
            <a:endParaRPr lang="fi-FI" sz="2000" dirty="0">
              <a:sym typeface="Wingdings" panose="05000000000000000000" pitchFamily="2" charset="2"/>
            </a:endParaRPr>
          </a:p>
          <a:p>
            <a:r>
              <a:rPr lang="fi-FI" sz="2000" dirty="0">
                <a:sym typeface="Wingdings" panose="05000000000000000000" pitchFamily="2" charset="2"/>
              </a:rPr>
              <a:t>Liikkuvuutta voi kehittää venyttelemällä  venytetään kehon liikkuvuutta rajoittavia telijöitä kuten lihaksia ja niveliä ympäröiviä kudoksia.</a:t>
            </a:r>
          </a:p>
          <a:p>
            <a:r>
              <a:rPr lang="fi-FI" sz="2000" dirty="0">
                <a:sym typeface="Wingdings" panose="05000000000000000000" pitchFamily="2" charset="2"/>
              </a:rPr>
              <a:t>Lapset yleensä notkeita, iän myötä liikkuvuus saattaa heiketä  nuorilla nopea pituuskasvu.</a:t>
            </a:r>
          </a:p>
          <a:p>
            <a:endParaRPr lang="fi-FI" dirty="0"/>
          </a:p>
        </p:txBody>
      </p:sp>
      <p:sp>
        <p:nvSpPr>
          <p:cNvPr id="4" name="Sisällön paikkamerkki 3">
            <a:extLst>
              <a:ext uri="{FF2B5EF4-FFF2-40B4-BE49-F238E27FC236}">
                <a16:creationId xmlns:a16="http://schemas.microsoft.com/office/drawing/2014/main" id="{21BE678E-548B-4E5A-93E1-B89BADC6214D}"/>
              </a:ext>
            </a:extLst>
          </p:cNvPr>
          <p:cNvSpPr>
            <a:spLocks noGrp="1"/>
          </p:cNvSpPr>
          <p:nvPr>
            <p:ph sz="half" idx="2"/>
          </p:nvPr>
        </p:nvSpPr>
        <p:spPr>
          <a:xfrm>
            <a:off x="7686674" y="1811339"/>
            <a:ext cx="4505325" cy="4392612"/>
          </a:xfrm>
        </p:spPr>
        <p:txBody>
          <a:bodyPr>
            <a:normAutofit lnSpcReduction="10000"/>
          </a:bodyPr>
          <a:lstStyle/>
          <a:p>
            <a:r>
              <a:rPr lang="fi-FI" b="1" dirty="0"/>
              <a:t>Ennen suoritusta</a:t>
            </a:r>
          </a:p>
          <a:p>
            <a:pPr marL="0" indent="0">
              <a:buNone/>
            </a:pPr>
            <a:r>
              <a:rPr lang="fi-FI" dirty="0"/>
              <a:t>	</a:t>
            </a:r>
            <a:r>
              <a:rPr lang="fi-FI" dirty="0">
                <a:sym typeface="Wingdings" panose="05000000000000000000" pitchFamily="2" charset="2"/>
              </a:rPr>
              <a:t> </a:t>
            </a:r>
            <a:r>
              <a:rPr lang="fi-FI" dirty="0"/>
              <a:t>suoritukseen valmistavia, 	lyhytkestoisia venyttelyliikkeitä.</a:t>
            </a:r>
          </a:p>
          <a:p>
            <a:pPr marL="0" indent="0">
              <a:buNone/>
            </a:pPr>
            <a:endParaRPr lang="fi-FI" dirty="0"/>
          </a:p>
          <a:p>
            <a:r>
              <a:rPr lang="fi-FI" b="1" dirty="0"/>
              <a:t>Suorituksen jälkeen</a:t>
            </a:r>
          </a:p>
          <a:p>
            <a:pPr marL="0" indent="0">
              <a:buNone/>
            </a:pPr>
            <a:r>
              <a:rPr lang="fi-FI" dirty="0"/>
              <a:t>	</a:t>
            </a:r>
            <a:r>
              <a:rPr lang="fi-FI" dirty="0">
                <a:sym typeface="Wingdings" panose="05000000000000000000" pitchFamily="2" charset="2"/>
              </a:rPr>
              <a:t> pidempiä, lihaksen lepopituuden 	palauttavia venyttelyliikkeitä.</a:t>
            </a:r>
          </a:p>
          <a:p>
            <a:pPr marL="0" indent="0">
              <a:buNone/>
            </a:pPr>
            <a:endParaRPr lang="fi-FI" dirty="0">
              <a:sym typeface="Wingdings" panose="05000000000000000000" pitchFamily="2" charset="2"/>
            </a:endParaRPr>
          </a:p>
          <a:p>
            <a:r>
              <a:rPr lang="fi-FI" dirty="0">
                <a:sym typeface="Wingdings" panose="05000000000000000000" pitchFamily="2" charset="2"/>
              </a:rPr>
              <a:t>Liikkuvuusharjoittelu voi koostua myös </a:t>
            </a:r>
            <a:r>
              <a:rPr lang="fi-FI" b="1" dirty="0">
                <a:sym typeface="Wingdings" panose="05000000000000000000" pitchFamily="2" charset="2"/>
              </a:rPr>
              <a:t>aktiivisista, liikelaajuutta lisäävistä </a:t>
            </a:r>
            <a:r>
              <a:rPr lang="fi-FI" dirty="0">
                <a:sym typeface="Wingdings" panose="05000000000000000000" pitchFamily="2" charset="2"/>
              </a:rPr>
              <a:t>venyttelyliikkeistä.</a:t>
            </a:r>
            <a:endParaRPr lang="fi-FI" dirty="0"/>
          </a:p>
        </p:txBody>
      </p:sp>
    </p:spTree>
    <p:extLst>
      <p:ext uri="{BB962C8B-B14F-4D97-AF65-F5344CB8AC3E}">
        <p14:creationId xmlns:p14="http://schemas.microsoft.com/office/powerpoint/2010/main" val="3952355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4E8E44-3B39-44C3-B678-AC95D6CCD761}"/>
              </a:ext>
            </a:extLst>
          </p:cNvPr>
          <p:cNvSpPr>
            <a:spLocks noGrp="1"/>
          </p:cNvSpPr>
          <p:nvPr>
            <p:ph type="title"/>
          </p:nvPr>
        </p:nvSpPr>
        <p:spPr>
          <a:xfrm>
            <a:off x="1219646" y="476250"/>
            <a:ext cx="6028879" cy="1080542"/>
          </a:xfrm>
        </p:spPr>
        <p:txBody>
          <a:bodyPr anchor="t">
            <a:normAutofit/>
          </a:bodyPr>
          <a:lstStyle/>
          <a:p>
            <a:r>
              <a:rPr lang="fi-FI" dirty="0"/>
              <a:t>Taitavuus = liikkeiden hallintaa</a:t>
            </a:r>
          </a:p>
        </p:txBody>
      </p:sp>
      <p:sp>
        <p:nvSpPr>
          <p:cNvPr id="3" name="Sisällön paikkamerkki 2">
            <a:extLst>
              <a:ext uri="{FF2B5EF4-FFF2-40B4-BE49-F238E27FC236}">
                <a16:creationId xmlns:a16="http://schemas.microsoft.com/office/drawing/2014/main" id="{15DFCE93-A4FE-4B77-BD25-DD5CDB70F4D8}"/>
              </a:ext>
            </a:extLst>
          </p:cNvPr>
          <p:cNvSpPr>
            <a:spLocks noGrp="1"/>
          </p:cNvSpPr>
          <p:nvPr>
            <p:ph idx="1"/>
          </p:nvPr>
        </p:nvSpPr>
        <p:spPr>
          <a:xfrm>
            <a:off x="523875" y="1773239"/>
            <a:ext cx="5428109" cy="4392612"/>
          </a:xfrm>
        </p:spPr>
        <p:txBody>
          <a:bodyPr anchor="t">
            <a:normAutofit/>
          </a:bodyPr>
          <a:lstStyle/>
          <a:p>
            <a:r>
              <a:rPr lang="fi-FI" sz="2000" dirty="0"/>
              <a:t>Lihasten ja hermoston sujuva yhteistyö näkyy esimerkiksi kehon hallintana, tasapainona sekä kykynä yhdistellä ja oppia uusia liikkeitä.</a:t>
            </a:r>
          </a:p>
          <a:p>
            <a:r>
              <a:rPr lang="fi-FI" sz="2000" dirty="0"/>
              <a:t>Liikkeiden suorittaminen vaatii usein fyysisen kunnon eri osa-alueiden yhdistämistä, esim. käsinseisonta vaatii tasapainon lisäksi hartiaseudun liikkuvuutta ja voimaa.</a:t>
            </a:r>
          </a:p>
          <a:p>
            <a:r>
              <a:rPr lang="fi-FI" sz="2000" dirty="0"/>
              <a:t>Arkielämässä taitavuutta tarvitaan esim. liikuttaessa vaativassa maastossa, kiivettäessä tikapuille tai ammattien vaatimusten mukaista taitavuutta. </a:t>
            </a:r>
          </a:p>
        </p:txBody>
      </p:sp>
      <p:pic>
        <p:nvPicPr>
          <p:cNvPr id="6" name="Sisällön paikkamerkki 5" descr="Kuva, joka sisältää kohteen ulko, lumi, taivas, hiihtäminen&#10;&#10;Kuvaus luotu automaattisesti">
            <a:extLst>
              <a:ext uri="{FF2B5EF4-FFF2-40B4-BE49-F238E27FC236}">
                <a16:creationId xmlns:a16="http://schemas.microsoft.com/office/drawing/2014/main" id="{D2265E2A-1B9A-45B0-8136-972880E5318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350" r="15350"/>
          <a:stretch/>
        </p:blipFill>
        <p:spPr>
          <a:noFill/>
        </p:spPr>
      </p:pic>
    </p:spTree>
    <p:extLst>
      <p:ext uri="{BB962C8B-B14F-4D97-AF65-F5344CB8AC3E}">
        <p14:creationId xmlns:p14="http://schemas.microsoft.com/office/powerpoint/2010/main" val="79763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A805660-0410-4200-87CC-C4A2FB78810D}"/>
              </a:ext>
            </a:extLst>
          </p:cNvPr>
          <p:cNvSpPr>
            <a:spLocks noGrp="1"/>
          </p:cNvSpPr>
          <p:nvPr>
            <p:ph type="body" idx="1"/>
          </p:nvPr>
        </p:nvSpPr>
        <p:spPr/>
        <p:txBody>
          <a:bodyPr/>
          <a:lstStyle/>
          <a:p>
            <a:r>
              <a:rPr lang="fi-FI" sz="2000" dirty="0"/>
              <a:t>Yleistaitavuus</a:t>
            </a:r>
          </a:p>
        </p:txBody>
      </p:sp>
      <p:sp>
        <p:nvSpPr>
          <p:cNvPr id="3" name="Sisällön paikkamerkki 2">
            <a:extLst>
              <a:ext uri="{FF2B5EF4-FFF2-40B4-BE49-F238E27FC236}">
                <a16:creationId xmlns:a16="http://schemas.microsoft.com/office/drawing/2014/main" id="{F72A890C-FE8D-44A4-986E-60B6DD45D674}"/>
              </a:ext>
            </a:extLst>
          </p:cNvPr>
          <p:cNvSpPr>
            <a:spLocks noGrp="1"/>
          </p:cNvSpPr>
          <p:nvPr>
            <p:ph sz="half" idx="2"/>
          </p:nvPr>
        </p:nvSpPr>
        <p:spPr/>
        <p:txBody>
          <a:bodyPr>
            <a:normAutofit/>
          </a:bodyPr>
          <a:lstStyle/>
          <a:p>
            <a:r>
              <a:rPr lang="fi-FI" dirty="0"/>
              <a:t>kehonhallintaa sekä kykyä hallita ja oppia liikuntataitoja</a:t>
            </a:r>
          </a:p>
          <a:p>
            <a:r>
              <a:rPr lang="fi-FI" dirty="0"/>
              <a:t>Koulun liikuntatunneilla pyritään harjoittelemaan eri liikuntamuotojen avulla motorisia perustaitoja (liikkumis-, tasapaino- ja välineenkäsittelytaitoja).</a:t>
            </a:r>
          </a:p>
          <a:p>
            <a:r>
              <a:rPr lang="fi-FI" dirty="0"/>
              <a:t>Monipuoliset perustaidot antavat parhaat edellytykset uusien taitojen oppimiselle.</a:t>
            </a:r>
          </a:p>
        </p:txBody>
      </p:sp>
      <p:sp>
        <p:nvSpPr>
          <p:cNvPr id="4" name="Tekstin paikkamerkki 3">
            <a:extLst>
              <a:ext uri="{FF2B5EF4-FFF2-40B4-BE49-F238E27FC236}">
                <a16:creationId xmlns:a16="http://schemas.microsoft.com/office/drawing/2014/main" id="{3B0140D1-9398-4AB4-A3DA-CF94FDFE8548}"/>
              </a:ext>
            </a:extLst>
          </p:cNvPr>
          <p:cNvSpPr>
            <a:spLocks noGrp="1"/>
          </p:cNvSpPr>
          <p:nvPr>
            <p:ph type="body" sz="quarter" idx="3"/>
          </p:nvPr>
        </p:nvSpPr>
        <p:spPr/>
        <p:txBody>
          <a:bodyPr/>
          <a:lstStyle/>
          <a:p>
            <a:r>
              <a:rPr lang="fi-FI" sz="2000" dirty="0"/>
              <a:t>Lajitaitavuus</a:t>
            </a:r>
          </a:p>
        </p:txBody>
      </p:sp>
      <p:sp>
        <p:nvSpPr>
          <p:cNvPr id="5" name="Sisällön paikkamerkki 4">
            <a:extLst>
              <a:ext uri="{FF2B5EF4-FFF2-40B4-BE49-F238E27FC236}">
                <a16:creationId xmlns:a16="http://schemas.microsoft.com/office/drawing/2014/main" id="{CC867A80-3BDD-4BBA-8B34-9371027CF0E5}"/>
              </a:ext>
            </a:extLst>
          </p:cNvPr>
          <p:cNvSpPr>
            <a:spLocks noGrp="1"/>
          </p:cNvSpPr>
          <p:nvPr>
            <p:ph sz="quarter" idx="4"/>
          </p:nvPr>
        </p:nvSpPr>
        <p:spPr/>
        <p:txBody>
          <a:bodyPr>
            <a:normAutofit/>
          </a:bodyPr>
          <a:lstStyle/>
          <a:p>
            <a:r>
              <a:rPr lang="fi-FI" dirty="0"/>
              <a:t>tietyn liikuntalajin vaatiman tekniikan hallintaa</a:t>
            </a:r>
          </a:p>
          <a:p>
            <a:r>
              <a:rPr lang="fi-FI" dirty="0"/>
              <a:t>Monipuolinen harjoittelu nuorena antaa tutkimusten mukaan parhaat edellytykset myös kilpaurheilussa menestymiseen </a:t>
            </a:r>
          </a:p>
          <a:p>
            <a:pPr marL="0" indent="0">
              <a:buNone/>
            </a:pPr>
            <a:r>
              <a:rPr lang="fi-FI" dirty="0">
                <a:sym typeface="Wingdings" panose="05000000000000000000" pitchFamily="2" charset="2"/>
              </a:rPr>
              <a:t>	 yhteen lajiin ei kannata erikoistua 	kovin varhain.</a:t>
            </a:r>
          </a:p>
          <a:p>
            <a:pPr marL="0" indent="0">
              <a:buNone/>
            </a:pPr>
            <a:r>
              <a:rPr lang="fi-FI" dirty="0">
                <a:sym typeface="Wingdings" panose="05000000000000000000" pitchFamily="2" charset="2"/>
              </a:rPr>
              <a:t>	monipuolinen harjoittelu on myös 	vaihtelevampaa ja pitää motivaation 	korkealla</a:t>
            </a:r>
            <a:endParaRPr lang="fi-FI" dirty="0"/>
          </a:p>
        </p:txBody>
      </p:sp>
      <p:sp>
        <p:nvSpPr>
          <p:cNvPr id="6" name="Otsikko 5">
            <a:extLst>
              <a:ext uri="{FF2B5EF4-FFF2-40B4-BE49-F238E27FC236}">
                <a16:creationId xmlns:a16="http://schemas.microsoft.com/office/drawing/2014/main" id="{FA99F7E2-A72A-4F15-AFDB-F70A209099E4}"/>
              </a:ext>
            </a:extLst>
          </p:cNvPr>
          <p:cNvSpPr>
            <a:spLocks noGrp="1"/>
          </p:cNvSpPr>
          <p:nvPr>
            <p:ph type="title"/>
          </p:nvPr>
        </p:nvSpPr>
        <p:spPr>
          <a:xfrm>
            <a:off x="1248221" y="266700"/>
            <a:ext cx="10369103" cy="1080542"/>
          </a:xfrm>
        </p:spPr>
        <p:txBody>
          <a:bodyPr>
            <a:normAutofit/>
          </a:bodyPr>
          <a:lstStyle/>
          <a:p>
            <a:r>
              <a:rPr lang="fi-FI" dirty="0"/>
              <a:t>Nuorena kannattaa harjoitella liikuntataitoja monipuolisesti</a:t>
            </a:r>
          </a:p>
        </p:txBody>
      </p:sp>
    </p:spTree>
    <p:extLst>
      <p:ext uri="{BB962C8B-B14F-4D97-AF65-F5344CB8AC3E}">
        <p14:creationId xmlns:p14="http://schemas.microsoft.com/office/powerpoint/2010/main" val="754763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1F1AC8-5148-41BF-BA9B-F21882C9D32A}"/>
              </a:ext>
            </a:extLst>
          </p:cNvPr>
          <p:cNvSpPr>
            <a:spLocks noGrp="1"/>
          </p:cNvSpPr>
          <p:nvPr>
            <p:ph type="title"/>
          </p:nvPr>
        </p:nvSpPr>
        <p:spPr/>
        <p:txBody>
          <a:bodyPr/>
          <a:lstStyle/>
          <a:p>
            <a:r>
              <a:rPr lang="fi-FI" dirty="0"/>
              <a:t>Liikunnan tavoitteisiin liittyvät keskeiset sisältöalueet</a:t>
            </a:r>
          </a:p>
        </p:txBody>
      </p:sp>
      <p:pic>
        <p:nvPicPr>
          <p:cNvPr id="3074" name="Picture 2" descr="Liikunnan tavoitteisiin liittyvät keskeiset sisältöalueet vuosiluokilla  1–2, 3–6 ja 7–9 | Finnish National Agency for Education">
            <a:extLst>
              <a:ext uri="{FF2B5EF4-FFF2-40B4-BE49-F238E27FC236}">
                <a16:creationId xmlns:a16="http://schemas.microsoft.com/office/drawing/2014/main" id="{30268613-76C9-41BA-A78E-1A50A078CD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2287" y="1773238"/>
            <a:ext cx="6444251" cy="439261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hlinkClick r:id="rId3"/>
            <a:extLst>
              <a:ext uri="{FF2B5EF4-FFF2-40B4-BE49-F238E27FC236}">
                <a16:creationId xmlns:a16="http://schemas.microsoft.com/office/drawing/2014/main" id="{E72407B8-2563-4FF2-9E66-FBBD89D98ADA}"/>
              </a:ext>
            </a:extLst>
          </p:cNvPr>
          <p:cNvSpPr txBox="1"/>
          <p:nvPr/>
        </p:nvSpPr>
        <p:spPr>
          <a:xfrm>
            <a:off x="381000" y="2571750"/>
            <a:ext cx="2371725" cy="2031325"/>
          </a:xfrm>
          <a:prstGeom prst="rect">
            <a:avLst/>
          </a:prstGeom>
          <a:noFill/>
        </p:spPr>
        <p:txBody>
          <a:bodyPr wrap="square" rtlCol="0">
            <a:spAutoFit/>
          </a:bodyPr>
          <a:lstStyle/>
          <a:p>
            <a:r>
              <a:rPr lang="fi-FI" dirty="0"/>
              <a:t>https://www.oph.fi/fi/koulutus-ja-tutkinnot/liikunnan-tavoitteisiin-liittyvat-keskeiset-sisaltoalueet-vuosiluokilla-1-2-3</a:t>
            </a:r>
          </a:p>
        </p:txBody>
      </p:sp>
    </p:spTree>
    <p:extLst>
      <p:ext uri="{BB962C8B-B14F-4D97-AF65-F5344CB8AC3E}">
        <p14:creationId xmlns:p14="http://schemas.microsoft.com/office/powerpoint/2010/main" val="177159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4251D-11B5-44D2-8297-3D28B772D014}"/>
              </a:ext>
            </a:extLst>
          </p:cNvPr>
          <p:cNvSpPr>
            <a:spLocks noGrp="1"/>
          </p:cNvSpPr>
          <p:nvPr>
            <p:ph type="title"/>
          </p:nvPr>
        </p:nvSpPr>
        <p:spPr>
          <a:xfrm>
            <a:off x="1229171" y="276225"/>
            <a:ext cx="5847904" cy="1080542"/>
          </a:xfrm>
        </p:spPr>
        <p:txBody>
          <a:bodyPr anchor="t">
            <a:normAutofit/>
          </a:bodyPr>
          <a:lstStyle/>
          <a:p>
            <a:r>
              <a:rPr lang="fi-FI" dirty="0"/>
              <a:t>Fyysisen aktiivisuuden osuus…</a:t>
            </a:r>
          </a:p>
        </p:txBody>
      </p:sp>
      <p:sp>
        <p:nvSpPr>
          <p:cNvPr id="3" name="Sisällön paikkamerkki 2">
            <a:extLst>
              <a:ext uri="{FF2B5EF4-FFF2-40B4-BE49-F238E27FC236}">
                <a16:creationId xmlns:a16="http://schemas.microsoft.com/office/drawing/2014/main" id="{FB1E175A-5230-47CE-A9F5-5F73FE9DF311}"/>
              </a:ext>
            </a:extLst>
          </p:cNvPr>
          <p:cNvSpPr>
            <a:spLocks noGrp="1"/>
          </p:cNvSpPr>
          <p:nvPr>
            <p:ph idx="1"/>
          </p:nvPr>
        </p:nvSpPr>
        <p:spPr>
          <a:xfrm>
            <a:off x="552449" y="1773239"/>
            <a:ext cx="5648325" cy="4392612"/>
          </a:xfrm>
        </p:spPr>
        <p:txBody>
          <a:bodyPr anchor="t">
            <a:normAutofit/>
          </a:bodyPr>
          <a:lstStyle/>
          <a:p>
            <a:r>
              <a:rPr lang="fi-FI" dirty="0"/>
              <a:t>Reaktiokyky </a:t>
            </a:r>
          </a:p>
          <a:p>
            <a:pPr marL="0" indent="0">
              <a:buNone/>
            </a:pPr>
            <a:r>
              <a:rPr lang="fi-FI" dirty="0"/>
              <a:t>	- tennispallot, oikea vai vasen</a:t>
            </a:r>
          </a:p>
          <a:p>
            <a:pPr marL="0" indent="0">
              <a:buNone/>
            </a:pPr>
            <a:r>
              <a:rPr lang="fi-FI" dirty="0"/>
              <a:t>	- merkkipallot, pallon vieminen oikeaan paikkaan 	(parillinen/pariton, vokaali/konsonantti)</a:t>
            </a:r>
          </a:p>
          <a:p>
            <a:r>
              <a:rPr lang="fi-FI" dirty="0"/>
              <a:t>10 koppia  -sijoittuminen, havainnointi</a:t>
            </a:r>
          </a:p>
          <a:p>
            <a:r>
              <a:rPr lang="fi-FI" dirty="0"/>
              <a:t>Sanomalehtisähly (kestävyys, nopeus)</a:t>
            </a:r>
          </a:p>
          <a:p>
            <a:r>
              <a:rPr lang="fi-FI" dirty="0"/>
              <a:t>Lihaskunto kirjaintaululla (voima)</a:t>
            </a:r>
          </a:p>
          <a:p>
            <a:r>
              <a:rPr lang="fi-FI" dirty="0"/>
              <a:t>Jongleeraus (taitavuus) </a:t>
            </a:r>
          </a:p>
          <a:p>
            <a:r>
              <a:rPr lang="fi-FI" dirty="0"/>
              <a:t>Laskuvarjokangas (vuorovaikutus)</a:t>
            </a:r>
          </a:p>
          <a:p>
            <a:r>
              <a:rPr lang="fi-FI" dirty="0"/>
              <a:t>Joogasarja  -sovellettu aurinkotervehdys (liikkuvuus)</a:t>
            </a:r>
          </a:p>
          <a:p>
            <a:pPr marL="0" indent="0">
              <a:buNone/>
            </a:pPr>
            <a:endParaRPr lang="fi-FI" dirty="0"/>
          </a:p>
        </p:txBody>
      </p:sp>
      <p:pic>
        <p:nvPicPr>
          <p:cNvPr id="5" name="Kuva 4" descr="Kuva, joka sisältää kohteen lattia, koira, urheilu&#10;&#10;Kuvaus luotu automaattisesti">
            <a:extLst>
              <a:ext uri="{FF2B5EF4-FFF2-40B4-BE49-F238E27FC236}">
                <a16:creationId xmlns:a16="http://schemas.microsoft.com/office/drawing/2014/main" id="{090C0D30-D6D4-4C1C-9D78-4D9B671C3D2D}"/>
              </a:ext>
            </a:extLst>
          </p:cNvPr>
          <p:cNvPicPr>
            <a:picLocks noChangeAspect="1"/>
          </p:cNvPicPr>
          <p:nvPr/>
        </p:nvPicPr>
        <p:blipFill rotWithShape="1">
          <a:blip r:embed="rId2">
            <a:extLst>
              <a:ext uri="{28A0092B-C50C-407E-A947-70E740481C1C}">
                <a14:useLocalDpi xmlns:a14="http://schemas.microsoft.com/office/drawing/2010/main" val="0"/>
              </a:ext>
            </a:extLst>
          </a:blip>
          <a:srcRect l="15003" r="34657" b="-1"/>
          <a:stretch/>
        </p:blipFill>
        <p:spPr>
          <a:xfrm>
            <a:off x="6003482" y="10"/>
            <a:ext cx="6188518" cy="6669350"/>
          </a:xfrm>
          <a:custGeom>
            <a:avLst/>
            <a:gdLst/>
            <a:ahLst/>
            <a:cxnLst/>
            <a:rect l="l" t="t" r="r" b="b"/>
            <a:pathLst>
              <a:path w="6188518" h="6669360">
                <a:moveTo>
                  <a:pt x="1820710" y="0"/>
                </a:moveTo>
                <a:lnTo>
                  <a:pt x="6188518" y="0"/>
                </a:lnTo>
                <a:lnTo>
                  <a:pt x="6188518" y="6669360"/>
                </a:lnTo>
                <a:lnTo>
                  <a:pt x="0" y="6669360"/>
                </a:lnTo>
                <a:close/>
              </a:path>
            </a:pathLst>
          </a:custGeom>
          <a:noFill/>
        </p:spPr>
      </p:pic>
    </p:spTree>
    <p:extLst>
      <p:ext uri="{BB962C8B-B14F-4D97-AF65-F5344CB8AC3E}">
        <p14:creationId xmlns:p14="http://schemas.microsoft.com/office/powerpoint/2010/main" val="2182753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27BBF-AA5D-4C0E-B0D0-E64FDE65856C}"/>
              </a:ext>
            </a:extLst>
          </p:cNvPr>
          <p:cNvSpPr>
            <a:spLocks noGrp="1"/>
          </p:cNvSpPr>
          <p:nvPr>
            <p:ph type="title"/>
          </p:nvPr>
        </p:nvSpPr>
        <p:spPr/>
        <p:txBody>
          <a:bodyPr/>
          <a:lstStyle/>
          <a:p>
            <a:r>
              <a:rPr lang="fi-FI" dirty="0"/>
              <a:t>Terveyskasvatuksen tavoitteet</a:t>
            </a:r>
          </a:p>
        </p:txBody>
      </p:sp>
      <p:sp>
        <p:nvSpPr>
          <p:cNvPr id="3" name="Sisällön paikkamerkki 2">
            <a:extLst>
              <a:ext uri="{FF2B5EF4-FFF2-40B4-BE49-F238E27FC236}">
                <a16:creationId xmlns:a16="http://schemas.microsoft.com/office/drawing/2014/main" id="{7029C5BE-99EF-4147-B6F0-E13473BB66CB}"/>
              </a:ext>
            </a:extLst>
          </p:cNvPr>
          <p:cNvSpPr>
            <a:spLocks noGrp="1"/>
          </p:cNvSpPr>
          <p:nvPr>
            <p:ph idx="1"/>
          </p:nvPr>
        </p:nvSpPr>
        <p:spPr>
          <a:xfrm>
            <a:off x="123826" y="1427165"/>
            <a:ext cx="6953472" cy="4738686"/>
          </a:xfrm>
        </p:spPr>
        <p:txBody>
          <a:bodyPr/>
          <a:lstStyle/>
          <a:p>
            <a:pPr marL="457200" lvl="0" indent="-298450" algn="l" rtl="0">
              <a:lnSpc>
                <a:spcPct val="150000"/>
              </a:lnSpc>
              <a:spcBef>
                <a:spcPts val="1200"/>
              </a:spcBef>
              <a:spcAft>
                <a:spcPts val="0"/>
              </a:spcAft>
              <a:buClr>
                <a:schemeClr val="dk1"/>
              </a:buClr>
              <a:buSzPts val="1100"/>
              <a:buFont typeface="Arial"/>
              <a:buChar char="●"/>
            </a:pPr>
            <a:r>
              <a:rPr lang="fi-FI" sz="1800" dirty="0">
                <a:solidFill>
                  <a:srgbClr val="333333"/>
                </a:solidFill>
              </a:rPr>
              <a:t>Tunnistat omat asenteet ja uskomukset terveystietoa ja terveyskasvatusta kohtaan.</a:t>
            </a:r>
          </a:p>
          <a:p>
            <a:pPr marL="457200" lvl="0" indent="-298450" algn="l" rtl="0">
              <a:lnSpc>
                <a:spcPct val="150000"/>
              </a:lnSpc>
              <a:spcBef>
                <a:spcPts val="1200"/>
              </a:spcBef>
              <a:spcAft>
                <a:spcPts val="0"/>
              </a:spcAft>
              <a:buClr>
                <a:schemeClr val="dk1"/>
              </a:buClr>
              <a:buSzPts val="1100"/>
              <a:buFont typeface="Arial"/>
              <a:buChar char="●"/>
            </a:pPr>
            <a:r>
              <a:rPr lang="fi-FI" sz="1800" dirty="0">
                <a:solidFill>
                  <a:srgbClr val="333333"/>
                </a:solidFill>
              </a:rPr>
              <a:t>Tunnistat terveystiedon taustalla olevan tiedonalan merkityksen lapsen kehityksessä ja hyvinvoinnin näkökulmasta.</a:t>
            </a:r>
          </a:p>
          <a:p>
            <a:pPr marL="457200" lvl="0" indent="-298450" algn="l" rtl="0">
              <a:lnSpc>
                <a:spcPct val="150000"/>
              </a:lnSpc>
              <a:spcBef>
                <a:spcPts val="1200"/>
              </a:spcBef>
              <a:spcAft>
                <a:spcPts val="0"/>
              </a:spcAft>
              <a:buClr>
                <a:schemeClr val="dk1"/>
              </a:buClr>
              <a:buSzPts val="1100"/>
              <a:buFont typeface="Arial"/>
              <a:buChar char="●"/>
            </a:pPr>
            <a:r>
              <a:rPr lang="fi-FI" sz="1800" dirty="0">
                <a:solidFill>
                  <a:srgbClr val="333333"/>
                </a:solidFill>
              </a:rPr>
              <a:t>Ymmärrät sosiaalisen ja psyykkisen terveyden ja toimintakyvyn ulottuvuudet.</a:t>
            </a:r>
          </a:p>
          <a:p>
            <a:pPr marL="457200" lvl="0" indent="-298450" algn="l" rtl="0">
              <a:lnSpc>
                <a:spcPct val="150000"/>
              </a:lnSpc>
              <a:spcBef>
                <a:spcPts val="0"/>
              </a:spcBef>
              <a:spcAft>
                <a:spcPts val="0"/>
              </a:spcAft>
              <a:buClr>
                <a:schemeClr val="dk1"/>
              </a:buClr>
              <a:buSzPts val="1100"/>
              <a:buFont typeface="Arial"/>
              <a:buChar char="●"/>
            </a:pPr>
            <a:r>
              <a:rPr lang="fi-FI" sz="1800" dirty="0">
                <a:solidFill>
                  <a:srgbClr val="333333"/>
                </a:solidFill>
              </a:rPr>
              <a:t>Ymmärrät terveysosaamisen käsitteen ja sen merkityksen terveystiedon opetuksessa.</a:t>
            </a:r>
          </a:p>
          <a:p>
            <a:pPr marL="457200" lvl="0" indent="-298450" algn="l" rtl="0">
              <a:lnSpc>
                <a:spcPct val="150000"/>
              </a:lnSpc>
              <a:spcBef>
                <a:spcPts val="0"/>
              </a:spcBef>
              <a:spcAft>
                <a:spcPts val="0"/>
              </a:spcAft>
              <a:buClr>
                <a:schemeClr val="dk1"/>
              </a:buClr>
              <a:buSzPts val="1100"/>
              <a:buFont typeface="Arial"/>
              <a:buChar char="●"/>
            </a:pPr>
            <a:r>
              <a:rPr lang="fi-FI" sz="1800" dirty="0">
                <a:solidFill>
                  <a:srgbClr val="333333"/>
                </a:solidFill>
              </a:rPr>
              <a:t>Tunnistat terveystiedon sisältöjä, terveystiedon erityisluonteen ja osaat  tarkastella sitä yli oppiainerajojen.</a:t>
            </a:r>
          </a:p>
          <a:p>
            <a:pPr marL="457200" lvl="0" indent="-298450" algn="l" rtl="0">
              <a:lnSpc>
                <a:spcPct val="150000"/>
              </a:lnSpc>
              <a:spcBef>
                <a:spcPts val="0"/>
              </a:spcBef>
              <a:spcAft>
                <a:spcPts val="0"/>
              </a:spcAft>
              <a:buClr>
                <a:schemeClr val="dk1"/>
              </a:buClr>
              <a:buSzPts val="1100"/>
              <a:buFont typeface="Arial"/>
              <a:buChar char="●"/>
            </a:pPr>
            <a:r>
              <a:rPr lang="fi-FI" sz="1800" dirty="0">
                <a:solidFill>
                  <a:srgbClr val="333333"/>
                </a:solidFill>
              </a:rPr>
              <a:t>Osaat suunnitella terveyskasvatuksen opetusta sekä ohjata ja arvioida oppimista luokilla 1–6 sekä esiopetuksessa.</a:t>
            </a:r>
          </a:p>
          <a:p>
            <a:endParaRPr lang="fi-FI" dirty="0"/>
          </a:p>
        </p:txBody>
      </p:sp>
      <p:pic>
        <p:nvPicPr>
          <p:cNvPr id="5" name="Kuva 4" descr="Kuva, joka sisältää kohteen ulko, uiminen, yö&#10;&#10;Kuvaus luotu automaattisesti">
            <a:extLst>
              <a:ext uri="{FF2B5EF4-FFF2-40B4-BE49-F238E27FC236}">
                <a16:creationId xmlns:a16="http://schemas.microsoft.com/office/drawing/2014/main" id="{CC8551DD-E8F7-4741-8C7F-9BD04DF93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193" y="1741490"/>
            <a:ext cx="4535486" cy="4535486"/>
          </a:xfrm>
          <a:prstGeom prst="rect">
            <a:avLst/>
          </a:prstGeom>
        </p:spPr>
      </p:pic>
    </p:spTree>
    <p:extLst>
      <p:ext uri="{BB962C8B-B14F-4D97-AF65-F5344CB8AC3E}">
        <p14:creationId xmlns:p14="http://schemas.microsoft.com/office/powerpoint/2010/main" val="3419464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9A9BCB-24FD-4D04-8F91-ED0649CF697C}"/>
              </a:ext>
            </a:extLst>
          </p:cNvPr>
          <p:cNvSpPr>
            <a:spLocks noGrp="1"/>
          </p:cNvSpPr>
          <p:nvPr>
            <p:ph type="title"/>
          </p:nvPr>
        </p:nvSpPr>
        <p:spPr>
          <a:xfrm>
            <a:off x="1343471" y="476250"/>
            <a:ext cx="10369103" cy="1080542"/>
          </a:xfrm>
        </p:spPr>
        <p:txBody>
          <a:bodyPr anchor="t">
            <a:normAutofit/>
          </a:bodyPr>
          <a:lstStyle/>
          <a:p>
            <a:r>
              <a:rPr lang="fi-FI" dirty="0"/>
              <a:t>Mitä terveys on?</a:t>
            </a:r>
          </a:p>
        </p:txBody>
      </p:sp>
      <p:sp>
        <p:nvSpPr>
          <p:cNvPr id="3" name="Sisällön paikkamerkki 2">
            <a:extLst>
              <a:ext uri="{FF2B5EF4-FFF2-40B4-BE49-F238E27FC236}">
                <a16:creationId xmlns:a16="http://schemas.microsoft.com/office/drawing/2014/main" id="{22F424F9-3566-42CC-8090-EB631F719C3B}"/>
              </a:ext>
            </a:extLst>
          </p:cNvPr>
          <p:cNvSpPr>
            <a:spLocks noGrp="1"/>
          </p:cNvSpPr>
          <p:nvPr>
            <p:ph sz="half" idx="1"/>
          </p:nvPr>
        </p:nvSpPr>
        <p:spPr>
          <a:xfrm>
            <a:off x="400050" y="1485900"/>
            <a:ext cx="6515100" cy="5067299"/>
          </a:xfrm>
        </p:spPr>
        <p:txBody>
          <a:bodyPr anchor="t">
            <a:normAutofit/>
          </a:bodyPr>
          <a:lstStyle/>
          <a:p>
            <a:pPr marL="444500" indent="-342900">
              <a:lnSpc>
                <a:spcPct val="110000"/>
              </a:lnSpc>
              <a:buSzPts val="2000"/>
            </a:pPr>
            <a:r>
              <a:rPr lang="fi-FI" sz="2000" dirty="0"/>
              <a:t>Terveys on käsitteenä monimerkityksinen. </a:t>
            </a:r>
          </a:p>
          <a:p>
            <a:pPr marL="444500" indent="-342900">
              <a:lnSpc>
                <a:spcPct val="110000"/>
              </a:lnSpc>
              <a:spcBef>
                <a:spcPts val="0"/>
              </a:spcBef>
              <a:buSzPts val="2000"/>
            </a:pPr>
            <a:r>
              <a:rPr lang="fi-FI" sz="2000" dirty="0"/>
              <a:t>Maailman terveysjärjestö WHO:n mukaan terveys on </a:t>
            </a:r>
            <a:r>
              <a:rPr lang="fi-FI" sz="2000" b="1" dirty="0"/>
              <a:t>täydellinen fyysisen, psyykkisen ja sosiaalisen hyvinvoinnin tila eikä vain sairauden puuttumista</a:t>
            </a:r>
            <a:r>
              <a:rPr lang="fi-FI" sz="2000" dirty="0"/>
              <a:t>. </a:t>
            </a:r>
          </a:p>
          <a:p>
            <a:pPr marL="914400" lvl="1" indent="-355600" rtl="0">
              <a:lnSpc>
                <a:spcPct val="110000"/>
              </a:lnSpc>
              <a:spcBef>
                <a:spcPts val="0"/>
              </a:spcBef>
              <a:spcAft>
                <a:spcPts val="0"/>
              </a:spcAft>
              <a:buSzPts val="2000"/>
              <a:buFont typeface="Lato"/>
              <a:buChar char="○"/>
            </a:pPr>
            <a:r>
              <a:rPr lang="fi-FI" sz="2000" dirty="0"/>
              <a:t>Määritelmää on arvosteltu sen pyrkimyksestä  määrittää  terveys  täydellisenä,  saavuttamattomana  tilana. </a:t>
            </a:r>
          </a:p>
          <a:p>
            <a:pPr marL="914400" lvl="1" indent="-355600" rtl="0">
              <a:lnSpc>
                <a:spcPct val="110000"/>
              </a:lnSpc>
              <a:spcBef>
                <a:spcPts val="0"/>
              </a:spcBef>
              <a:spcAft>
                <a:spcPts val="0"/>
              </a:spcAft>
              <a:buSzPts val="2000"/>
              <a:buFont typeface="Lato"/>
              <a:buChar char="○"/>
            </a:pPr>
            <a:r>
              <a:rPr lang="fi-FI" sz="2000" dirty="0"/>
              <a:t>Toisaalta sitä on kiitetty, mutta myös kritisoitu terveyden jaosta kolmeen erilliseen osa-alueeseen. </a:t>
            </a:r>
          </a:p>
          <a:p>
            <a:pPr marL="444500" indent="-342900">
              <a:lnSpc>
                <a:spcPct val="110000"/>
              </a:lnSpc>
              <a:spcBef>
                <a:spcPts val="0"/>
              </a:spcBef>
              <a:buSzPts val="2000"/>
            </a:pPr>
            <a:r>
              <a:rPr lang="fi-FI" sz="2000" dirty="0"/>
              <a:t>Usein määritelmä kuvataan päällekkäisinä ympyröinä, jolloin fyysinen, psyykkinen ja sosiaalinen terveys voidaan hahmottaa kokonaisuutena. </a:t>
            </a:r>
          </a:p>
          <a:p>
            <a:pPr marL="457200" lvl="0" indent="0" rtl="0">
              <a:lnSpc>
                <a:spcPct val="110000"/>
              </a:lnSpc>
              <a:spcBef>
                <a:spcPts val="400"/>
              </a:spcBef>
              <a:spcAft>
                <a:spcPts val="0"/>
              </a:spcAft>
              <a:buNone/>
            </a:pPr>
            <a:r>
              <a:rPr lang="fi-FI" sz="2000" dirty="0"/>
              <a:t>(Vertio 2003) </a:t>
            </a:r>
          </a:p>
          <a:p>
            <a:pPr marL="0" lvl="0" indent="0" rtl="0">
              <a:lnSpc>
                <a:spcPct val="110000"/>
              </a:lnSpc>
              <a:spcBef>
                <a:spcPts val="400"/>
              </a:spcBef>
              <a:spcAft>
                <a:spcPts val="0"/>
              </a:spcAft>
              <a:buNone/>
            </a:pPr>
            <a:endParaRPr lang="fi-FI" sz="2000" dirty="0"/>
          </a:p>
          <a:p>
            <a:pPr marL="0" lvl="0" indent="0" rtl="0">
              <a:lnSpc>
                <a:spcPct val="110000"/>
              </a:lnSpc>
              <a:spcBef>
                <a:spcPts val="400"/>
              </a:spcBef>
              <a:spcAft>
                <a:spcPts val="0"/>
              </a:spcAft>
              <a:buNone/>
            </a:pPr>
            <a:endParaRPr lang="fi-FI" sz="2000" dirty="0"/>
          </a:p>
          <a:p>
            <a:pPr>
              <a:lnSpc>
                <a:spcPct val="110000"/>
              </a:lnSpc>
            </a:pPr>
            <a:endParaRPr lang="fi-FI" sz="2000" dirty="0"/>
          </a:p>
        </p:txBody>
      </p:sp>
      <p:pic>
        <p:nvPicPr>
          <p:cNvPr id="5" name="Kuva 4" descr="Kuva, joka sisältää kohteen taivas, palmu, ulko, ranta&#10;&#10;Kuvaus luotu automaattisesti">
            <a:extLst>
              <a:ext uri="{FF2B5EF4-FFF2-40B4-BE49-F238E27FC236}">
                <a16:creationId xmlns:a16="http://schemas.microsoft.com/office/drawing/2014/main" id="{FE724456-40E6-4EAD-A2EE-A9CDC904D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008" y="647302"/>
            <a:ext cx="3960317" cy="5280423"/>
          </a:xfrm>
          <a:prstGeom prst="rect">
            <a:avLst/>
          </a:prstGeom>
          <a:noFill/>
        </p:spPr>
      </p:pic>
    </p:spTree>
    <p:extLst>
      <p:ext uri="{BB962C8B-B14F-4D97-AF65-F5344CB8AC3E}">
        <p14:creationId xmlns:p14="http://schemas.microsoft.com/office/powerpoint/2010/main" val="966048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5"/>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pic>
        <p:nvPicPr>
          <p:cNvPr id="847" name="Google Shape;847;p85"/>
          <p:cNvPicPr preferRelativeResize="0"/>
          <p:nvPr/>
        </p:nvPicPr>
        <p:blipFill>
          <a:blip r:embed="rId3">
            <a:alphaModFix/>
          </a:blip>
          <a:stretch>
            <a:fillRect/>
          </a:stretch>
        </p:blipFill>
        <p:spPr>
          <a:xfrm>
            <a:off x="2702725" y="354327"/>
            <a:ext cx="6324600" cy="5968374"/>
          </a:xfrm>
          <a:prstGeom prst="rect">
            <a:avLst/>
          </a:prstGeom>
          <a:noFill/>
          <a:ln>
            <a:noFill/>
          </a:ln>
        </p:spPr>
      </p:pic>
      <p:sp>
        <p:nvSpPr>
          <p:cNvPr id="848" name="Google Shape;848;p85"/>
          <p:cNvSpPr/>
          <p:nvPr/>
        </p:nvSpPr>
        <p:spPr>
          <a:xfrm>
            <a:off x="1695450" y="1829851"/>
            <a:ext cx="5029200" cy="4815849"/>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85"/>
          <p:cNvSpPr/>
          <p:nvPr/>
        </p:nvSpPr>
        <p:spPr>
          <a:xfrm>
            <a:off x="4972050" y="1771650"/>
            <a:ext cx="4914902" cy="4815849"/>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85"/>
          <p:cNvSpPr/>
          <p:nvPr/>
        </p:nvSpPr>
        <p:spPr>
          <a:xfrm>
            <a:off x="3538250" y="-9526"/>
            <a:ext cx="4519900" cy="4543425"/>
          </a:xfrm>
          <a:prstGeom prst="ellipse">
            <a:avLst/>
          </a:prstGeom>
          <a:no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D12DC6-C4B2-4D55-AB02-4646CCF9D964}"/>
              </a:ext>
            </a:extLst>
          </p:cNvPr>
          <p:cNvSpPr>
            <a:spLocks noGrp="1"/>
          </p:cNvSpPr>
          <p:nvPr>
            <p:ph type="title"/>
          </p:nvPr>
        </p:nvSpPr>
        <p:spPr>
          <a:xfrm>
            <a:off x="1343471" y="476250"/>
            <a:ext cx="10369103" cy="1080542"/>
          </a:xfrm>
        </p:spPr>
        <p:txBody>
          <a:bodyPr anchor="t">
            <a:normAutofit/>
          </a:bodyPr>
          <a:lstStyle/>
          <a:p>
            <a:r>
              <a:rPr lang="fi-FI" dirty="0"/>
              <a:t>Mitä sitten on terveyskasvatus?</a:t>
            </a:r>
            <a:br>
              <a:rPr lang="fi-FI" dirty="0"/>
            </a:br>
            <a:r>
              <a:rPr lang="fi-FI" dirty="0"/>
              <a:t>Entä terveystieto?</a:t>
            </a:r>
          </a:p>
        </p:txBody>
      </p:sp>
      <p:pic>
        <p:nvPicPr>
          <p:cNvPr id="5" name="Sisällön paikkamerkki 4" descr="Kuva, joka sisältää kohteen lattia, maa, käsivarsi&#10;&#10;Kuvaus luotu automaattisesti">
            <a:extLst>
              <a:ext uri="{FF2B5EF4-FFF2-40B4-BE49-F238E27FC236}">
                <a16:creationId xmlns:a16="http://schemas.microsoft.com/office/drawing/2014/main" id="{D9208A78-AE33-4949-8DC7-00DDF9AB31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622" r="-1" b="10836"/>
          <a:stretch/>
        </p:blipFill>
        <p:spPr>
          <a:xfrm>
            <a:off x="479425" y="1773239"/>
            <a:ext cx="11229363" cy="4392612"/>
          </a:xfrm>
          <a:noFill/>
        </p:spPr>
      </p:pic>
    </p:spTree>
    <p:extLst>
      <p:ext uri="{BB962C8B-B14F-4D97-AF65-F5344CB8AC3E}">
        <p14:creationId xmlns:p14="http://schemas.microsoft.com/office/powerpoint/2010/main" val="315397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1343371" y="423275"/>
            <a:ext cx="10369200" cy="1080600"/>
          </a:xfrm>
          <a:prstGeom prst="rect">
            <a:avLst/>
          </a:prstGeom>
        </p:spPr>
        <p:txBody>
          <a:bodyPr spcFirstLastPara="1" wrap="square" lIns="0" tIns="0" rIns="0" bIns="0" anchor="t" anchorCtr="0">
            <a:noAutofit/>
          </a:bodyPr>
          <a:lstStyle/>
          <a:p>
            <a:pPr marL="0" lvl="0" indent="0" algn="l" rtl="0">
              <a:lnSpc>
                <a:spcPct val="120000"/>
              </a:lnSpc>
              <a:spcBef>
                <a:spcPts val="400"/>
              </a:spcBef>
              <a:spcAft>
                <a:spcPts val="0"/>
              </a:spcAft>
              <a:buClr>
                <a:schemeClr val="dk1"/>
              </a:buClr>
              <a:buSzPts val="1100"/>
              <a:buFont typeface="Arial"/>
              <a:buNone/>
            </a:pPr>
            <a:r>
              <a:rPr lang="en-US" dirty="0"/>
              <a:t>Terveyskasvatus ja terveystieto</a:t>
            </a:r>
            <a:endParaRPr dirty="0"/>
          </a:p>
        </p:txBody>
      </p:sp>
      <p:sp>
        <p:nvSpPr>
          <p:cNvPr id="865" name="Google Shape;865;p87"/>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444500" indent="-342900">
              <a:lnSpc>
                <a:spcPct val="150000"/>
              </a:lnSpc>
              <a:buSzPts val="2000"/>
            </a:pPr>
            <a:r>
              <a:rPr lang="en-US" sz="2000" dirty="0"/>
              <a:t>Terveyskasvatus ja terveystieto </a:t>
            </a:r>
            <a:r>
              <a:rPr lang="en-US" sz="2000" b="1" dirty="0"/>
              <a:t>eivät ole toistensa synonyymeja. </a:t>
            </a:r>
            <a:endParaRPr sz="2000" dirty="0"/>
          </a:p>
          <a:p>
            <a:pPr marL="444500" indent="-342900">
              <a:lnSpc>
                <a:spcPct val="150000"/>
              </a:lnSpc>
              <a:spcBef>
                <a:spcPts val="0"/>
              </a:spcBef>
              <a:buSzPts val="2000"/>
            </a:pPr>
            <a:r>
              <a:rPr lang="en-US" sz="2000" dirty="0"/>
              <a:t>Terveyskasvatus on</a:t>
            </a:r>
            <a:r>
              <a:rPr lang="en-US" sz="2000" b="1" dirty="0"/>
              <a:t> terveyden edistämistä opetuksen, kasvatuksen ja tiedottamisen keinoin</a:t>
            </a:r>
            <a:r>
              <a:rPr lang="en-US" sz="2000" dirty="0"/>
              <a:t>. (Terveyskirjasto 2016) </a:t>
            </a:r>
            <a:endParaRPr sz="2000" dirty="0"/>
          </a:p>
          <a:p>
            <a:pPr marL="914400" lvl="1" indent="-355600" algn="l" rtl="0">
              <a:lnSpc>
                <a:spcPct val="150000"/>
              </a:lnSpc>
              <a:spcBef>
                <a:spcPts val="0"/>
              </a:spcBef>
              <a:spcAft>
                <a:spcPts val="0"/>
              </a:spcAft>
              <a:buSzPts val="2000"/>
              <a:buChar char="○"/>
            </a:pPr>
            <a:r>
              <a:rPr lang="en-US" sz="2000" dirty="0"/>
              <a:t>tarkoituksena  on,  että  ihmisillä  olisi  riittävästi  tietoa  hyvän  terveydentilan  edistämiseen ja ylläpitämiseen sekä valmiuksia ja kiinnostusta omaa terveyttä koskevaa  päätöksentekoa  varten.</a:t>
            </a:r>
            <a:endParaRPr sz="2000" dirty="0"/>
          </a:p>
          <a:p>
            <a:pPr marL="914400" lvl="1" indent="-355600" algn="l" rtl="0">
              <a:lnSpc>
                <a:spcPct val="150000"/>
              </a:lnSpc>
              <a:spcBef>
                <a:spcPts val="0"/>
              </a:spcBef>
              <a:spcAft>
                <a:spcPts val="0"/>
              </a:spcAft>
              <a:buSzPts val="2000"/>
              <a:buChar char="○"/>
            </a:pPr>
            <a:r>
              <a:rPr lang="en-US" sz="2000" dirty="0"/>
              <a:t>Terveyskasvatuksen  tehtävinä  on  vaikuttaa väestön  terveystottumuksiin  ja  asenteisiin.  Tavoitteena  on  terveellisten elämäntapojen omaksuminen. </a:t>
            </a:r>
            <a:endParaRPr sz="2000" dirty="0"/>
          </a:p>
          <a:p>
            <a:pPr marL="457200" lvl="0" indent="0" algn="l" rtl="0">
              <a:spcBef>
                <a:spcPts val="400"/>
              </a:spcBef>
              <a:spcAft>
                <a:spcPts val="0"/>
              </a:spcAft>
              <a:buNone/>
            </a:pPr>
            <a:r>
              <a:rPr lang="en-US" sz="2000" dirty="0"/>
              <a:t>(Terho 2002)</a:t>
            </a:r>
            <a:endParaRPr sz="2000" dirty="0"/>
          </a:p>
        </p:txBody>
      </p:sp>
      <p:sp>
        <p:nvSpPr>
          <p:cNvPr id="866" name="Google Shape;866;p8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8"/>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Terveyskasvatus ja terveystieto</a:t>
            </a:r>
            <a:endParaRPr dirty="0"/>
          </a:p>
        </p:txBody>
      </p:sp>
      <p:sp>
        <p:nvSpPr>
          <p:cNvPr id="873" name="Google Shape;873;p88"/>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44500" indent="-342900">
              <a:lnSpc>
                <a:spcPct val="150000"/>
              </a:lnSpc>
              <a:buSzPts val="2000"/>
            </a:pPr>
            <a:r>
              <a:rPr lang="en-US" sz="2000" dirty="0"/>
              <a:t>Terveyskasvatuksella  tarkoitetaan  </a:t>
            </a:r>
            <a:r>
              <a:rPr lang="en-US" sz="2000" b="1" dirty="0"/>
              <a:t>kaikkia  niitä  toimia,  joilla  pyritään  lisäämään ihmisten mahdollisuuksia parantaa itsensä ja ympäristönsä terveyttä  ja  tehdä  terveellisiä  valintoja</a:t>
            </a:r>
            <a:r>
              <a:rPr lang="en-US" sz="2000" dirty="0"/>
              <a:t>.  Terveyskasvatus  tarkoittaa  myös  toimintaa,  jolla  pyritään  sairauksien  ehkäisyyn  ja  siten  terveyden  ja  hyvinvoinnin edistämiseen. </a:t>
            </a:r>
            <a:endParaRPr sz="2000" dirty="0"/>
          </a:p>
          <a:p>
            <a:pPr marL="914400" lvl="1" indent="-355600" algn="l" rtl="0">
              <a:lnSpc>
                <a:spcPct val="150000"/>
              </a:lnSpc>
              <a:spcBef>
                <a:spcPts val="0"/>
              </a:spcBef>
              <a:spcAft>
                <a:spcPts val="0"/>
              </a:spcAft>
              <a:buSzPts val="2000"/>
              <a:buChar char="○"/>
            </a:pPr>
            <a:r>
              <a:rPr lang="en-US" sz="2000" dirty="0"/>
              <a:t>Terveyskasvatuksen perimmäisin tarkoitus on </a:t>
            </a:r>
            <a:r>
              <a:rPr lang="en-US" sz="2000" b="1" dirty="0"/>
              <a:t>turvata  nuorille  mahdollisimman  terve  ja  riskitön  kasvu  ja  kehitys  sekä  luoda perusta aikuisiän terveydelle ja hyvinvoinnille</a:t>
            </a:r>
            <a:r>
              <a:rPr lang="en-US" sz="2000" dirty="0"/>
              <a:t>. </a:t>
            </a:r>
            <a:endParaRPr sz="2000" dirty="0"/>
          </a:p>
          <a:p>
            <a:pPr marL="0" lvl="0" indent="0" algn="l" rtl="0">
              <a:spcBef>
                <a:spcPts val="400"/>
              </a:spcBef>
              <a:spcAft>
                <a:spcPts val="0"/>
              </a:spcAft>
              <a:buNone/>
            </a:pPr>
            <a:endParaRPr sz="2000" dirty="0"/>
          </a:p>
          <a:p>
            <a:pPr marL="0" lvl="0" indent="0" algn="l" rtl="0">
              <a:spcBef>
                <a:spcPts val="400"/>
              </a:spcBef>
              <a:spcAft>
                <a:spcPts val="0"/>
              </a:spcAft>
              <a:buNone/>
            </a:pPr>
            <a:r>
              <a:rPr lang="en-US" sz="2000" dirty="0"/>
              <a:t>(Terho 2002)</a:t>
            </a:r>
            <a:endParaRPr dirty="0"/>
          </a:p>
        </p:txBody>
      </p:sp>
      <p:sp>
        <p:nvSpPr>
          <p:cNvPr id="874" name="Google Shape;874;p88"/>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6641</TotalTime>
  <Words>1764</Words>
  <Application>Microsoft Office PowerPoint</Application>
  <PresentationFormat>Laajakuva</PresentationFormat>
  <Paragraphs>188</Paragraphs>
  <Slides>27</Slides>
  <Notes>5</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27</vt:i4>
      </vt:variant>
    </vt:vector>
  </HeadingPairs>
  <TitlesOfParts>
    <vt:vector size="36" baseType="lpstr">
      <vt:lpstr>Adelle Sans W01 Regular</vt:lpstr>
      <vt:lpstr>Aleo</vt:lpstr>
      <vt:lpstr>Arial</vt:lpstr>
      <vt:lpstr>Arial</vt:lpstr>
      <vt:lpstr>Calibri</vt:lpstr>
      <vt:lpstr>Lato</vt:lpstr>
      <vt:lpstr>Lato Black</vt:lpstr>
      <vt:lpstr>Wingdings</vt:lpstr>
      <vt:lpstr>jyo</vt:lpstr>
      <vt:lpstr>Fyysinen, psyykkinen ja sosiaalinen toimintakyky </vt:lpstr>
      <vt:lpstr>Viimekerrasta… Lumiympäristö liikuttajana?</vt:lpstr>
      <vt:lpstr>Fyysisen aktiivisuuden osuus…</vt:lpstr>
      <vt:lpstr>Terveyskasvatuksen tavoitteet</vt:lpstr>
      <vt:lpstr>Mitä terveys on?</vt:lpstr>
      <vt:lpstr>PowerPoint-esitys</vt:lpstr>
      <vt:lpstr>Mitä sitten on terveyskasvatus? Entä terveystieto?</vt:lpstr>
      <vt:lpstr>Terveyskasvatus ja terveystieto</vt:lpstr>
      <vt:lpstr>Terveyskasvatus ja terveystieto</vt:lpstr>
      <vt:lpstr>Terveyskasvatus ja terveystieto</vt:lpstr>
      <vt:lpstr>PowerPoint-esitys</vt:lpstr>
      <vt:lpstr>Fyysinen toimintakyky</vt:lpstr>
      <vt:lpstr>Motorisen kehityksen vaiheet</vt:lpstr>
      <vt:lpstr>Liikkumisen suositukset</vt:lpstr>
      <vt:lpstr>PowerPoint-esitys</vt:lpstr>
      <vt:lpstr>Fyysinen toimintakyky edellyttää monipuolista harjoittelua</vt:lpstr>
      <vt:lpstr>Kestävyys  = kykyä vastustaa väsymystä pitkäkestoisessa lihastyössä </vt:lpstr>
      <vt:lpstr>Aerobinen ja anaerobinen harjoittelu</vt:lpstr>
      <vt:lpstr>Sykkeen mittaaminen</vt:lpstr>
      <vt:lpstr>Voimaharjoittelu vahvistaa tuki- ja liikuntaelimistöä</vt:lpstr>
      <vt:lpstr>Voimaharjoittelu</vt:lpstr>
      <vt:lpstr>Voimaharjoittelun osa-alueet ovat kesto- nopeus- ja maksimivoima</vt:lpstr>
      <vt:lpstr>Nopeutta tarvitaan arkielämässäkin</vt:lpstr>
      <vt:lpstr>Liikkuvuus </vt:lpstr>
      <vt:lpstr>Taitavuus = liikkeiden hallintaa</vt:lpstr>
      <vt:lpstr>Nuorena kannattaa harjoitella liikuntataitoja monipuolisesti</vt:lpstr>
      <vt:lpstr>Liikunnan tavoitteisiin liittyvät keskeiset sisältöalueet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Kääpä, Mari</dc:creator>
  <cp:lastModifiedBy>Kääpä, Mari</cp:lastModifiedBy>
  <cp:revision>30</cp:revision>
  <dcterms:created xsi:type="dcterms:W3CDTF">2021-10-18T09:29:19Z</dcterms:created>
  <dcterms:modified xsi:type="dcterms:W3CDTF">2022-02-07T08:14:03Z</dcterms:modified>
</cp:coreProperties>
</file>