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fi-FI" alt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fi-FI" alt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00E3D1A3-D74C-42CE-9590-29D1FAD6EFA0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fi-FI" alt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745D9C54-27CF-435D-B8F8-7475C876349A}" type="slidenum">
              <a:rPr lang="fi-FI" altLang="fi-FI" smtClean="0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5516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sikk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numCol="1" anchor="b"/>
          <a:lstStyle>
            <a:lvl1pPr algn="l">
              <a:defRPr/>
            </a:lvl1pPr>
            <a:extLst/>
          </a:lstStyle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22" name="Alaotsikk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 numCol="1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altLang="fi-FI"/>
              <a:t>Muokkaa alaotsikon perustyyliä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20" name="Alatunnisteen paikkamerkki 19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10" name="Dian numeron paikkamerkki 9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  <p:sp>
        <p:nvSpPr>
          <p:cNvPr id="8" name="Ellipsi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 numCol="1"/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 numCol="1"/>
          <a:lstStyle/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 numCol="1"/>
          <a:lstStyle/>
          <a:p>
            <a:r>
              <a:rPr lang="fi-FI" alt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 numCol="1"/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 numCol="1"/>
          <a:lstStyle>
            <a:lvl1pPr>
              <a:defRPr/>
            </a:lvl1pPr>
          </a:lstStyle>
          <a:p>
            <a:fld id="{3F99672D-564C-4691-9CEE-EDCE574A3B06}" type="slidenum">
              <a:rPr lang="fi-FI" altLang="fi-FI"/>
              <a:pPr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numCol="1"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numCol="1"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  <p:sp>
        <p:nvSpPr>
          <p:cNvPr id="10" name="Suorakulmi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llipsi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numCol="1"/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 numCol="1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numCol="1"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numCol="1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numCol="1"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numCol="1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 numCol="1"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numCol="1" anchor="ctr"/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  <p:sp>
        <p:nvSpPr>
          <p:cNvPr id="6" name="Suorakulmi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numCol="1"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 numCol="1"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altLang="fi-FI"/>
              <a:t>Muokkaa tekstin perustyylejä napsauttamalla</a:t>
            </a:r>
          </a:p>
          <a:p>
            <a:pPr lvl="1" eaLnBrk="1" latinLnBrk="0" hangingPunct="1"/>
            <a:r>
              <a:rPr lang="fi-FI" altLang="fi-FI"/>
              <a:t>toinen taso</a:t>
            </a:r>
          </a:p>
          <a:p>
            <a:pPr lvl="2" eaLnBrk="1" latinLnBrk="0" hangingPunct="1"/>
            <a:r>
              <a:rPr lang="fi-FI" altLang="fi-FI"/>
              <a:t>kolmas taso</a:t>
            </a:r>
          </a:p>
          <a:p>
            <a:pPr lvl="3" eaLnBrk="1" latinLnBrk="0" hangingPunct="1"/>
            <a:r>
              <a:rPr lang="fi-FI" altLang="fi-FI"/>
              <a:t>neljäs taso</a:t>
            </a:r>
          </a:p>
          <a:p>
            <a:pPr lvl="4" eaLnBrk="1" latinLnBrk="0" hangingPunct="1"/>
            <a:r>
              <a:rPr lang="fi-FI" altLang="fi-FI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numCol="1"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  <p:sp>
        <p:nvSpPr>
          <p:cNvPr id="8" name="Suorakulmi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numCol="1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numCol="1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i-FI" altLang="fi-FI"/>
              <a:t>Lisää kuva napsauttamalla kuvaketta</a:t>
            </a:r>
            <a:endParaRPr kumimoji="0" lang="en-US" dirty="0"/>
          </a:p>
        </p:txBody>
      </p:sp>
      <p:sp>
        <p:nvSpPr>
          <p:cNvPr id="9" name="Vuokaavio: Prosessi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uokaavio: Prosessi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numCol="1"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ktori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Ellipsi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ngas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numCol="1" anchor="ctr">
            <a:normAutofit/>
          </a:bodyPr>
          <a:lstStyle/>
          <a:p>
            <a:r>
              <a:rPr kumimoji="0" lang="fi-FI" altLang="fi-FI"/>
              <a:t>Muokkaa perustyyl. napsautt.</a:t>
            </a:r>
            <a:endParaRPr kumimoji="0" lang="en-US"/>
          </a:p>
        </p:txBody>
      </p:sp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 numCol="1">
            <a:normAutofit/>
          </a:bodyPr>
          <a:lstStyle/>
          <a:p>
            <a:pPr lvl="0" eaLnBrk="1" latinLnBrk="0" hangingPunct="1"/>
            <a:r>
              <a:rPr kumimoji="0" lang="fi-FI" altLang="fi-FI"/>
              <a:t>Muokkaa tekstin perustyylejä napsauttamalla</a:t>
            </a:r>
          </a:p>
          <a:p>
            <a:pPr lvl="1" eaLnBrk="1" latinLnBrk="0" hangingPunct="1"/>
            <a:r>
              <a:rPr kumimoji="0" lang="fi-FI" altLang="fi-FI"/>
              <a:t>toinen taso</a:t>
            </a:r>
          </a:p>
          <a:p>
            <a:pPr lvl="2" eaLnBrk="1" latinLnBrk="0" hangingPunct="1"/>
            <a:r>
              <a:rPr kumimoji="0" lang="fi-FI" altLang="fi-FI"/>
              <a:t>kolmas taso</a:t>
            </a:r>
          </a:p>
          <a:p>
            <a:pPr lvl="3" eaLnBrk="1" latinLnBrk="0" hangingPunct="1"/>
            <a:r>
              <a:rPr kumimoji="0" lang="fi-FI" altLang="fi-FI"/>
              <a:t>neljäs taso</a:t>
            </a:r>
          </a:p>
          <a:p>
            <a:pPr lvl="4" eaLnBrk="1" latinLnBrk="0" hangingPunct="1"/>
            <a:r>
              <a:rPr kumimoji="0" lang="fi-FI" altLang="fi-FI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numCol="1"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287209B-9604-4EA2-A8E4-5F878B9B1D04}" type="datetimeFigureOut">
              <a:rPr lang="fi-FI" altLang="fi-FI" smtClean="0"/>
              <a:t>9.12.2020</a:t>
            </a:fld>
            <a:endParaRPr lang="fi-FI" alt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numCol="1"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i-FI" alt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numCol="1"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F50BA03-DBF2-428D-8E21-5AC01740F28E}" type="slidenum">
              <a:rPr lang="fi-FI" altLang="fi-FI" smtClean="0"/>
              <a:t>‹#›</a:t>
            </a:fld>
            <a:endParaRPr lang="fi-FI" altLang="fi-FI"/>
          </a:p>
        </p:txBody>
      </p:sp>
      <p:sp>
        <p:nvSpPr>
          <p:cNvPr id="15" name="Suorakulmi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numCol="1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JRxUCn" TargetMode="External"/><Relationship Id="rId2" Type="http://schemas.openxmlformats.org/officeDocument/2006/relationships/hyperlink" Target="https://bit.ly/2Wuv3X4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2JRxUCn" TargetMode="External"/><Relationship Id="rId2" Type="http://schemas.openxmlformats.org/officeDocument/2006/relationships/hyperlink" Target="https://bit.ly/2Wuv3X4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 numCol="1"/>
          <a:lstStyle/>
          <a:p>
            <a:r>
              <a:rPr lang="fi-FI" altLang="fi-FI" dirty="0"/>
              <a:t>Painonhallinta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403648" y="2852936"/>
            <a:ext cx="6400800" cy="2160240"/>
          </a:xfrm>
        </p:spPr>
        <p:txBody>
          <a:bodyPr numCol="1">
            <a:normAutofit/>
          </a:bodyPr>
          <a:lstStyle/>
          <a:p>
            <a:r>
              <a:rPr lang="fi-FI" altLang="fi-FI" dirty="0"/>
              <a:t>Ylipaino</a:t>
            </a:r>
          </a:p>
          <a:p>
            <a:r>
              <a:rPr lang="fi-FI" altLang="fi-FI" dirty="0"/>
              <a:t>Laihtuminen - Painonhallinta</a:t>
            </a:r>
          </a:p>
          <a:p>
            <a:r>
              <a:rPr lang="fi-FI" altLang="fi-FI" dirty="0"/>
              <a:t>Ylipainon mittarit</a:t>
            </a:r>
          </a:p>
          <a:p>
            <a:r>
              <a:rPr lang="fi-FI" altLang="fi-FI" dirty="0"/>
              <a:t>Lihavuuden syyt ja riskit</a:t>
            </a:r>
          </a:p>
          <a:p>
            <a:endParaRPr lang="fi-FI" altLang="fi-FI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shutterstock_53277037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372200" y="-15658"/>
            <a:ext cx="2482850" cy="1655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Otsikko 1"/>
          <p:cNvSpPr>
            <a:spLocks noGrp="1"/>
          </p:cNvSpPr>
          <p:nvPr>
            <p:ph type="title"/>
          </p:nvPr>
        </p:nvSpPr>
        <p:spPr>
          <a:xfrm>
            <a:off x="1670050" y="251321"/>
            <a:ext cx="5494338" cy="936625"/>
          </a:xfrm>
        </p:spPr>
        <p:txBody>
          <a:bodyPr numCol="1">
            <a:normAutofit fontScale="90000"/>
          </a:bodyPr>
          <a:lstStyle/>
          <a:p>
            <a:pPr eaLnBrk="1" hangingPunct="1"/>
            <a:r>
              <a:rPr lang="fi-FI" altLang="fi-FI" sz="4000" dirty="0">
                <a:latin typeface="Cambria" pitchFamily="18" charset="0"/>
                <a:cs typeface="Times New Roman" pitchFamily="18" charset="0"/>
              </a:rPr>
              <a:t>Vinkkejä arkiseen </a:t>
            </a:r>
            <a:br>
              <a:rPr lang="fi-FI" altLang="fi-FI" sz="4000" dirty="0">
                <a:latin typeface="Cambria" pitchFamily="18" charset="0"/>
                <a:cs typeface="Times New Roman" pitchFamily="18" charset="0"/>
              </a:rPr>
            </a:br>
            <a:r>
              <a:rPr lang="fi-FI" altLang="fi-FI" sz="4000" dirty="0">
                <a:latin typeface="Cambria" pitchFamily="18" charset="0"/>
                <a:cs typeface="Times New Roman" pitchFamily="18" charset="0"/>
              </a:rPr>
              <a:t>painonhallintaan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2988" y="1468393"/>
            <a:ext cx="7610767" cy="5455064"/>
          </a:xfrm>
        </p:spPr>
        <p:txBody>
          <a:bodyPr numCol="1" rtlCol="0">
            <a:normAutofit fontScale="25000" lnSpcReduction="20000"/>
          </a:bodyPr>
          <a:lstStyle/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sz="9600">
                <a:latin typeface="Cambria"/>
              </a:rPr>
              <a:t>•	Sopiva syömisrytmi on 3–6 kertaa päivässä. Se  </a:t>
            </a:r>
            <a:endParaRPr lang="en-US" sz="9600" dirty="0">
              <a:latin typeface="Cambria" panose="02040503050406030204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  <a:buFont typeface="Arial"/>
              <a:buNone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löytyy omaa nälkää ja kylläisyyttä tarkkaillen. 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•	Älä päästä nälkää liian suureksi, syö silloin, kun tunnistat nälän. </a:t>
            </a:r>
            <a:endParaRPr lang="en-US" sz="96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•	Syö välipaloja vain tarpeeseen, kun aterioiden välillä tulee nälkä. </a:t>
            </a:r>
            <a:endParaRPr lang="en-US" sz="96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•	Hyvä välipalan tuo mahaan tavaraa, mutta ei liikaa kaloreita (hedelmät, vähärasvainen jogurtti, voileipä) </a:t>
            </a:r>
            <a:endParaRPr lang="en-US" sz="96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•	Kunnollinen aamupala edesauttaa hallitumpaa syömistä päivän mittaan.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9600" dirty="0">
                <a:latin typeface="Cambria" panose="02040503050406030204" pitchFamily="18" charset="0"/>
                <a:cs typeface="Times New Roman" pitchFamily="18" charset="0"/>
              </a:rPr>
              <a:t>•	Et liho, jollet syö enemmän kuin kulutat; terveellinen ruoka on vähemmän ja oikeanlaista rasvaa ja enemmän kasviksia, marjoja ja hedelmiä. 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i-FI" alt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79388" y="6308725"/>
            <a:ext cx="2057400" cy="365125"/>
          </a:xfrm>
        </p:spPr>
        <p:txBody>
          <a:bodyPr numCol="1"/>
          <a:lstStyle/>
          <a:p>
            <a:pPr algn="l"/>
            <a:fld id="{CE000E79-0C38-4A92-A886-2FC3A3FA5635}" type="slidenum">
              <a:rPr lang="fi-FI" altLang="fi-FI"/>
              <a:pPr algn="l"/>
              <a:t>10</a:t>
            </a:fld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D7B05F-80BE-46E6-B978-CB68628E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38100"/>
            <a:ext cx="7498080" cy="1143000"/>
          </a:xfrm>
        </p:spPr>
        <p:txBody>
          <a:bodyPr>
            <a:normAutofit/>
          </a:bodyPr>
          <a:lstStyle/>
          <a:p>
            <a:r>
              <a:rPr lang="fi-FI" sz="4000" dirty="0"/>
              <a:t>Lihominen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ABDC1B-572B-4128-A542-B4739C539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5608" y="1214156"/>
            <a:ext cx="7498080" cy="5383196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energian saanti on viikkojen ja kuukausien ajan suurempi kuin sen kulutus</a:t>
            </a:r>
          </a:p>
          <a:p>
            <a:r>
              <a:rPr lang="fi-FI" sz="2400" dirty="0"/>
              <a:t>ylimääräinen energia varastoituu rasvana ihoalaiseen rasvakudokseen sekä</a:t>
            </a:r>
          </a:p>
          <a:p>
            <a:r>
              <a:rPr lang="fi-FI" sz="2400" dirty="0"/>
              <a:t>sisäelinten (maksa) ympärille ja sisään </a:t>
            </a:r>
            <a:r>
              <a:rPr lang="fi-FI" altLang="fi-FI" sz="2400" b="1" dirty="0" err="1">
                <a:latin typeface="Cambria" pitchFamily="18" charset="0"/>
                <a:cs typeface="Times New Roman" pitchFamily="18" charset="0"/>
              </a:rPr>
              <a:t>viskeraalinen</a:t>
            </a:r>
            <a:r>
              <a:rPr lang="fi-FI" altLang="fi-FI" sz="2400" b="1" dirty="0">
                <a:latin typeface="Cambria" pitchFamily="18" charset="0"/>
                <a:cs typeface="Times New Roman" pitchFamily="18" charset="0"/>
              </a:rPr>
              <a:t> rasva </a:t>
            </a:r>
            <a:endParaRPr lang="fi-FI" altLang="fi-FI" sz="2400" b="1" dirty="0"/>
          </a:p>
          <a:p>
            <a:pPr lvl="1"/>
            <a:r>
              <a:rPr lang="fi-FI" altLang="fi-FI" sz="2000" dirty="0">
                <a:latin typeface="Cambria" pitchFamily="18" charset="0"/>
                <a:cs typeface="Times New Roman" pitchFamily="18" charset="0"/>
              </a:rPr>
              <a:t>ns. omenalihavuus eli rasvan kertyminen vyötärölle on epäterveellisempää kuin ns. päärynälihavuus, jolloin rasva on kertynyt lantiolle</a:t>
            </a:r>
          </a:p>
          <a:p>
            <a:endParaRPr lang="fi-FI" sz="2400" dirty="0"/>
          </a:p>
          <a:p>
            <a:r>
              <a:rPr lang="fi-FI" sz="2400" dirty="0"/>
              <a:t>Ylipainoa arvioidaan eri ylipainomittareilla</a:t>
            </a:r>
          </a:p>
          <a:p>
            <a:pPr lvl="1"/>
            <a:r>
              <a:rPr lang="fi-FI" altLang="fi-FI" sz="2000" b="1" dirty="0">
                <a:latin typeface="Cambria" pitchFamily="18" charset="0"/>
                <a:cs typeface="Times New Roman" pitchFamily="18" charset="0"/>
              </a:rPr>
              <a:t>vaaka </a:t>
            </a:r>
          </a:p>
          <a:p>
            <a:pPr lvl="1"/>
            <a:r>
              <a:rPr lang="fi-FI" altLang="fi-FI" sz="2000" b="1" dirty="0">
                <a:latin typeface="Cambria" pitchFamily="18" charset="0"/>
                <a:cs typeface="Times New Roman" pitchFamily="18" charset="0"/>
              </a:rPr>
              <a:t>painoindeksi (BMI)</a:t>
            </a:r>
          </a:p>
          <a:p>
            <a:pPr lvl="1"/>
            <a:r>
              <a:rPr lang="fi-FI" altLang="fi-FI" sz="2000" b="1" dirty="0">
                <a:latin typeface="Cambria" pitchFamily="18" charset="0"/>
                <a:cs typeface="Times New Roman" pitchFamily="18" charset="0"/>
              </a:rPr>
              <a:t>vyötärömitta</a:t>
            </a:r>
            <a:endParaRPr lang="fi-FI" sz="2000" dirty="0"/>
          </a:p>
          <a:p>
            <a:endParaRPr lang="fi-FI" sz="2400" dirty="0"/>
          </a:p>
          <a:p>
            <a:endParaRPr lang="fi-FI" sz="2400" dirty="0"/>
          </a:p>
          <a:p>
            <a:pPr marL="402336" lvl="1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07897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tsikko 1"/>
          <p:cNvSpPr>
            <a:spLocks noGrp="1"/>
          </p:cNvSpPr>
          <p:nvPr>
            <p:ph type="title"/>
          </p:nvPr>
        </p:nvSpPr>
        <p:spPr>
          <a:xfrm>
            <a:off x="3203575" y="188913"/>
            <a:ext cx="5494338" cy="863600"/>
          </a:xfrm>
        </p:spPr>
        <p:txBody>
          <a:bodyPr numCol="1"/>
          <a:lstStyle/>
          <a:p>
            <a:pPr eaLnBrk="1" hangingPunct="1"/>
            <a:r>
              <a:rPr lang="fi-FI" altLang="fi-FI" sz="4000">
                <a:latin typeface="Cambria" pitchFamily="18" charset="0"/>
                <a:cs typeface="Times New Roman" pitchFamily="18" charset="0"/>
              </a:rPr>
              <a:t>Painoindeksi</a:t>
            </a:r>
          </a:p>
        </p:txBody>
      </p:sp>
      <p:pic>
        <p:nvPicPr>
          <p:cNvPr id="4" name="Sisällön paikkamerkki 3" descr="Sivu 6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26915" y="1177264"/>
            <a:ext cx="6257820" cy="4608395"/>
          </a:xfrm>
          <a:ln w="12700">
            <a:solidFill>
              <a:schemeClr val="accent6">
                <a:lumMod val="75000"/>
              </a:schemeClr>
            </a:solidFill>
          </a:ln>
        </p:spPr>
      </p:pic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07950" y="6308725"/>
            <a:ext cx="2057400" cy="365125"/>
          </a:xfrm>
        </p:spPr>
        <p:txBody>
          <a:bodyPr numCol="1"/>
          <a:lstStyle/>
          <a:p>
            <a:pPr algn="l"/>
            <a:fld id="{C4FDFF5A-B921-48A9-9E8F-03DAF652C95B}" type="slidenum">
              <a:rPr lang="fi-FI" altLang="fi-FI"/>
              <a:pPr algn="l"/>
              <a:t>12</a:t>
            </a:fld>
            <a:endParaRPr lang="fi-FI" altLang="fi-FI"/>
          </a:p>
        </p:txBody>
      </p:sp>
      <p:sp>
        <p:nvSpPr>
          <p:cNvPr id="6" name="rect5"/>
          <p:cNvSpPr txBox="1"/>
          <p:nvPr/>
        </p:nvSpPr>
        <p:spPr>
          <a:xfrm>
            <a:off x="2127810" y="5120501"/>
            <a:ext cx="5792237" cy="1739801"/>
          </a:xfrm>
          <a:prstGeom prst="rect">
            <a:avLst/>
          </a:prstGeom>
          <a:noFill/>
        </p:spPr>
        <p:txBody>
          <a:bodyPr wrap="square" numCol="1"/>
          <a:lstStyle/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tsikko 1"/>
          <p:cNvSpPr>
            <a:spLocks noGrp="1"/>
          </p:cNvSpPr>
          <p:nvPr>
            <p:ph type="title"/>
          </p:nvPr>
        </p:nvSpPr>
        <p:spPr>
          <a:xfrm>
            <a:off x="1344954" y="-308773"/>
            <a:ext cx="7243867" cy="1233240"/>
          </a:xfrm>
        </p:spPr>
        <p:txBody>
          <a:bodyPr numCol="1"/>
          <a:lstStyle/>
          <a:p>
            <a:pPr eaLnBrk="1" hangingPunct="1"/>
            <a:r>
              <a:rPr lang="fi-FI" altLang="fi-FI" sz="3000">
                <a:latin typeface="Cambria" pitchFamily="18" charset="0"/>
                <a:cs typeface="Times New Roman" pitchFamily="18" charset="0"/>
              </a:rPr>
              <a:t>Vyötärön ympärysmitta ja sen haitat </a:t>
            </a:r>
          </a:p>
        </p:txBody>
      </p:sp>
      <p:pic>
        <p:nvPicPr>
          <p:cNvPr id="4" name="Sisällön paikkamerkki 3" descr="sivu 67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53424" y="703410"/>
            <a:ext cx="7056349" cy="4176389"/>
          </a:xfrm>
        </p:spPr>
      </p:pic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07950" y="6319838"/>
            <a:ext cx="2057400" cy="365125"/>
          </a:xfrm>
        </p:spPr>
        <p:txBody>
          <a:bodyPr numCol="1"/>
          <a:lstStyle/>
          <a:p>
            <a:pPr algn="l"/>
            <a:fld id="{DD1407FD-EE9F-4821-9E6A-B1AF7E622BD5}" type="slidenum">
              <a:rPr lang="fi-FI" altLang="fi-FI"/>
              <a:pPr algn="l"/>
              <a:t>13</a:t>
            </a:fld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12939" y="274521"/>
            <a:ext cx="7731416" cy="758735"/>
          </a:xfrm>
        </p:spPr>
        <p:txBody>
          <a:bodyPr numCol="1"/>
          <a:lstStyle/>
          <a:p>
            <a:r>
              <a:rPr sz="3600"/>
              <a:t>Viskeraalinen rasvakudos ja sen haitat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58550" y="870103"/>
            <a:ext cx="7985166" cy="5998974"/>
          </a:xfrm>
        </p:spPr>
        <p:txBody>
          <a:bodyPr numCol="1"/>
          <a:lstStyle/>
          <a:p>
            <a:r>
              <a:rPr sz="2400"/>
              <a:t>Vyötärölihavuudessa rasvakudosta kerääntyy vatsaonteloon sisäelinten ympärille sekä maksan sisälle      </a:t>
            </a:r>
            <a:endParaRPr kumimoji="0" lang="en-US"/>
          </a:p>
          <a:p>
            <a:r>
              <a:rPr sz="2400"/>
              <a:t>on terveydelle haitallisempaa kun muualle kertynyt rasvakudos </a:t>
            </a:r>
          </a:p>
          <a:p>
            <a:r>
              <a:rPr sz="2400"/>
              <a:t>verenkiertoon vapautuu rasvahappoja (ainevahdunta on aktiivisempi), joiden olisi tarkoitus kulkea maksan kautta jalostettavaksi elimistön energianlähteeksi, mm. lihaksiin</a:t>
            </a:r>
          </a:p>
          <a:p>
            <a:r>
              <a:t>Liiallinen rasvahappomäärä :</a:t>
            </a:r>
          </a:p>
          <a:p>
            <a:r>
              <a:rPr sz="2400"/>
              <a:t>häiritsee insuliinin toimintaa </a:t>
            </a:r>
          </a:p>
          <a:p>
            <a:r>
              <a:rPr sz="2400"/>
              <a:t>aiheuttaa rasva-aine- ja sokeriaineenvaihdunnan häiriöitä</a:t>
            </a:r>
          </a:p>
          <a:p>
            <a:r>
              <a:rPr sz="2400"/>
              <a:t>häiritsee maksan toimintaa</a:t>
            </a:r>
          </a:p>
          <a:p>
            <a:r>
              <a:rPr sz="2400"/>
              <a:t>rasvakudoksen tulehdussoluja aiheuttaa tulehdusreaktioita        </a:t>
            </a:r>
          </a:p>
          <a:p>
            <a:endParaRPr sz="2400"/>
          </a:p>
          <a:p>
            <a:endParaRPr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140787"/>
            <a:ext cx="8229248" cy="1139619"/>
          </a:xfrm>
        </p:spPr>
        <p:txBody>
          <a:bodyPr numCol="1"/>
          <a:lstStyle/>
          <a:p>
            <a:pPr eaLnBrk="1" hangingPunct="1"/>
            <a:r>
              <a:rPr lang="fi-FI" altLang="fi-FI" sz="2000" b="1" dirty="0"/>
              <a:t>METABOLINEN  OIREYHTYMÄ (MBO)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99592" y="1052736"/>
            <a:ext cx="7713221" cy="5622322"/>
          </a:xfrm>
        </p:spPr>
        <p:txBody>
          <a:bodyPr numCol="1"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sz="7200" dirty="0">
                <a:latin typeface="Arial"/>
              </a:rPr>
              <a:t>On </a:t>
            </a:r>
            <a:r>
              <a:rPr sz="7200" dirty="0" err="1">
                <a:latin typeface="Arial"/>
              </a:rPr>
              <a:t>tila</a:t>
            </a:r>
            <a:r>
              <a:rPr sz="7200" dirty="0">
                <a:latin typeface="Arial"/>
              </a:rPr>
              <a:t>, </a:t>
            </a:r>
            <a:r>
              <a:rPr sz="7200" dirty="0" err="1">
                <a:latin typeface="Arial"/>
              </a:rPr>
              <a:t>jossa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ihmisellä</a:t>
            </a:r>
            <a:r>
              <a:rPr sz="7200" dirty="0">
                <a:latin typeface="Arial"/>
              </a:rPr>
              <a:t> on </a:t>
            </a:r>
            <a:r>
              <a:rPr sz="7200" dirty="0" err="1">
                <a:latin typeface="Arial"/>
              </a:rPr>
              <a:t>useita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vyötärölihavuuteen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liityviä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sairauksien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vaaratekijöitä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yhtä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aikaa</a:t>
            </a:r>
            <a:r>
              <a:rPr sz="7200" dirty="0">
                <a:latin typeface="Arial"/>
              </a:rPr>
              <a:t>: (</a:t>
            </a:r>
            <a:r>
              <a:rPr sz="7200" dirty="0" err="1">
                <a:latin typeface="Arial"/>
              </a:rPr>
              <a:t>väh.kaksi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seuraavista</a:t>
            </a:r>
            <a:r>
              <a:rPr sz="7200" dirty="0">
                <a:latin typeface="Arial"/>
              </a:rPr>
              <a:t>)</a:t>
            </a:r>
          </a:p>
          <a:p>
            <a:pPr>
              <a:lnSpc>
                <a:spcPct val="170000"/>
              </a:lnSpc>
            </a:pPr>
            <a:r>
              <a:rPr sz="7200" dirty="0">
                <a:latin typeface="Arial"/>
              </a:rPr>
              <a:t>    </a:t>
            </a:r>
            <a:r>
              <a:rPr sz="7200" dirty="0" err="1">
                <a:latin typeface="Arial"/>
              </a:rPr>
              <a:t>veren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haitalliset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rasvat</a:t>
            </a:r>
            <a:r>
              <a:rPr sz="7200" dirty="0">
                <a:latin typeface="Arial"/>
              </a:rPr>
              <a:t> (LDL) </a:t>
            </a:r>
            <a:r>
              <a:rPr sz="7200" dirty="0" err="1">
                <a:latin typeface="Arial"/>
              </a:rPr>
              <a:t>ovat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lisääntyneet</a:t>
            </a:r>
            <a:r>
              <a:rPr sz="7200" dirty="0">
                <a:latin typeface="Arial"/>
              </a:rPr>
              <a:t>, </a:t>
            </a:r>
          </a:p>
          <a:p>
            <a:pPr>
              <a:lnSpc>
                <a:spcPct val="170000"/>
              </a:lnSpc>
            </a:pPr>
            <a:r>
              <a:rPr sz="7200" dirty="0">
                <a:latin typeface="Arial"/>
              </a:rPr>
              <a:t>    </a:t>
            </a:r>
            <a:r>
              <a:rPr sz="7200" dirty="0" err="1">
                <a:latin typeface="Arial"/>
              </a:rPr>
              <a:t>hyvät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rasvat</a:t>
            </a:r>
            <a:r>
              <a:rPr sz="7200" dirty="0">
                <a:latin typeface="Arial"/>
              </a:rPr>
              <a:t> (HDL) </a:t>
            </a:r>
            <a:r>
              <a:rPr sz="7200" dirty="0" err="1">
                <a:latin typeface="Arial"/>
              </a:rPr>
              <a:t>vähentyneet</a:t>
            </a:r>
            <a:endParaRPr sz="7200" dirty="0">
              <a:latin typeface="Arial"/>
            </a:endParaRPr>
          </a:p>
          <a:p>
            <a:pPr>
              <a:lnSpc>
                <a:spcPct val="170000"/>
              </a:lnSpc>
            </a:pPr>
            <a:r>
              <a:rPr sz="7200" dirty="0">
                <a:latin typeface="Arial"/>
              </a:rPr>
              <a:t>    </a:t>
            </a:r>
            <a:r>
              <a:rPr sz="7200" dirty="0" err="1">
                <a:latin typeface="Arial"/>
              </a:rPr>
              <a:t>korkea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verensokeriarvo</a:t>
            </a:r>
            <a:endParaRPr sz="7200" dirty="0">
              <a:latin typeface="Arial"/>
            </a:endParaRPr>
          </a:p>
          <a:p>
            <a:pPr>
              <a:lnSpc>
                <a:spcPct val="170000"/>
              </a:lnSpc>
            </a:pPr>
            <a:r>
              <a:rPr sz="7200" dirty="0"/>
              <a:t>    </a:t>
            </a:r>
            <a:r>
              <a:rPr sz="7200" dirty="0" err="1"/>
              <a:t>verenpaine</a:t>
            </a:r>
            <a:r>
              <a:rPr sz="7200" dirty="0"/>
              <a:t> on </a:t>
            </a:r>
            <a:r>
              <a:rPr sz="7200" dirty="0" err="1"/>
              <a:t>kohonnut</a:t>
            </a:r>
            <a:r>
              <a:rPr sz="7200" dirty="0"/>
              <a:t> </a:t>
            </a:r>
          </a:p>
          <a:p>
            <a:pPr>
              <a:lnSpc>
                <a:spcPct val="170000"/>
              </a:lnSpc>
            </a:pPr>
            <a:r>
              <a:rPr sz="7200" dirty="0" err="1">
                <a:latin typeface="Arial"/>
              </a:rPr>
              <a:t>Keskeinen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tekijä</a:t>
            </a:r>
            <a:r>
              <a:rPr sz="7200" dirty="0">
                <a:latin typeface="Arial"/>
              </a:rPr>
              <a:t>: </a:t>
            </a:r>
            <a:r>
              <a:rPr sz="7200" dirty="0" err="1">
                <a:latin typeface="Arial"/>
              </a:rPr>
              <a:t>heikentynyt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sokerinsietokyky</a:t>
            </a:r>
            <a:r>
              <a:rPr sz="7200" dirty="0">
                <a:latin typeface="Arial"/>
              </a:rPr>
              <a:t> </a:t>
            </a:r>
            <a:endParaRPr lang="fi-FI" sz="7200" dirty="0">
              <a:latin typeface="Arial"/>
            </a:endParaRPr>
          </a:p>
          <a:p>
            <a:pPr marL="82296" indent="0">
              <a:lnSpc>
                <a:spcPct val="170000"/>
              </a:lnSpc>
              <a:buNone/>
            </a:pPr>
            <a:r>
              <a:rPr lang="fi-FI" sz="7200" dirty="0">
                <a:latin typeface="Arial"/>
              </a:rPr>
              <a:t>   </a:t>
            </a:r>
            <a:r>
              <a:rPr sz="7200" dirty="0">
                <a:latin typeface="Arial"/>
              </a:rPr>
              <a:t>(</a:t>
            </a:r>
            <a:r>
              <a:rPr sz="7200" dirty="0" err="1">
                <a:latin typeface="Arial"/>
              </a:rPr>
              <a:t>johtuu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insuliinin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puutteellisesta</a:t>
            </a:r>
            <a:r>
              <a:rPr sz="7200" dirty="0">
                <a:latin typeface="Arial"/>
              </a:rPr>
              <a:t> </a:t>
            </a:r>
            <a:r>
              <a:rPr sz="7200" dirty="0" err="1">
                <a:latin typeface="Arial"/>
              </a:rPr>
              <a:t>toiminnasta</a:t>
            </a:r>
            <a:endParaRPr sz="7200" dirty="0">
              <a:latin typeface="Arial"/>
            </a:endParaRPr>
          </a:p>
          <a:p>
            <a:pPr>
              <a:lnSpc>
                <a:spcPct val="170000"/>
              </a:lnSpc>
            </a:pPr>
            <a:r>
              <a:rPr sz="7200" dirty="0">
                <a:latin typeface="Garamond"/>
              </a:rPr>
              <a:t>→ </a:t>
            </a:r>
            <a:r>
              <a:rPr sz="7200" dirty="0" err="1">
                <a:latin typeface="Arial"/>
              </a:rPr>
              <a:t>taipumus</a:t>
            </a:r>
            <a:r>
              <a:rPr sz="7200" dirty="0">
                <a:latin typeface="Arial"/>
              </a:rPr>
              <a:t>  </a:t>
            </a:r>
            <a:r>
              <a:rPr sz="7200" dirty="0" err="1">
                <a:latin typeface="Arial"/>
              </a:rPr>
              <a:t>sairastua</a:t>
            </a:r>
            <a:r>
              <a:rPr sz="7200" dirty="0">
                <a:latin typeface="Arial"/>
              </a:rPr>
              <a:t>:</a:t>
            </a:r>
          </a:p>
          <a:p>
            <a:pPr lvl="2">
              <a:lnSpc>
                <a:spcPct val="170000"/>
              </a:lnSpc>
            </a:pPr>
            <a:r>
              <a:rPr lang="fi-FI" altLang="fi-FI" sz="7200" dirty="0">
                <a:latin typeface="Arial" pitchFamily="34" charset="0"/>
                <a:cs typeface="Arial" pitchFamily="34" charset="0"/>
              </a:rPr>
              <a:t> tyypin 2 diabetekseen  (esiaste)</a:t>
            </a:r>
          </a:p>
          <a:p>
            <a:pPr lvl="2">
              <a:lnSpc>
                <a:spcPct val="170000"/>
              </a:lnSpc>
            </a:pPr>
            <a:r>
              <a:rPr lang="fi-FI" altLang="fi-FI" sz="7200" dirty="0">
                <a:latin typeface="Arial" pitchFamily="34" charset="0"/>
                <a:cs typeface="Arial" pitchFamily="34" charset="0"/>
              </a:rPr>
              <a:t>sydän ja verisuonisairauksiin</a:t>
            </a:r>
          </a:p>
          <a:p>
            <a:pPr eaLnBrk="1" hangingPunct="1">
              <a:lnSpc>
                <a:spcPct val="80000"/>
              </a:lnSpc>
              <a:buNone/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</a:pPr>
            <a:endParaRPr lang="fi-FI" altLang="fi-FI" sz="64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i-FI" altLang="fi-FI" sz="1100" dirty="0"/>
          </a:p>
          <a:p>
            <a:pPr eaLnBrk="1" hangingPunct="1">
              <a:lnSpc>
                <a:spcPct val="80000"/>
              </a:lnSpc>
            </a:pPr>
            <a:endParaRPr lang="fi-FI" altLang="fi-FI" sz="700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i-FI" altLang="fi-FI" sz="700" dirty="0"/>
              <a:t>       </a:t>
            </a:r>
          </a:p>
          <a:p>
            <a:pPr eaLnBrk="1" hangingPunct="1">
              <a:lnSpc>
                <a:spcPct val="80000"/>
              </a:lnSpc>
            </a:pPr>
            <a:endParaRPr lang="fi-FI" altLang="fi-FI" sz="700" dirty="0"/>
          </a:p>
          <a:p>
            <a:pPr eaLnBrk="1" hangingPunct="1">
              <a:lnSpc>
                <a:spcPct val="80000"/>
              </a:lnSpc>
            </a:pPr>
            <a:endParaRPr lang="fi-FI" altLang="fi-FI" sz="1100" b="1" dirty="0"/>
          </a:p>
        </p:txBody>
      </p:sp>
      <p:pic>
        <p:nvPicPr>
          <p:cNvPr id="10244" name="Picture 6" descr="Keskivartalolihavu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84645" y="2981993"/>
            <a:ext cx="1728168" cy="2308460"/>
          </a:xfrm>
          <a:noFill/>
        </p:spPr>
      </p:pic>
      <p:sp>
        <p:nvSpPr>
          <p:cNvPr id="10245" name="rect10244"/>
          <p:cNvSpPr txBox="1"/>
          <p:nvPr/>
        </p:nvSpPr>
        <p:spPr>
          <a:xfrm>
            <a:off x="2200341" y="676"/>
            <a:ext cx="5846572" cy="1739801"/>
          </a:xfrm>
          <a:prstGeom prst="rect">
            <a:avLst/>
          </a:prstGeom>
          <a:noFill/>
        </p:spPr>
        <p:txBody>
          <a:bodyPr wrap="square" numCol="1"/>
          <a:lstStyle/>
          <a:p>
            <a:endParaRPr/>
          </a:p>
        </p:txBody>
      </p:sp>
      <p:sp>
        <p:nvSpPr>
          <p:cNvPr id="10246" name="rect10245"/>
          <p:cNvSpPr txBox="1"/>
          <p:nvPr/>
        </p:nvSpPr>
        <p:spPr>
          <a:xfrm>
            <a:off x="1884863" y="906184"/>
            <a:ext cx="1739873" cy="1739873"/>
          </a:xfrm>
          <a:prstGeom prst="rect">
            <a:avLst/>
          </a:prstGeom>
          <a:noFill/>
        </p:spPr>
        <p:txBody>
          <a:bodyPr wrap="square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0"/>
            <a:ext cx="8229600" cy="836613"/>
          </a:xfrm>
        </p:spPr>
        <p:txBody>
          <a:bodyPr numCol="1"/>
          <a:lstStyle/>
          <a:p>
            <a:pPr eaLnBrk="1" hangingPunct="1">
              <a:defRPr/>
            </a:pPr>
            <a:r>
              <a:rPr lang="fi-FI" altLang="fi-FI" sz="3200" b="1" dirty="0"/>
              <a:t>YLIPAINON SEURAUKSET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1640" y="981075"/>
            <a:ext cx="7812360" cy="5876925"/>
          </a:xfrm>
        </p:spPr>
        <p:txBody>
          <a:bodyPr numCol="1"/>
          <a:lstStyle/>
          <a:p>
            <a:pPr eaLnBrk="1" hangingPunct="1">
              <a:buFontTx/>
              <a:buNone/>
              <a:defRPr/>
            </a:pPr>
            <a:r>
              <a:rPr lang="fi-FI" altLang="fi-FI" sz="2400" b="1" dirty="0"/>
              <a:t>Yksilölliset</a:t>
            </a:r>
          </a:p>
          <a:p>
            <a:pPr eaLnBrk="1" hangingPunct="1">
              <a:defRPr/>
            </a:pPr>
            <a:r>
              <a:rPr lang="fi-FI" altLang="fi-FI" sz="2400" dirty="0"/>
              <a:t>yksilön elämänlaatu</a:t>
            </a:r>
          </a:p>
          <a:p>
            <a:pPr eaLnBrk="1" hangingPunct="1">
              <a:defRPr/>
            </a:pPr>
            <a:r>
              <a:rPr lang="fi-FI" altLang="fi-FI" sz="2400" b="1" dirty="0"/>
              <a:t>fyysiset:</a:t>
            </a:r>
            <a:r>
              <a:rPr lang="fi-FI" altLang="fi-FI" sz="2400" dirty="0"/>
              <a:t> terveyden heikkeneminen (oheissairaudet)</a:t>
            </a:r>
          </a:p>
          <a:p>
            <a:pPr eaLnBrk="1" hangingPunct="1">
              <a:defRPr/>
            </a:pPr>
            <a:r>
              <a:rPr lang="fi-FI" altLang="fi-FI" sz="2400" b="1" dirty="0"/>
              <a:t>sosiaaliset:</a:t>
            </a:r>
            <a:r>
              <a:rPr lang="fi-FI" altLang="fi-FI" sz="2400" dirty="0"/>
              <a:t> syrjäytyminen (kiusaaminen, yksinäisyys)</a:t>
            </a:r>
          </a:p>
          <a:p>
            <a:pPr eaLnBrk="1" hangingPunct="1">
              <a:defRPr/>
            </a:pPr>
            <a:r>
              <a:rPr lang="fi-FI" altLang="fi-FI" sz="2400" b="1" dirty="0"/>
              <a:t>psyykkiset:</a:t>
            </a:r>
            <a:r>
              <a:rPr lang="fi-FI" altLang="fi-FI" sz="2400" dirty="0"/>
              <a:t> huono itsetunto</a:t>
            </a:r>
          </a:p>
          <a:p>
            <a:pPr eaLnBrk="1" hangingPunct="1">
              <a:defRPr/>
            </a:pPr>
            <a:endParaRPr lang="fi-FI" altLang="fi-FI" sz="2400" dirty="0"/>
          </a:p>
          <a:p>
            <a:pPr eaLnBrk="1" hangingPunct="1">
              <a:buFontTx/>
              <a:buNone/>
              <a:defRPr/>
            </a:pPr>
            <a:r>
              <a:rPr lang="fi-FI" altLang="fi-FI" sz="2400" b="1" dirty="0"/>
              <a:t>Yhteiskunnalliset:</a:t>
            </a:r>
          </a:p>
          <a:p>
            <a:pPr eaLnBrk="1" hangingPunct="1">
              <a:defRPr/>
            </a:pPr>
            <a:r>
              <a:rPr lang="fi-FI" altLang="fi-FI" sz="2400" dirty="0"/>
              <a:t>terveydenhuoltokustannukset (oheissairaudet)</a:t>
            </a:r>
          </a:p>
          <a:p>
            <a:pPr eaLnBrk="1" hangingPunct="1">
              <a:defRPr/>
            </a:pPr>
            <a:r>
              <a:rPr lang="fi-FI" altLang="fi-FI" sz="2400" dirty="0"/>
              <a:t>työssä poissaolot (oheissairaudet)</a:t>
            </a:r>
          </a:p>
          <a:p>
            <a:pPr eaLnBrk="1" hangingPunct="1">
              <a:defRPr/>
            </a:pPr>
            <a:r>
              <a:rPr lang="fi-FI" altLang="fi-FI" sz="2400" dirty="0"/>
              <a:t>eliniän lyheneminen</a:t>
            </a:r>
          </a:p>
          <a:p>
            <a:pPr eaLnBrk="1" hangingPunct="1">
              <a:defRPr/>
            </a:pPr>
            <a:endParaRPr lang="fi-FI" altLang="fi-FI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88640"/>
            <a:ext cx="8229600" cy="692150"/>
          </a:xfrm>
        </p:spPr>
        <p:txBody>
          <a:bodyPr numCol="1"/>
          <a:lstStyle/>
          <a:p>
            <a:pPr eaLnBrk="1" hangingPunct="1">
              <a:defRPr/>
            </a:pPr>
            <a:r>
              <a:rPr lang="fi-FI" altLang="fi-FI" sz="3200" b="1" dirty="0"/>
              <a:t>YLIPAINON EHKÄISY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624" y="908721"/>
            <a:ext cx="7488064" cy="5949280"/>
          </a:xfrm>
        </p:spPr>
        <p:txBody>
          <a:bodyPr numCol="1"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fi-FI" altLang="fi-FI" sz="2400" dirty="0"/>
              <a:t>WHO:n terveyden edistämisen periaatteiden mukaan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fi-FI" altLang="fi-FI" sz="2400" i="1" dirty="0"/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i-FI" altLang="fi-FI" sz="2400" dirty="0"/>
              <a:t>Terveysosaamisen kehittäminen</a:t>
            </a:r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i-FI" altLang="fi-FI" sz="2400" dirty="0"/>
              <a:t>Yhteisöllisyyden lisääminen</a:t>
            </a:r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i-FI" altLang="fi-FI" sz="2400" dirty="0"/>
              <a:t>Terveyttä tukevat ympäristöt</a:t>
            </a:r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i-FI" altLang="fi-FI" sz="2400" dirty="0"/>
              <a:t>Terveydenhuollon kehittäminen</a:t>
            </a:r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r>
              <a:rPr lang="fi-FI" altLang="fi-FI" sz="2400"/>
              <a:t>Yhteiskunnalliset terveyttä edistävät </a:t>
            </a:r>
            <a:r>
              <a:rPr lang="fi-FI" altLang="fi-FI" sz="2400" dirty="0"/>
              <a:t>päätökset</a:t>
            </a:r>
          </a:p>
          <a:p>
            <a:pPr marL="539496" indent="-457200" eaLnBrk="1" hangingPunct="1">
              <a:lnSpc>
                <a:spcPct val="90000"/>
              </a:lnSpc>
              <a:buFontTx/>
              <a:buAutoNum type="arabicPeriod"/>
              <a:defRPr/>
            </a:pPr>
            <a:endParaRPr lang="fi-FI" altLang="fi-FI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406883" y="0"/>
            <a:ext cx="7498080" cy="1143000"/>
          </a:xfrm>
        </p:spPr>
        <p:txBody>
          <a:bodyPr>
            <a:normAutofit/>
          </a:bodyPr>
          <a:lstStyle/>
          <a:p>
            <a:r>
              <a:rPr lang="fi-FI" sz="3200" dirty="0"/>
              <a:t>PAV - </a:t>
            </a:r>
            <a:r>
              <a:rPr lang="fi-FI" sz="3200" dirty="0" err="1"/>
              <a:t>Perusa</a:t>
            </a:r>
            <a:r>
              <a:rPr sz="3200" dirty="0" err="1"/>
              <a:t>ine</a:t>
            </a:r>
            <a:r>
              <a:rPr lang="fi-FI" sz="3200" dirty="0"/>
              <a:t>en</a:t>
            </a:r>
            <a:r>
              <a:rPr sz="3200" dirty="0" err="1"/>
              <a:t>vaihdunta</a:t>
            </a:r>
            <a:r>
              <a:rPr sz="3200" dirty="0"/>
              <a:t>  </a:t>
            </a:r>
            <a:r>
              <a:rPr lang="fi-FI" sz="3200" dirty="0"/>
              <a:t>(</a:t>
            </a:r>
            <a:r>
              <a:rPr sz="3200" dirty="0" err="1"/>
              <a:t>metabolia</a:t>
            </a:r>
            <a:r>
              <a:rPr lang="fi-FI" sz="3200" dirty="0"/>
              <a:t>)</a:t>
            </a:r>
            <a:endParaRPr kumimoji="0" lang="en-US" sz="32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5411688"/>
          </a:xfrm>
        </p:spPr>
        <p:txBody>
          <a:bodyPr>
            <a:normAutofit/>
          </a:bodyPr>
          <a:lstStyle/>
          <a:p>
            <a:r>
              <a:rPr sz="2400" dirty="0" err="1"/>
              <a:t>fysiologinen</a:t>
            </a:r>
            <a:r>
              <a:rPr sz="2400" dirty="0"/>
              <a:t> </a:t>
            </a:r>
            <a:r>
              <a:rPr sz="2400" dirty="0" err="1"/>
              <a:t>toimintaketju</a:t>
            </a:r>
            <a:r>
              <a:rPr sz="2400" dirty="0"/>
              <a:t>, </a:t>
            </a:r>
            <a:r>
              <a:rPr sz="2400" dirty="0" err="1"/>
              <a:t>jossa</a:t>
            </a:r>
            <a:r>
              <a:rPr sz="2400" dirty="0"/>
              <a:t> </a:t>
            </a:r>
            <a:r>
              <a:rPr sz="2400" dirty="0" err="1"/>
              <a:t>ravintoaineita</a:t>
            </a:r>
            <a:r>
              <a:rPr sz="2400" dirty="0"/>
              <a:t> </a:t>
            </a:r>
            <a:r>
              <a:rPr sz="2400" dirty="0" err="1"/>
              <a:t>muokataan</a:t>
            </a:r>
            <a:r>
              <a:rPr sz="2400" dirty="0"/>
              <a:t>, </a:t>
            </a:r>
            <a:r>
              <a:rPr sz="2400" dirty="0" err="1"/>
              <a:t>jotta</a:t>
            </a:r>
            <a:r>
              <a:rPr sz="2400" dirty="0"/>
              <a:t> </a:t>
            </a:r>
            <a:r>
              <a:rPr sz="2400" dirty="0" err="1"/>
              <a:t>niistä</a:t>
            </a:r>
            <a:r>
              <a:rPr sz="2400" dirty="0"/>
              <a:t> </a:t>
            </a:r>
            <a:r>
              <a:rPr sz="2400" dirty="0" err="1"/>
              <a:t>saattaisii</a:t>
            </a:r>
            <a:r>
              <a:rPr sz="2400" dirty="0"/>
              <a:t> </a:t>
            </a:r>
            <a:r>
              <a:rPr sz="2400" dirty="0" err="1"/>
              <a:t>energiaa</a:t>
            </a:r>
            <a:r>
              <a:rPr sz="2400" dirty="0"/>
              <a:t> ja </a:t>
            </a:r>
            <a:r>
              <a:rPr sz="2400" dirty="0" err="1"/>
              <a:t>rakennusaineita</a:t>
            </a:r>
            <a:r>
              <a:rPr sz="2400" dirty="0"/>
              <a:t> </a:t>
            </a:r>
            <a:r>
              <a:rPr sz="2400" dirty="0" err="1"/>
              <a:t>elimistön</a:t>
            </a:r>
            <a:r>
              <a:rPr sz="2400" dirty="0"/>
              <a:t> </a:t>
            </a:r>
            <a:r>
              <a:rPr sz="2400" dirty="0" err="1"/>
              <a:t>solujen</a:t>
            </a:r>
            <a:r>
              <a:rPr sz="2400" dirty="0"/>
              <a:t> </a:t>
            </a:r>
            <a:r>
              <a:rPr sz="2400" dirty="0" err="1"/>
              <a:t>käyttöön</a:t>
            </a:r>
            <a:endParaRPr lang="fi-FI" sz="2400" dirty="0"/>
          </a:p>
          <a:p>
            <a:endParaRPr lang="fi-FI" sz="2400" dirty="0"/>
          </a:p>
          <a:p>
            <a:pPr marL="82296" indent="0">
              <a:buNone/>
              <a:defRPr/>
            </a:pPr>
            <a:r>
              <a:rPr lang="fi-FI" altLang="fi-FI" sz="2400" dirty="0"/>
              <a:t>Lepoenergiankulutus kcal (</a:t>
            </a:r>
            <a:r>
              <a:rPr lang="fi-FI" altLang="fi-FI" sz="2400" dirty="0" err="1"/>
              <a:t>kj</a:t>
            </a:r>
            <a:r>
              <a:rPr lang="fi-FI" altLang="fi-FI" sz="2400" dirty="0"/>
              <a:t>) /vrk (</a:t>
            </a:r>
            <a:r>
              <a:rPr lang="fi-FI" altLang="fi-FI" sz="1800" dirty="0"/>
              <a:t>kaloreina: kJ x 0,24)</a:t>
            </a:r>
          </a:p>
          <a:p>
            <a:r>
              <a:rPr lang="fi-FI" sz="2400" dirty="0"/>
              <a:t>energiamäärä, jonka ihminen kuluttaa välttämättömien elintoimintojen, kuten sydämen ja sisäelinten toiminnan ylläpitoon</a:t>
            </a:r>
          </a:p>
          <a:p>
            <a:r>
              <a:rPr lang="fi-FI" sz="2400" dirty="0"/>
              <a:t>Kalorilaskuri – päivän energiatarve</a:t>
            </a:r>
            <a:endParaRPr lang="fi-FI" altLang="fi-FI" sz="2400" dirty="0">
              <a:hlinkClick r:id="rId2"/>
            </a:endParaRPr>
          </a:p>
          <a:p>
            <a:pPr marL="82296" indent="0">
              <a:buNone/>
              <a:defRPr/>
            </a:pPr>
            <a:r>
              <a:rPr lang="fi-FI" altLang="fi-FI" sz="2000" dirty="0">
                <a:hlinkClick r:id="rId2"/>
              </a:rPr>
              <a:t>https://bit.ly/2Wuv3X4</a:t>
            </a:r>
            <a:r>
              <a:rPr lang="fi-FI" altLang="fi-FI" sz="2000" dirty="0"/>
              <a:t> </a:t>
            </a:r>
          </a:p>
          <a:p>
            <a:pPr marL="82296" indent="0">
              <a:buNone/>
              <a:defRPr/>
            </a:pPr>
            <a:endParaRPr lang="fi-FI" altLang="fi-FI" sz="2000" dirty="0"/>
          </a:p>
          <a:p>
            <a:r>
              <a:rPr lang="fi-FI" altLang="fi-FI" sz="2400" dirty="0"/>
              <a:t>Liikunta kuluttaa energiaa (</a:t>
            </a:r>
            <a:r>
              <a:rPr lang="fi-FI" altLang="fi-FI" sz="1800" dirty="0"/>
              <a:t>MET- yksikkö</a:t>
            </a:r>
            <a:r>
              <a:rPr lang="fi-FI" altLang="fi-FI" sz="2400" dirty="0"/>
              <a:t>)</a:t>
            </a:r>
          </a:p>
          <a:p>
            <a:pPr marL="82296" indent="0">
              <a:buNone/>
            </a:pPr>
            <a:r>
              <a:rPr lang="fi-FI" altLang="fi-FI" sz="2400" dirty="0">
                <a:hlinkClick r:id="rId3"/>
              </a:rPr>
              <a:t>https://bit.ly/2JRxUCn</a:t>
            </a:r>
            <a:r>
              <a:rPr lang="fi-FI" altLang="fi-FI" sz="2400" dirty="0"/>
              <a:t> </a:t>
            </a:r>
            <a:endParaRPr lang="fi-FI" sz="2400" dirty="0"/>
          </a:p>
          <a:p>
            <a:endParaRPr kumimoji="0"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pPr>
              <a:defRPr/>
            </a:pPr>
            <a:endParaRPr lang="fi-FI" alt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>
              <a:defRPr/>
            </a:pPr>
            <a:r>
              <a:rPr lang="fi-FI" altLang="fi-FI" dirty="0"/>
              <a:t>Lepoenergiankulutus kJ/vrk (</a:t>
            </a:r>
            <a:r>
              <a:rPr lang="fi-FI" altLang="fi-FI" sz="1800" dirty="0"/>
              <a:t>kaloreina: kJ x 0,24)</a:t>
            </a:r>
          </a:p>
          <a:p>
            <a:r>
              <a:rPr sz="2400" dirty="0" err="1"/>
              <a:t>energiamäärä</a:t>
            </a:r>
            <a:r>
              <a:rPr sz="2400" dirty="0"/>
              <a:t>, </a:t>
            </a:r>
            <a:r>
              <a:rPr sz="2400" dirty="0" err="1"/>
              <a:t>jonka</a:t>
            </a:r>
            <a:r>
              <a:rPr sz="2400" dirty="0"/>
              <a:t> </a:t>
            </a:r>
            <a:r>
              <a:rPr sz="2400" dirty="0" err="1"/>
              <a:t>ihminen</a:t>
            </a:r>
            <a:r>
              <a:rPr sz="2400" dirty="0"/>
              <a:t> </a:t>
            </a:r>
            <a:r>
              <a:rPr sz="2400" dirty="0" err="1"/>
              <a:t>kuluttaa</a:t>
            </a:r>
            <a:r>
              <a:rPr lang="fi-FI" sz="2400" dirty="0"/>
              <a:t> </a:t>
            </a:r>
            <a:r>
              <a:rPr sz="2400" dirty="0" err="1"/>
              <a:t>välttämättömien</a:t>
            </a:r>
            <a:r>
              <a:rPr sz="2400" dirty="0"/>
              <a:t> </a:t>
            </a:r>
            <a:r>
              <a:rPr sz="2400" dirty="0" err="1"/>
              <a:t>elintoimintojen</a:t>
            </a:r>
            <a:r>
              <a:rPr sz="2400" dirty="0"/>
              <a:t>, </a:t>
            </a:r>
            <a:r>
              <a:rPr sz="2400" dirty="0" err="1"/>
              <a:t>kuten</a:t>
            </a:r>
            <a:r>
              <a:rPr sz="2400" dirty="0"/>
              <a:t> </a:t>
            </a:r>
            <a:r>
              <a:rPr sz="2400" dirty="0" err="1"/>
              <a:t>sydämen</a:t>
            </a:r>
            <a:r>
              <a:rPr sz="2400" dirty="0"/>
              <a:t> ja </a:t>
            </a:r>
            <a:r>
              <a:rPr sz="2400" dirty="0" err="1"/>
              <a:t>sisäelinten</a:t>
            </a:r>
            <a:r>
              <a:rPr sz="2400" dirty="0"/>
              <a:t> </a:t>
            </a:r>
            <a:r>
              <a:rPr sz="2400" dirty="0" err="1"/>
              <a:t>toiminnan</a:t>
            </a:r>
            <a:r>
              <a:rPr sz="2400" dirty="0"/>
              <a:t> </a:t>
            </a:r>
            <a:r>
              <a:rPr sz="2400" dirty="0" err="1"/>
              <a:t>ylläpitoon</a:t>
            </a:r>
            <a:endParaRPr lang="fi-FI" sz="2400" dirty="0"/>
          </a:p>
          <a:p>
            <a:endParaRPr sz="2400" dirty="0"/>
          </a:p>
          <a:p>
            <a:r>
              <a:rPr lang="fi-FI" sz="2800" dirty="0"/>
              <a:t>Kalorilaskuri – päivän energiatarve</a:t>
            </a:r>
            <a:endParaRPr lang="fi-FI" altLang="fi-FI" sz="2800" dirty="0">
              <a:hlinkClick r:id="rId2"/>
            </a:endParaRPr>
          </a:p>
          <a:p>
            <a:pPr marL="82296" indent="0">
              <a:buNone/>
              <a:defRPr/>
            </a:pPr>
            <a:r>
              <a:rPr lang="fi-FI" altLang="fi-FI" sz="2400" dirty="0">
                <a:hlinkClick r:id="rId2"/>
              </a:rPr>
              <a:t>https://bit.ly/2Wuv3X4</a:t>
            </a:r>
            <a:r>
              <a:rPr lang="fi-FI" altLang="fi-FI" sz="2400" dirty="0"/>
              <a:t> </a:t>
            </a:r>
          </a:p>
          <a:p>
            <a:pPr marL="82296" indent="0">
              <a:buNone/>
              <a:defRPr/>
            </a:pPr>
            <a:endParaRPr lang="fi-FI" altLang="fi-FI" sz="2400" dirty="0"/>
          </a:p>
          <a:p>
            <a:r>
              <a:rPr lang="fi-FI" altLang="fi-FI" sz="2800" dirty="0"/>
              <a:t>Liikunta kuluttaa energiaa (</a:t>
            </a:r>
            <a:r>
              <a:rPr lang="fi-FI" altLang="fi-FI" sz="2000" dirty="0"/>
              <a:t>MET- yksikkö</a:t>
            </a:r>
            <a:r>
              <a:rPr lang="fi-FI" altLang="fi-FI" sz="2800" dirty="0"/>
              <a:t>)</a:t>
            </a:r>
          </a:p>
          <a:p>
            <a:pPr marL="82296" indent="0">
              <a:buNone/>
            </a:pPr>
            <a:r>
              <a:rPr lang="fi-FI" altLang="fi-FI" sz="2800" dirty="0">
                <a:hlinkClick r:id="rId3"/>
              </a:rPr>
              <a:t>https://bit.ly/2JRxUCn</a:t>
            </a:r>
            <a:r>
              <a:rPr lang="fi-FI" altLang="fi-FI" sz="2800" dirty="0"/>
              <a:t> </a:t>
            </a:r>
            <a:endParaRPr lang="fi-FI" sz="2800" dirty="0"/>
          </a:p>
          <a:p>
            <a:endParaRPr lang="fi-FI" altLang="fi-FI" sz="2800" dirty="0"/>
          </a:p>
          <a:p>
            <a:pPr marL="82296" indent="0">
              <a:buNone/>
              <a:defRPr/>
            </a:pPr>
            <a:endParaRPr lang="fi-FI" b="1" dirty="0"/>
          </a:p>
          <a:p>
            <a:pPr marL="82296" indent="0">
              <a:buNone/>
              <a:defRPr/>
            </a:pPr>
            <a:endParaRPr lang="fi-FI" alt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867034" y="713442"/>
            <a:ext cx="8229514" cy="647673"/>
          </a:xfrm>
        </p:spPr>
        <p:txBody>
          <a:bodyPr numCol="1">
            <a:normAutofit fontScale="90000"/>
          </a:bodyPr>
          <a:lstStyle/>
          <a:p>
            <a:pPr eaLnBrk="1" hangingPunct="1">
              <a:defRPr/>
            </a:pPr>
            <a:r>
              <a:rPr lang="fi-FI" altLang="fi-FI" sz="4000" b="1" dirty="0"/>
              <a:t>Lihominen</a:t>
            </a:r>
            <a:r>
              <a:rPr lang="fi-FI" altLang="fi-FI" sz="2800" b="1" dirty="0"/>
              <a:t> </a:t>
            </a:r>
            <a:br>
              <a:rPr lang="fi-FI" altLang="fi-FI" sz="2400" b="1" dirty="0"/>
            </a:br>
            <a:endParaRPr lang="fi-FI" altLang="fi-FI" sz="2400" b="1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05544" y="1196369"/>
            <a:ext cx="7395367" cy="4840508"/>
          </a:xfrm>
        </p:spPr>
        <p:txBody>
          <a:bodyPr numCol="1">
            <a:norm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altLang="fi-FI" dirty="0"/>
              <a:t>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/>
              <a:t>ylimääräinen energia varastoituu elimistöön rasvaksi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/>
              <a:t>lihominen johtuu joko 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000" dirty="0"/>
              <a:t>rasvasolujen lukumäärästä (lapsuusiässä)  tai 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000" dirty="0"/>
              <a:t>niiden koon kasvusta (aikuisuusiässä)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fi-FI" altLang="fi-FI" sz="2400" dirty="0"/>
              <a:t>rasvasolujen lukumäärään vaikuttavat: 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000" dirty="0"/>
              <a:t>varhaislapsuuden ravinto ja  </a:t>
            </a:r>
          </a:p>
          <a:p>
            <a:pPr lvl="1">
              <a:lnSpc>
                <a:spcPct val="90000"/>
              </a:lnSpc>
              <a:defRPr/>
            </a:pPr>
            <a:r>
              <a:rPr lang="fi-FI" altLang="fi-FI" sz="2000" dirty="0"/>
              <a:t>geneettiset tekijät</a:t>
            </a:r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i="1" dirty="0"/>
          </a:p>
          <a:p>
            <a:pPr eaLnBrk="1" hangingPunct="1">
              <a:lnSpc>
                <a:spcPct val="90000"/>
              </a:lnSpc>
              <a:defRPr/>
            </a:pPr>
            <a:endParaRPr lang="fi-FI" altLang="fi-FI" sz="2400" i="1" dirty="0"/>
          </a:p>
          <a:p>
            <a:pPr eaLnBrk="1" hangingPunct="1">
              <a:lnSpc>
                <a:spcPct val="90000"/>
              </a:lnSpc>
              <a:defRPr/>
            </a:pPr>
            <a:endParaRPr lang="fi-FI" altLang="fi-FI" b="1" dirty="0"/>
          </a:p>
          <a:p>
            <a:pPr eaLnBrk="1" hangingPunct="1">
              <a:lnSpc>
                <a:spcPct val="90000"/>
              </a:lnSpc>
              <a:defRPr/>
            </a:pPr>
            <a:endParaRPr lang="fi-FI" altLang="fi-FI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 descr="shutterstock_4325554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096000" y="7999"/>
            <a:ext cx="3048000" cy="213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Otsikko 1"/>
          <p:cNvSpPr>
            <a:spLocks noGrp="1"/>
          </p:cNvSpPr>
          <p:nvPr>
            <p:ph type="title"/>
          </p:nvPr>
        </p:nvSpPr>
        <p:spPr>
          <a:xfrm>
            <a:off x="1547664" y="214983"/>
            <a:ext cx="5383212" cy="1120775"/>
          </a:xfrm>
        </p:spPr>
        <p:txBody>
          <a:bodyPr numCol="1">
            <a:normAutofit fontScale="90000"/>
          </a:bodyPr>
          <a:lstStyle/>
          <a:p>
            <a:pPr eaLnBrk="1" hangingPunct="1"/>
            <a:r>
              <a:rPr lang="fi-FI" altLang="fi-FI" sz="4000" dirty="0">
                <a:latin typeface="Cambria" pitchFamily="18" charset="0"/>
                <a:cs typeface="Times New Roman" pitchFamily="18" charset="0"/>
              </a:rPr>
              <a:t>Vinkkejä arkiseen </a:t>
            </a:r>
            <a:br>
              <a:rPr lang="fi-FI" altLang="fi-FI" sz="4000" dirty="0">
                <a:latin typeface="Cambria" pitchFamily="18" charset="0"/>
                <a:cs typeface="Times New Roman" pitchFamily="18" charset="0"/>
              </a:rPr>
            </a:br>
            <a:r>
              <a:rPr lang="fi-FI" altLang="fi-FI" sz="4000" dirty="0">
                <a:latin typeface="Cambria" pitchFamily="18" charset="0"/>
                <a:cs typeface="Times New Roman" pitchFamily="18" charset="0"/>
              </a:rPr>
              <a:t>painonhallintaan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24095" y="2226924"/>
            <a:ext cx="6480175" cy="4352925"/>
          </a:xfrm>
        </p:spPr>
        <p:txBody>
          <a:bodyPr numCol="1" rtlCol="0">
            <a:normAutofit fontScale="47500" lnSpcReduction="20000"/>
          </a:bodyPr>
          <a:lstStyle/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b="1" dirty="0">
                <a:latin typeface="Cambria" panose="02040503050406030204" pitchFamily="18" charset="0"/>
                <a:cs typeface="Times New Roman" pitchFamily="18" charset="0"/>
              </a:rPr>
              <a:t>Mieti, mikä saa sinut syömään liikaa = enemmän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b="1" dirty="0">
                <a:latin typeface="Cambria" panose="02040503050406030204" pitchFamily="18" charset="0"/>
                <a:cs typeface="Times New Roman" pitchFamily="18" charset="0"/>
              </a:rPr>
              <a:t>kuin tarvitset:</a:t>
            </a:r>
            <a:endParaRPr lang="en-US" sz="4400" b="1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Syötkö kun olet iloinen - tai murheellinen? </a:t>
            </a:r>
            <a:endParaRPr lang="en-US" sz="44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Oletko aina syönyt näin? </a:t>
            </a:r>
            <a:endParaRPr lang="en-US" sz="44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Tuleeko kiireessä syötyä mitä sattuu eikä mieti, onko ruoka terveellistä? </a:t>
            </a:r>
            <a:endParaRPr lang="en-US" sz="44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Syötkö usein pikaruokaa? 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Jos huomaat hotkivasi, syömisen hidastaminen (huolellinen pureskelu) vähentää kaloreiden saantia. </a:t>
            </a:r>
            <a:endParaRPr lang="en-US" sz="44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Syöminen TV:tä katsellessa tai tietokoneen äärellä johtaa usein liikakaloreihin. </a:t>
            </a:r>
            <a:endParaRPr lang="en-US" sz="4400" dirty="0">
              <a:latin typeface="Cambria" panose="02040503050406030204" pitchFamily="18" charset="0"/>
              <a:cs typeface="Times New Roman" pitchFamily="18" charset="0"/>
            </a:endParaRP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i-FI" altLang="fi-FI" sz="4400" dirty="0">
                <a:latin typeface="Cambria" panose="02040503050406030204" pitchFamily="18" charset="0"/>
                <a:cs typeface="Times New Roman" pitchFamily="18" charset="0"/>
              </a:rPr>
              <a:t>•	Alkoholissa on paljon energiaa.</a:t>
            </a:r>
          </a:p>
          <a:p>
            <a:pPr eaLnBrk="1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i-FI" alt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179388" y="6259513"/>
            <a:ext cx="2057400" cy="365125"/>
          </a:xfrm>
        </p:spPr>
        <p:txBody>
          <a:bodyPr numCol="1"/>
          <a:lstStyle/>
          <a:p>
            <a:pPr algn="l"/>
            <a:fld id="{30EA734C-06DB-4C48-9E15-E7A9F0593A47}" type="slidenum">
              <a:rPr lang="fi-FI" altLang="fi-FI"/>
              <a:pPr algn="l"/>
              <a:t>20</a:t>
            </a:fld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69065" y="164885"/>
            <a:ext cx="7497966" cy="1143000"/>
          </a:xfrm>
        </p:spPr>
        <p:txBody>
          <a:bodyPr numCol="1"/>
          <a:lstStyle/>
          <a:p>
            <a:r>
              <a:rPr lang="fi-FI" altLang="fi-FI" dirty="0"/>
              <a:t>Lihomisen 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56420" y="1113210"/>
            <a:ext cx="8026447" cy="5135190"/>
          </a:xfrm>
        </p:spPr>
        <p:txBody>
          <a:bodyPr numCol="1"/>
          <a:lstStyle/>
          <a:p>
            <a:r>
              <a:rPr lang="fi-FI" altLang="fi-FI" dirty="0"/>
              <a:t>Perimä</a:t>
            </a:r>
          </a:p>
          <a:p>
            <a:r>
              <a:rPr lang="fi-FI" altLang="fi-FI" sz="2400" dirty="0"/>
              <a:t>selittää arvioilta 30-50% ihmisten </a:t>
            </a:r>
            <a:r>
              <a:rPr lang="fi-FI" altLang="fi-FI" sz="2400" dirty="0" err="1"/>
              <a:t>altiudesta</a:t>
            </a:r>
            <a:r>
              <a:rPr lang="fi-FI" altLang="fi-FI" sz="2400" dirty="0"/>
              <a:t> lihomiseen</a:t>
            </a:r>
          </a:p>
          <a:p>
            <a:pPr lvl="1"/>
            <a:r>
              <a:rPr lang="fi-FI" altLang="fi-FI" dirty="0" err="1"/>
              <a:t>leptiini </a:t>
            </a:r>
            <a:r>
              <a:rPr sz="1800" dirty="0"/>
              <a:t>(</a:t>
            </a:r>
            <a:r>
              <a:rPr sz="1800" dirty="0" err="1"/>
              <a:t>leptiinin</a:t>
            </a:r>
            <a:r>
              <a:rPr sz="1800" dirty="0"/>
              <a:t> </a:t>
            </a:r>
            <a:r>
              <a:rPr sz="1800" dirty="0" err="1"/>
              <a:t>määrän</a:t>
            </a:r>
            <a:r>
              <a:rPr sz="1800" dirty="0"/>
              <a:t> </a:t>
            </a:r>
            <a:r>
              <a:rPr sz="1800" dirty="0" err="1"/>
              <a:t>lisääntyessä</a:t>
            </a:r>
            <a:r>
              <a:rPr sz="1800" dirty="0"/>
              <a:t> </a:t>
            </a:r>
            <a:r>
              <a:rPr sz="1800" dirty="0" err="1"/>
              <a:t>ruokahalu</a:t>
            </a:r>
            <a:r>
              <a:rPr sz="1800" dirty="0"/>
              <a:t> </a:t>
            </a:r>
            <a:r>
              <a:rPr sz="1800" dirty="0" err="1"/>
              <a:t>vähenee</a:t>
            </a:r>
            <a:r>
              <a:rPr sz="1800" dirty="0"/>
              <a:t> )</a:t>
            </a:r>
            <a:endParaRPr lang="fi-FI" altLang="fi-FI" dirty="0"/>
          </a:p>
          <a:p>
            <a:pPr lvl="1"/>
            <a:r>
              <a:rPr lang="fi-FI" altLang="fi-FI" dirty="0" err="1"/>
              <a:t>greliini </a:t>
            </a:r>
            <a:r>
              <a:rPr sz="1800" dirty="0"/>
              <a:t>(</a:t>
            </a:r>
            <a:r>
              <a:rPr sz="1800" dirty="0" err="1"/>
              <a:t>stimuloi</a:t>
            </a:r>
            <a:r>
              <a:rPr sz="1800" dirty="0"/>
              <a:t> </a:t>
            </a:r>
            <a:r>
              <a:rPr sz="1800" dirty="0" err="1"/>
              <a:t>ruokahalua</a:t>
            </a:r>
            <a:r>
              <a:rPr sz="1800" dirty="0"/>
              <a:t> ja </a:t>
            </a:r>
            <a:r>
              <a:rPr sz="1800" dirty="0" err="1"/>
              <a:t>nopeuttaa</a:t>
            </a:r>
            <a:r>
              <a:rPr sz="1800" dirty="0"/>
              <a:t> </a:t>
            </a:r>
            <a:r>
              <a:rPr sz="1800" dirty="0" err="1"/>
              <a:t>mahalaukun</a:t>
            </a:r>
            <a:r>
              <a:rPr sz="1800" dirty="0"/>
              <a:t> </a:t>
            </a:r>
            <a:r>
              <a:rPr sz="1800" dirty="0" err="1"/>
              <a:t>tyhjenemistä</a:t>
            </a:r>
            <a:r>
              <a:rPr sz="1800" dirty="0"/>
              <a:t>)</a:t>
            </a:r>
          </a:p>
          <a:p>
            <a:endParaRPr sz="1800" dirty="0"/>
          </a:p>
          <a:p>
            <a:r>
              <a:rPr lang="fi-FI" altLang="fi-FI" dirty="0"/>
              <a:t>Ympäristötekijät / Muuttuvat</a:t>
            </a:r>
          </a:p>
          <a:p>
            <a:pPr lvl="1"/>
            <a:r>
              <a:rPr lang="fi-FI" altLang="fi-FI" dirty="0"/>
              <a:t>ruokaympäristö</a:t>
            </a:r>
          </a:p>
          <a:p>
            <a:pPr lvl="1"/>
            <a:r>
              <a:rPr lang="fi-FI" altLang="fi-FI" dirty="0"/>
              <a:t>sosiaalinen ympäristö</a:t>
            </a:r>
          </a:p>
          <a:p>
            <a:pPr lvl="1"/>
            <a:r>
              <a:rPr lang="fi-FI" altLang="fi-FI" dirty="0"/>
              <a:t>fyysinen ympäristö</a:t>
            </a:r>
          </a:p>
          <a:p>
            <a:pPr lvl="1"/>
            <a:endParaRPr lang="fi-FI" altLang="fi-FI" dirty="0"/>
          </a:p>
          <a:p>
            <a:endParaRPr lang="fi-FI" alt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5629" y="57154"/>
            <a:ext cx="7497966" cy="1143000"/>
          </a:xfrm>
        </p:spPr>
        <p:txBody>
          <a:bodyPr numCol="1"/>
          <a:lstStyle/>
          <a:p>
            <a:r>
              <a:rPr sz="3000" b="1"/>
              <a:t>Muuttuva ruokaympäristö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12939" y="797583"/>
            <a:ext cx="7840158" cy="5854021"/>
          </a:xfrm>
        </p:spPr>
        <p:txBody>
          <a:bodyPr numCol="1">
            <a:normAutofit lnSpcReduction="10000"/>
          </a:bodyPr>
          <a:lstStyle/>
          <a:p>
            <a:pPr>
              <a:buChar char="•"/>
            </a:pPr>
            <a:r>
              <a:rPr sz="2400"/>
              <a:t> </a:t>
            </a:r>
            <a:r>
              <a:rPr sz="3000"/>
              <a:t>ruokien sijoittaminen kaupassa</a:t>
            </a:r>
            <a:endParaRPr kumimoji="0" lang="en-US"/>
          </a:p>
          <a:p>
            <a:pPr>
              <a:buChar char="•"/>
            </a:pPr>
            <a:endParaRPr kumimoji="0" lang="en-US"/>
          </a:p>
          <a:p>
            <a:pPr>
              <a:buChar char="•"/>
            </a:pPr>
            <a:r>
              <a:rPr sz="3000"/>
              <a:t> kauppojen aukioloaikojen vapauttuminen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tuottevalikoiman laajeneminen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palkitseminen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suurentuneet pakkauskoot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epäterveellisen ruoan mainostaminen</a:t>
            </a:r>
          </a:p>
          <a:p>
            <a:pPr>
              <a:buNone/>
            </a:pPr>
            <a:endParaRPr sz="3000"/>
          </a:p>
          <a:p>
            <a:pPr>
              <a:buChar char="•"/>
            </a:pPr>
            <a:endParaRPr sz="3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z="3000" b="1"/>
              <a:t>Muuttuva sosiaalinen ympäristö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94815" y="1316857"/>
            <a:ext cx="7912653" cy="5407236"/>
          </a:xfrm>
        </p:spPr>
        <p:txBody>
          <a:bodyPr numCol="1"/>
          <a:lstStyle/>
          <a:p>
            <a:pPr>
              <a:buChar char="•"/>
            </a:pPr>
            <a:r>
              <a:rPr sz="2400" dirty="0"/>
              <a:t> </a:t>
            </a:r>
            <a:r>
              <a:rPr sz="3000" dirty="0" err="1"/>
              <a:t>painonhallinnan</a:t>
            </a:r>
            <a:r>
              <a:rPr sz="3000" dirty="0"/>
              <a:t> </a:t>
            </a:r>
            <a:r>
              <a:rPr sz="3000" dirty="0" err="1"/>
              <a:t>ongelmista</a:t>
            </a:r>
            <a:r>
              <a:rPr sz="3000" dirty="0"/>
              <a:t> </a:t>
            </a:r>
            <a:r>
              <a:rPr sz="3000" dirty="0" err="1"/>
              <a:t>kärsivän</a:t>
            </a:r>
            <a:r>
              <a:rPr sz="3000" dirty="0"/>
              <a:t>   </a:t>
            </a:r>
            <a:r>
              <a:rPr sz="3000" dirty="0" err="1"/>
              <a:t>syyllistäminen</a:t>
            </a:r>
            <a:r>
              <a:rPr sz="3000" dirty="0"/>
              <a:t> </a:t>
            </a:r>
            <a:endParaRPr kumimoji="0" lang="en-US" dirty="0"/>
          </a:p>
          <a:p>
            <a:pPr>
              <a:buChar char="•"/>
            </a:pPr>
            <a:endParaRPr kumimoji="0" lang="en-US" dirty="0"/>
          </a:p>
          <a:p>
            <a:pPr>
              <a:buChar char="•"/>
            </a:pPr>
            <a:r>
              <a:rPr sz="3000" dirty="0"/>
              <a:t> </a:t>
            </a:r>
            <a:r>
              <a:rPr sz="3000" dirty="0" err="1"/>
              <a:t>laihdutusdieettien</a:t>
            </a:r>
            <a:r>
              <a:rPr sz="3000" dirty="0"/>
              <a:t> ja </a:t>
            </a:r>
            <a:r>
              <a:rPr sz="3000" dirty="0" err="1"/>
              <a:t>valmisteiden</a:t>
            </a:r>
            <a:r>
              <a:rPr sz="3000" dirty="0"/>
              <a:t> </a:t>
            </a:r>
            <a:r>
              <a:rPr sz="3000" dirty="0" err="1"/>
              <a:t>raju</a:t>
            </a:r>
            <a:r>
              <a:rPr sz="3000" dirty="0"/>
              <a:t> </a:t>
            </a:r>
            <a:r>
              <a:rPr sz="3000" dirty="0" err="1"/>
              <a:t>markinointi</a:t>
            </a:r>
            <a:endParaRPr sz="3000" dirty="0"/>
          </a:p>
          <a:p>
            <a:pPr>
              <a:buChar char="•"/>
            </a:pPr>
            <a:endParaRPr sz="3000" dirty="0"/>
          </a:p>
          <a:p>
            <a:pPr>
              <a:buChar char="•"/>
            </a:pPr>
            <a:r>
              <a:rPr sz="3000" dirty="0"/>
              <a:t> </a:t>
            </a:r>
            <a:r>
              <a:rPr sz="3000" dirty="0" err="1"/>
              <a:t>hoikkuuden</a:t>
            </a:r>
            <a:r>
              <a:rPr sz="3000" dirty="0"/>
              <a:t> </a:t>
            </a:r>
            <a:r>
              <a:rPr sz="3000" dirty="0" err="1"/>
              <a:t>ihannoiminen</a:t>
            </a:r>
            <a:r>
              <a:rPr sz="3000" dirty="0"/>
              <a:t> (</a:t>
            </a:r>
            <a:r>
              <a:rPr lang="fi-FI" sz="3000" dirty="0"/>
              <a:t>media - itsetunto</a:t>
            </a:r>
            <a:r>
              <a:rPr sz="3000" dirty="0"/>
              <a:t>)</a:t>
            </a:r>
          </a:p>
          <a:p>
            <a:pPr>
              <a:buChar char="•"/>
            </a:pPr>
            <a:endParaRPr sz="3000" dirty="0"/>
          </a:p>
          <a:p>
            <a:pPr>
              <a:buChar char="•"/>
            </a:pPr>
            <a:r>
              <a:rPr sz="3000" dirty="0"/>
              <a:t> </a:t>
            </a:r>
            <a:r>
              <a:rPr sz="3000" dirty="0" err="1"/>
              <a:t>työ</a:t>
            </a:r>
            <a:r>
              <a:rPr sz="3000" dirty="0"/>
              <a:t>- ja </a:t>
            </a:r>
            <a:r>
              <a:rPr sz="3000" dirty="0" err="1"/>
              <a:t>perhe-elämän</a:t>
            </a:r>
            <a:r>
              <a:rPr sz="3000" dirty="0"/>
              <a:t> </a:t>
            </a:r>
            <a:r>
              <a:rPr sz="3000" dirty="0" err="1"/>
              <a:t>muutokset</a:t>
            </a:r>
            <a:r>
              <a:rPr sz="3000" dirty="0"/>
              <a:t> (</a:t>
            </a:r>
            <a:r>
              <a:rPr sz="3000" dirty="0" err="1"/>
              <a:t>kiire</a:t>
            </a:r>
            <a:r>
              <a:rPr sz="3000" dirty="0"/>
              <a:t>, </a:t>
            </a:r>
            <a:r>
              <a:rPr sz="3000" dirty="0" err="1"/>
              <a:t>stressi</a:t>
            </a:r>
            <a:r>
              <a:rPr sz="3000" dirty="0"/>
              <a:t>, </a:t>
            </a:r>
            <a:r>
              <a:rPr sz="3000" dirty="0" err="1"/>
              <a:t>lyhentynyt</a:t>
            </a:r>
            <a:r>
              <a:rPr sz="3000" dirty="0"/>
              <a:t> </a:t>
            </a:r>
            <a:r>
              <a:rPr sz="3000" dirty="0" err="1"/>
              <a:t>yöuni</a:t>
            </a:r>
            <a:r>
              <a:rPr sz="3000" dirty="0"/>
              <a:t>)</a:t>
            </a:r>
          </a:p>
          <a:p>
            <a:pPr>
              <a:buChar char="•"/>
            </a:pPr>
            <a:endParaRPr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sz="3000" b="1"/>
              <a:t>Muuttuva fyysinen ympäristö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51173" y="1196369"/>
            <a:ext cx="7923545" cy="5103791"/>
          </a:xfrm>
        </p:spPr>
        <p:txBody>
          <a:bodyPr numCol="1"/>
          <a:lstStyle/>
          <a:p>
            <a:pPr>
              <a:buChar char="•"/>
            </a:pPr>
            <a:r>
              <a:rPr sz="3000"/>
              <a:t> työn fyysisen rasituksen väheneminen</a:t>
            </a:r>
            <a:endParaRPr kumimoji="0" lang="en-US"/>
          </a:p>
          <a:p>
            <a:pPr>
              <a:buChar char="•"/>
            </a:pPr>
            <a:endParaRPr kumimoji="0" lang="en-US"/>
          </a:p>
          <a:p>
            <a:pPr>
              <a:buChar char="•"/>
            </a:pPr>
            <a:r>
              <a:rPr sz="3000"/>
              <a:t> kodin arkiympäristön muuttuminen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julkisen arkiympäristön muuttuminen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r>
              <a:rPr sz="3000"/>
              <a:t> yksityisautoilun lisääntyminen</a:t>
            </a:r>
          </a:p>
          <a:p>
            <a:pPr>
              <a:buChar char="•"/>
            </a:pPr>
            <a:endParaRPr sz="3000"/>
          </a:p>
          <a:p>
            <a:pPr>
              <a:buChar char="•"/>
            </a:pPr>
            <a:endParaRPr sz="3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188640"/>
            <a:ext cx="8229600" cy="836613"/>
          </a:xfrm>
        </p:spPr>
        <p:txBody>
          <a:bodyPr numCol="1">
            <a:normAutofit/>
          </a:bodyPr>
          <a:lstStyle/>
          <a:p>
            <a:pPr eaLnBrk="1" hangingPunct="1">
              <a:defRPr/>
            </a:pPr>
            <a:r>
              <a:rPr lang="fi-FI" altLang="fi-FI" sz="3600" dirty="0"/>
              <a:t>Laihduttaminen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5091" y="1124744"/>
            <a:ext cx="8100392" cy="6092825"/>
          </a:xfrm>
        </p:spPr>
        <p:txBody>
          <a:bodyPr numCol="1">
            <a:normAutofit/>
          </a:bodyPr>
          <a:lstStyle/>
          <a:p>
            <a:pPr eaLnBrk="1" hangingPunct="1">
              <a:defRPr/>
            </a:pPr>
            <a:r>
              <a:rPr lang="fi-FI" altLang="fi-FI" sz="2000" dirty="0" err="1"/>
              <a:t>Tavoiteena</a:t>
            </a:r>
            <a:r>
              <a:rPr lang="fi-FI" altLang="fi-FI" sz="2000" dirty="0"/>
              <a:t>:</a:t>
            </a:r>
          </a:p>
          <a:p>
            <a:pPr lvl="1">
              <a:defRPr/>
            </a:pPr>
            <a:r>
              <a:rPr lang="fi-FI" altLang="fi-FI" sz="1600" dirty="0"/>
              <a:t>kehon liiallisen rasvakudoksen määrän vähentäminen</a:t>
            </a:r>
          </a:p>
          <a:p>
            <a:pPr lvl="1">
              <a:defRPr/>
            </a:pPr>
            <a:r>
              <a:rPr lang="fi-FI" altLang="fi-FI" sz="1600" dirty="0"/>
              <a:t>lihavuuteen liittyvien sairauksien tai niiden vaaratekijöiden ehkäiseminen ja lieventäminen</a:t>
            </a:r>
          </a:p>
          <a:p>
            <a:pPr eaLnBrk="1" hangingPunct="1">
              <a:defRPr/>
            </a:pPr>
            <a:endParaRPr lang="fi-FI" altLang="fi-FI" sz="2000" dirty="0"/>
          </a:p>
          <a:p>
            <a:pPr eaLnBrk="1" hangingPunct="1">
              <a:defRPr/>
            </a:pPr>
            <a:r>
              <a:rPr lang="fi-FI" altLang="fi-FI" sz="2000" dirty="0"/>
              <a:t>Tärkeä! – </a:t>
            </a:r>
          </a:p>
          <a:p>
            <a:pPr lvl="1">
              <a:defRPr/>
            </a:pPr>
            <a:r>
              <a:rPr lang="fi-FI" altLang="fi-FI" sz="1600" dirty="0"/>
              <a:t>max.2 kuukautta</a:t>
            </a:r>
          </a:p>
          <a:p>
            <a:pPr lvl="1">
              <a:defRPr/>
            </a:pPr>
            <a:r>
              <a:rPr lang="fi-FI" altLang="fi-FI" sz="1600" dirty="0"/>
              <a:t>pelkään liikunnan avulla 2-3kg</a:t>
            </a:r>
          </a:p>
          <a:p>
            <a:pPr lvl="1">
              <a:defRPr/>
            </a:pPr>
            <a:r>
              <a:rPr lang="fi-FI" altLang="fi-FI" sz="2000" b="1" dirty="0" err="1"/>
              <a:t>max</a:t>
            </a:r>
            <a:r>
              <a:rPr lang="fi-FI" altLang="fi-FI" sz="2000" b="1" dirty="0"/>
              <a:t>. 0,5kg/viikossa</a:t>
            </a:r>
          </a:p>
          <a:p>
            <a:pPr lvl="1">
              <a:defRPr/>
            </a:pPr>
            <a:r>
              <a:rPr lang="fi-FI" altLang="fi-FI" sz="1600" dirty="0"/>
              <a:t>riittävät ja välttämättömät ravintoaineet </a:t>
            </a:r>
          </a:p>
          <a:p>
            <a:pPr lvl="1">
              <a:defRPr/>
            </a:pPr>
            <a:r>
              <a:rPr lang="fi-FI" altLang="fi-FI" sz="2000" dirty="0"/>
              <a:t>ruoan energiamäärä vähenee </a:t>
            </a:r>
          </a:p>
          <a:p>
            <a:pPr lvl="2">
              <a:defRPr/>
            </a:pPr>
            <a:r>
              <a:rPr sz="1600" dirty="0"/>
              <a:t>(</a:t>
            </a:r>
            <a:r>
              <a:rPr lang="fi-FI" altLang="fi-FI" sz="1600" dirty="0"/>
              <a:t>vähärasvaisempi, pienemmät annokset-energiatiheyttä pienentäminen ) </a:t>
            </a:r>
          </a:p>
          <a:p>
            <a:pPr lvl="1">
              <a:defRPr/>
            </a:pPr>
            <a:r>
              <a:rPr sz="2000" dirty="0" err="1"/>
              <a:t>vihanneksia</a:t>
            </a:r>
            <a:r>
              <a:rPr sz="2000" dirty="0"/>
              <a:t>, </a:t>
            </a:r>
            <a:r>
              <a:rPr sz="2000" dirty="0" err="1"/>
              <a:t>juureksia</a:t>
            </a:r>
            <a:r>
              <a:rPr sz="2000" dirty="0"/>
              <a:t> ja </a:t>
            </a:r>
            <a:r>
              <a:rPr sz="2000" dirty="0" err="1"/>
              <a:t>hedelmiä</a:t>
            </a:r>
            <a:r>
              <a:rPr sz="2000" dirty="0"/>
              <a:t> </a:t>
            </a:r>
            <a:r>
              <a:rPr sz="2000" dirty="0" err="1"/>
              <a:t>voi</a:t>
            </a:r>
            <a:r>
              <a:rPr sz="2000" dirty="0"/>
              <a:t> </a:t>
            </a:r>
            <a:r>
              <a:rPr sz="2000" dirty="0" err="1"/>
              <a:t>syödä</a:t>
            </a:r>
            <a:r>
              <a:rPr sz="2000" dirty="0"/>
              <a:t> </a:t>
            </a:r>
            <a:r>
              <a:rPr sz="2000" dirty="0" err="1"/>
              <a:t>jopa</a:t>
            </a:r>
            <a:r>
              <a:rPr sz="2000" dirty="0"/>
              <a:t> </a:t>
            </a:r>
            <a:r>
              <a:rPr sz="2000" dirty="0" err="1"/>
              <a:t>enemmän</a:t>
            </a:r>
            <a:endParaRPr lang="fi-FI" sz="2000" dirty="0"/>
          </a:p>
          <a:p>
            <a:pPr lvl="1">
              <a:defRPr/>
            </a:pPr>
            <a:r>
              <a:rPr lang="fi-FI" sz="2000" dirty="0"/>
              <a:t>pysy terveenä</a:t>
            </a:r>
          </a:p>
          <a:p>
            <a:pPr marL="82296" indent="0" eaLnBrk="1" hangingPunct="1">
              <a:buNone/>
              <a:defRPr/>
            </a:pPr>
            <a:r>
              <a:rPr lang="fi-FI" altLang="fi-FI" sz="2000" dirty="0"/>
              <a:t>           </a:t>
            </a:r>
          </a:p>
          <a:p>
            <a:pPr eaLnBrk="1" hangingPunct="1">
              <a:defRPr/>
            </a:pPr>
            <a:r>
              <a:rPr lang="fi-FI" altLang="fi-FI" sz="2000" dirty="0"/>
              <a:t>Sen jälkeen: </a:t>
            </a:r>
            <a:r>
              <a:rPr lang="fi-FI" altLang="fi-FI" sz="2000" b="1" dirty="0"/>
              <a:t>painonhallinta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0"/>
            <a:ext cx="8229600" cy="981075"/>
          </a:xfrm>
        </p:spPr>
        <p:txBody>
          <a:bodyPr numCol="1"/>
          <a:lstStyle/>
          <a:p>
            <a:pPr eaLnBrk="1" hangingPunct="1">
              <a:defRPr/>
            </a:pPr>
            <a:r>
              <a:rPr lang="fi-FI" altLang="fi-FI" sz="3200" b="1" dirty="0"/>
              <a:t>PAINONHALLINTA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3608" y="476250"/>
            <a:ext cx="8100392" cy="6381750"/>
          </a:xfrm>
        </p:spPr>
        <p:txBody>
          <a:bodyPr numCol="1"/>
          <a:lstStyle/>
          <a:p>
            <a:pPr eaLnBrk="1" hangingPunct="1">
              <a:buFont typeface="Wingdings" pitchFamily="2" charset="2"/>
              <a:buNone/>
              <a:defRPr/>
            </a:pPr>
            <a:endParaRPr lang="fi-FI" altLang="fi-FI" dirty="0"/>
          </a:p>
          <a:p>
            <a:pPr eaLnBrk="1" hangingPunct="1">
              <a:defRPr/>
            </a:pPr>
            <a:r>
              <a:rPr lang="fi-FI" altLang="fi-FI" dirty="0"/>
              <a:t>kestää vuosikausia, oikeastaan koko elämän </a:t>
            </a:r>
          </a:p>
          <a:p>
            <a:pPr eaLnBrk="1" hangingPunct="1">
              <a:defRPr/>
            </a:pPr>
            <a:r>
              <a:rPr lang="fi-FI" altLang="fi-FI" dirty="0"/>
              <a:t>estää painon nousun takaisin</a:t>
            </a:r>
            <a:r>
              <a:rPr lang="fi-FI" altLang="fi-FI" b="1" dirty="0"/>
              <a:t> </a:t>
            </a:r>
            <a:r>
              <a:rPr lang="fi-FI" altLang="fi-FI" dirty="0"/>
              <a:t>( +2kg) </a:t>
            </a:r>
          </a:p>
          <a:p>
            <a:pPr eaLnBrk="1" hangingPunct="1">
              <a:defRPr/>
            </a:pPr>
            <a:r>
              <a:rPr lang="fi-FI" altLang="fi-FI" dirty="0"/>
              <a:t>tavoitteena on syödä itsensä sopivan kylläiseksi joka päivä</a:t>
            </a:r>
          </a:p>
          <a:p>
            <a:pPr eaLnBrk="1" hangingPunct="1">
              <a:defRPr/>
            </a:pPr>
            <a:endParaRPr lang="fi-FI" altLang="fi-FI" dirty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fi-FI" altLang="fi-FI" b="1" dirty="0"/>
              <a:t>Elämäntapojen </a:t>
            </a:r>
            <a:r>
              <a:rPr lang="fi-FI" altLang="fi-FI" dirty="0"/>
              <a:t> muutos:</a:t>
            </a:r>
          </a:p>
          <a:p>
            <a:pPr eaLnBrk="1" hangingPunct="1">
              <a:defRPr/>
            </a:pPr>
            <a:r>
              <a:rPr lang="fi-FI" altLang="fi-FI" dirty="0"/>
              <a:t>muutosten tulee olla pysyviä </a:t>
            </a:r>
          </a:p>
          <a:p>
            <a:pPr eaLnBrk="1" hangingPunct="1">
              <a:defRPr/>
            </a:pPr>
            <a:r>
              <a:rPr lang="fi-FI" altLang="fi-FI" dirty="0"/>
              <a:t>ruoan kalorimäärän vähentäminen</a:t>
            </a:r>
            <a:endParaRPr lang="fi-FI" altLang="fi-FI" sz="2800" dirty="0"/>
          </a:p>
          <a:p>
            <a:pPr eaLnBrk="1" hangingPunct="1">
              <a:defRPr/>
            </a:pPr>
            <a:r>
              <a:rPr lang="fi-FI" altLang="fi-FI" dirty="0"/>
              <a:t>liikkumisen lisääminen  (kestävä harrastus)</a:t>
            </a:r>
          </a:p>
          <a:p>
            <a:pPr eaLnBrk="1" hangingPunct="1">
              <a:defRPr/>
            </a:pPr>
            <a:endParaRPr lang="fi-FI" altLang="fi-FI" b="1" dirty="0"/>
          </a:p>
          <a:p>
            <a:pPr eaLnBrk="1" hangingPunct="1">
              <a:defRPr/>
            </a:pPr>
            <a:endParaRPr lang="fi-FI" altLang="fi-FI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Kuva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63688" y="1412776"/>
            <a:ext cx="6428630" cy="469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Otsikko 1"/>
          <p:cNvSpPr>
            <a:spLocks noGrp="1"/>
          </p:cNvSpPr>
          <p:nvPr>
            <p:ph type="title"/>
          </p:nvPr>
        </p:nvSpPr>
        <p:spPr>
          <a:xfrm>
            <a:off x="3276600" y="274638"/>
            <a:ext cx="5410200" cy="633412"/>
          </a:xfrm>
        </p:spPr>
        <p:txBody>
          <a:bodyPr numCol="1">
            <a:normAutofit fontScale="90000"/>
          </a:bodyPr>
          <a:lstStyle/>
          <a:p>
            <a:pPr eaLnBrk="1" hangingPunct="1"/>
            <a:r>
              <a:rPr lang="fi-FI" altLang="fi-FI" sz="4000">
                <a:latin typeface="Cambria" pitchFamily="18" charset="0"/>
                <a:cs typeface="Times New Roman" pitchFamily="18" charset="0"/>
              </a:rPr>
              <a:t>Terve painonhallinta</a:t>
            </a:r>
          </a:p>
        </p:txBody>
      </p:sp>
      <p:sp>
        <p:nvSpPr>
          <p:cNvPr id="10" name="Sisällön paikkamerkki 9"/>
          <p:cNvSpPr>
            <a:spLocks noGrp="1"/>
          </p:cNvSpPr>
          <p:nvPr>
            <p:ph idx="1"/>
          </p:nvPr>
        </p:nvSpPr>
        <p:spPr>
          <a:xfrm>
            <a:off x="1105544" y="1291423"/>
            <a:ext cx="5564767" cy="5124561"/>
          </a:xfrm>
        </p:spPr>
        <p:txBody>
          <a:bodyPr numCol="1"/>
          <a:lstStyle/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endParaRPr lang="fi-FI" altLang="fi-FI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fi-FI" altLang="fi-FI" sz="2400" dirty="0">
                <a:latin typeface="Cambria" pitchFamily="18" charset="0"/>
                <a:cs typeface="Times New Roman" pitchFamily="18" charset="0"/>
              </a:rPr>
              <a:t>Terveellinen ruokavalio</a:t>
            </a:r>
          </a:p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fi-FI" altLang="fi-FI" sz="2400" dirty="0">
                <a:latin typeface="Cambria" pitchFamily="18" charset="0"/>
                <a:cs typeface="Times New Roman" pitchFamily="18" charset="0"/>
              </a:rPr>
              <a:t>Kohtuullisuus annoskoossa</a:t>
            </a:r>
          </a:p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fi-FI" altLang="fi-FI" sz="2400" dirty="0">
                <a:latin typeface="Cambria" pitchFamily="18" charset="0"/>
                <a:cs typeface="Times New Roman" pitchFamily="18" charset="0"/>
              </a:rPr>
              <a:t>Säännöllinen ateriarytmi</a:t>
            </a:r>
          </a:p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fi-FI" altLang="fi-FI" sz="2400" dirty="0">
                <a:latin typeface="Cambria" pitchFamily="18" charset="0"/>
                <a:cs typeface="Times New Roman" pitchFamily="18" charset="0"/>
              </a:rPr>
              <a:t>Säännöllinen liikunta </a:t>
            </a:r>
          </a:p>
          <a:p>
            <a:pPr marL="0" indent="0" algn="ctr" eaLnBrk="1" hangingPunct="1">
              <a:lnSpc>
                <a:spcPct val="130000"/>
              </a:lnSpc>
              <a:spcBef>
                <a:spcPct val="0"/>
              </a:spcBef>
              <a:buFont typeface="Arial" charset="0"/>
              <a:buNone/>
            </a:pPr>
            <a:r>
              <a:rPr lang="fi-FI" altLang="fi-FI" sz="2400" dirty="0">
                <a:latin typeface="Cambria" pitchFamily="18" charset="0"/>
                <a:cs typeface="Times New Roman" pitchFamily="18" charset="0"/>
              </a:rPr>
              <a:t>Riittävä nukkuminen</a:t>
            </a:r>
            <a:endParaRPr lang="fi-FI" altLang="fi-FI" sz="2400" dirty="0">
              <a:latin typeface="Cambria" pitchFamily="18" charset="0"/>
            </a:endParaRPr>
          </a:p>
        </p:txBody>
      </p:sp>
      <p:sp>
        <p:nvSpPr>
          <p:cNvPr id="8" name="Dian numeron paikkamerkki 7"/>
          <p:cNvSpPr>
            <a:spLocks noGrp="1"/>
          </p:cNvSpPr>
          <p:nvPr>
            <p:ph type="sldNum" sz="quarter" idx="12"/>
          </p:nvPr>
        </p:nvSpPr>
        <p:spPr>
          <a:xfrm>
            <a:off x="179388" y="6270625"/>
            <a:ext cx="2057400" cy="365125"/>
          </a:xfrm>
        </p:spPr>
        <p:txBody>
          <a:bodyPr numCol="1"/>
          <a:lstStyle/>
          <a:p>
            <a:pPr algn="l"/>
            <a:fld id="{9162D67A-97B4-4977-83CA-594EF1790BA2}" type="slidenum">
              <a:rPr lang="fi-FI" altLang="fi-FI"/>
              <a:pPr algn="l"/>
              <a:t>9</a:t>
            </a:fld>
            <a:endParaRPr lang="fi-FI" altLang="fi-FI"/>
          </a:p>
        </p:txBody>
      </p:sp>
      <p:sp>
        <p:nvSpPr>
          <p:cNvPr id="17414" name="Tekstikehys 5"/>
          <p:cNvSpPr txBox="1">
            <a:spLocks noChangeArrowheads="1"/>
          </p:cNvSpPr>
          <p:nvPr/>
        </p:nvSpPr>
        <p:spPr>
          <a:xfrm>
            <a:off x="7885113" y="3429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numCol="1">
            <a:spAutoFit/>
          </a:bodyPr>
          <a:lstStyle/>
          <a:p>
            <a:pPr eaLnBrk="1" hangingPunct="1"/>
            <a:endParaRPr lang="fi-FI" altLang="fi-FI"/>
          </a:p>
        </p:txBody>
      </p:sp>
      <p:sp>
        <p:nvSpPr>
          <p:cNvPr id="7" name="Suorakulmio 6"/>
          <p:cNvSpPr/>
          <p:nvPr/>
        </p:nvSpPr>
        <p:spPr>
          <a:xfrm>
            <a:off x="1504265" y="4911716"/>
            <a:ext cx="5854311" cy="139629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>
              <a:defRPr/>
            </a:pPr>
            <a:r>
              <a:rPr lang="fi-FI" altLang="fi-FI" sz="1800" b="1" dirty="0"/>
              <a:t>Elämäntapojen </a:t>
            </a:r>
            <a:r>
              <a:rPr lang="fi-FI" altLang="fi-FI" sz="1800" dirty="0"/>
              <a:t> muutos:</a:t>
            </a:r>
          </a:p>
          <a:p>
            <a:pPr>
              <a:defRPr/>
            </a:pPr>
            <a:r>
              <a:rPr lang="fi-FI" altLang="fi-FI" sz="1800" dirty="0"/>
              <a:t>- muutosten tulee olla pysyviä </a:t>
            </a:r>
          </a:p>
          <a:p>
            <a:pPr>
              <a:defRPr/>
            </a:pPr>
            <a:r>
              <a:rPr lang="fi-FI" altLang="fi-FI" sz="1800" dirty="0"/>
              <a:t>- ruoan kalorimäärän vähentäminen</a:t>
            </a:r>
            <a:endParaRPr lang="fi-FI" altLang="fi-FI" sz="1600" dirty="0"/>
          </a:p>
          <a:p>
            <a:pPr>
              <a:defRPr/>
            </a:pPr>
            <a:r>
              <a:rPr lang="fi-FI" altLang="fi-FI" sz="1800" dirty="0"/>
              <a:t>- liikkumisen lisääminen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äivänseisaus">
  <a:themeElements>
    <a:clrScheme name="Päivänseisaus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äivänseisaus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äivänseisa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174</TotalTime>
  <Words>868</Words>
  <Application>Microsoft Office PowerPoint</Application>
  <PresentationFormat>Näytössä katseltava diaesitys (4:3)</PresentationFormat>
  <Paragraphs>197</Paragraphs>
  <Slides>20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9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20</vt:i4>
      </vt:variant>
    </vt:vector>
  </HeadingPairs>
  <TitlesOfParts>
    <vt:vector size="30" baseType="lpstr">
      <vt:lpstr>Arial</vt:lpstr>
      <vt:lpstr>Calibri</vt:lpstr>
      <vt:lpstr>Cambria</vt:lpstr>
      <vt:lpstr>Garamond</vt:lpstr>
      <vt:lpstr>Gill Sans MT</vt:lpstr>
      <vt:lpstr>Times New Roman</vt:lpstr>
      <vt:lpstr>Verdana</vt:lpstr>
      <vt:lpstr>Wingdings</vt:lpstr>
      <vt:lpstr>Wingdings 2</vt:lpstr>
      <vt:lpstr>Päivänseisaus</vt:lpstr>
      <vt:lpstr>Painonhallinta</vt:lpstr>
      <vt:lpstr>Lihominen  </vt:lpstr>
      <vt:lpstr>Lihomisen syyt</vt:lpstr>
      <vt:lpstr>Muuttuva ruokaympäristö</vt:lpstr>
      <vt:lpstr>Muuttuva sosiaalinen ympäristö</vt:lpstr>
      <vt:lpstr>Muuttuva fyysinen ympäristö</vt:lpstr>
      <vt:lpstr>Laihduttaminen</vt:lpstr>
      <vt:lpstr>PAINONHALLINTA</vt:lpstr>
      <vt:lpstr>Terve painonhallinta</vt:lpstr>
      <vt:lpstr>Vinkkejä arkiseen  painonhallintaan</vt:lpstr>
      <vt:lpstr>Lihominen</vt:lpstr>
      <vt:lpstr>Painoindeksi</vt:lpstr>
      <vt:lpstr>Vyötärön ympärysmitta ja sen haitat </vt:lpstr>
      <vt:lpstr>Viskeraalinen rasvakudos ja sen haitat</vt:lpstr>
      <vt:lpstr>METABOLINEN  OIREYHTYMÄ (MBO)</vt:lpstr>
      <vt:lpstr>YLIPAINON SEURAUKSET</vt:lpstr>
      <vt:lpstr>YLIPAINON EHKÄISY</vt:lpstr>
      <vt:lpstr>PAV - Perusaineenvaihdunta  (metabolia)</vt:lpstr>
      <vt:lpstr>PowerPoint-esitys</vt:lpstr>
      <vt:lpstr>Vinkkejä arkiseen  painonhallintaan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Painohallinta</dc:title>
  <dc:creator>opettaja</dc:creator>
  <cp:lastModifiedBy>Zuzana</cp:lastModifiedBy>
  <cp:revision>19</cp:revision>
  <dcterms:created xsi:type="dcterms:W3CDTF">2017-03-15T23:04:22Z</dcterms:created>
  <dcterms:modified xsi:type="dcterms:W3CDTF">2020-12-09T20:45:42Z</dcterms:modified>
</cp:coreProperties>
</file>