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9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5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06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1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62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98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8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9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89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3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5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2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8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Varhaiskasvatuksen oppimisympäristöt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Varhaiskasvatussuunnitelman perusteet 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306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Oppimisympäristö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Oppimisympäristöillä tarkoitetaan </a:t>
            </a:r>
            <a:r>
              <a:rPr lang="fi-FI" dirty="0"/>
              <a:t>tiloja, paikkoja, yhteisöjä, käytäntöjä, välineitä ja tarvikkeita</a:t>
            </a:r>
            <a:r>
              <a:rPr lang="fi-FI" dirty="0" smtClean="0"/>
              <a:t>, jotka </a:t>
            </a:r>
            <a:r>
              <a:rPr lang="fi-FI" dirty="0"/>
              <a:t>tukevat lasten kehitystä, oppimista ja vuorovaikutusta. </a:t>
            </a:r>
            <a:endParaRPr lang="fi-FI" dirty="0" smtClean="0"/>
          </a:p>
          <a:p>
            <a:r>
              <a:rPr lang="fi-FI" dirty="0" smtClean="0"/>
              <a:t>Oppimisympäristön käsite </a:t>
            </a:r>
            <a:r>
              <a:rPr lang="fi-FI" dirty="0"/>
              <a:t>sisältää varhaiskasvatuksessa muun muassa fyysisen, psyykkisen </a:t>
            </a:r>
            <a:r>
              <a:rPr lang="fi-FI" dirty="0" smtClean="0"/>
              <a:t>ja sosiaalisen </a:t>
            </a:r>
            <a:r>
              <a:rPr lang="fi-FI" dirty="0"/>
              <a:t>ulottuvuuden</a:t>
            </a:r>
            <a:r>
              <a:rPr lang="fi-FI" dirty="0" smtClean="0"/>
              <a:t>.</a:t>
            </a:r>
          </a:p>
          <a:p>
            <a:r>
              <a:rPr lang="fi-FI" dirty="0"/>
              <a:t>Ergonomia, ekologisuus</a:t>
            </a:r>
            <a:r>
              <a:rPr lang="fi-FI" dirty="0" smtClean="0"/>
              <a:t>, viihtyisyys </a:t>
            </a:r>
            <a:r>
              <a:rPr lang="fi-FI" dirty="0"/>
              <a:t>ja esteettömyys sekä tilojen valaistus ja akustiikka</a:t>
            </a:r>
            <a:r>
              <a:rPr lang="fi-FI"/>
              <a:t>, </a:t>
            </a:r>
            <a:r>
              <a:rPr lang="fi-FI" smtClean="0"/>
              <a:t>sisäilman laatu </a:t>
            </a:r>
            <a:r>
              <a:rPr lang="fi-FI" dirty="0"/>
              <a:t>ja siisteys otetaan huomioon oppimisympäristöjä </a:t>
            </a:r>
            <a:r>
              <a:rPr lang="fi-FI"/>
              <a:t>rakennettaessa </a:t>
            </a:r>
            <a:r>
              <a:rPr lang="fi-FI" smtClean="0"/>
              <a:t>ja kehitettäessä</a:t>
            </a:r>
            <a:r>
              <a:rPr lang="fi-FI" dirty="0" smtClean="0"/>
              <a:t>.</a:t>
            </a:r>
          </a:p>
          <a:p>
            <a:r>
              <a:rPr lang="fi-FI" dirty="0"/>
              <a:t>Oppimisympäristöjä suunnitellaan ja rakennetaan yhdessä lasten </a:t>
            </a:r>
            <a:r>
              <a:rPr lang="fi-FI" dirty="0" smtClean="0"/>
              <a:t>kanssa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864" y="216824"/>
            <a:ext cx="3048137" cy="21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8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" y="0"/>
            <a:ext cx="2751514" cy="2024923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Oppimisympäristöt </a:t>
            </a:r>
            <a:r>
              <a:rPr lang="fi-FI" dirty="0"/>
              <a:t>tarjoavat lapsille vaihtoehtoja </a:t>
            </a:r>
            <a:r>
              <a:rPr lang="fi-FI" dirty="0" smtClean="0"/>
              <a:t>mieluisaan tekemiseen</a:t>
            </a:r>
            <a:r>
              <a:rPr lang="fi-FI" dirty="0"/>
              <a:t>, monipuoliseen ja vauhdikkaaseen liikkumiseen, leikkeihin ja </a:t>
            </a:r>
            <a:r>
              <a:rPr lang="fi-FI" dirty="0" smtClean="0"/>
              <a:t>peleihin sekä </a:t>
            </a:r>
            <a:r>
              <a:rPr lang="fi-FI" dirty="0"/>
              <a:t>rauhalliseen oleiluun ja lepoon. </a:t>
            </a:r>
            <a:endParaRPr lang="fi-FI" dirty="0" smtClean="0"/>
          </a:p>
          <a:p>
            <a:r>
              <a:rPr lang="fi-FI" dirty="0" smtClean="0"/>
              <a:t>Lasten </a:t>
            </a:r>
            <a:r>
              <a:rPr lang="fi-FI" dirty="0"/>
              <a:t>ideat, leikit ja heidän tekemänsä </a:t>
            </a:r>
            <a:r>
              <a:rPr lang="fi-FI" dirty="0" smtClean="0"/>
              <a:t>työt näkyvät </a:t>
            </a:r>
            <a:r>
              <a:rPr lang="fi-FI" dirty="0"/>
              <a:t>oppimisympäristöissä</a:t>
            </a:r>
            <a:r>
              <a:rPr lang="fi-FI" dirty="0" smtClean="0"/>
              <a:t>.</a:t>
            </a:r>
          </a:p>
          <a:p>
            <a:r>
              <a:rPr lang="fi-FI" dirty="0"/>
              <a:t>Oppimisympäristöissä voidaan toteuttaa monenlaista pedagogista toimintaa ja </a:t>
            </a:r>
            <a:r>
              <a:rPr lang="fi-FI" dirty="0" smtClean="0"/>
              <a:t>ne muuntuvat </a:t>
            </a:r>
            <a:r>
              <a:rPr lang="fi-FI" dirty="0"/>
              <a:t>tarpeen mukaan. Henkilöstön tulee ottaa huomioon lasten </a:t>
            </a:r>
            <a:r>
              <a:rPr lang="fi-FI" dirty="0" smtClean="0"/>
              <a:t>kiinnostuksen kohteet</a:t>
            </a:r>
            <a:r>
              <a:rPr lang="fi-FI" dirty="0"/>
              <a:t>, yksilölliset taidot ja tarpeet sekä varhaiskasvatuksen toteuttamisen periaatteet (luku 4.). </a:t>
            </a:r>
            <a:endParaRPr lang="fi-FI" dirty="0" smtClean="0"/>
          </a:p>
          <a:p>
            <a:r>
              <a:rPr lang="fi-FI" dirty="0" smtClean="0"/>
              <a:t>Varhaiskasvatuksen </a:t>
            </a:r>
            <a:r>
              <a:rPr lang="fi-FI" dirty="0"/>
              <a:t>oppimisympäristöissä toimitaan </a:t>
            </a:r>
            <a:r>
              <a:rPr lang="fi-FI" dirty="0" smtClean="0"/>
              <a:t>joustavasti erikokoisissa </a:t>
            </a:r>
            <a:r>
              <a:rPr lang="fi-FI" dirty="0"/>
              <a:t>ryhmissä, joissa jokaisella yhteisön jäsenellä on </a:t>
            </a:r>
            <a:r>
              <a:rPr lang="fi-FI" dirty="0" smtClean="0"/>
              <a:t>mahdollisuus osallistua </a:t>
            </a:r>
            <a:r>
              <a:rPr lang="fi-FI" dirty="0"/>
              <a:t>toimintaan ja vuorovaikutukseen. </a:t>
            </a:r>
            <a:endParaRPr lang="fi-FI" dirty="0" smtClean="0"/>
          </a:p>
          <a:p>
            <a:r>
              <a:rPr lang="fi-FI" dirty="0" smtClean="0"/>
              <a:t>Toiminta </a:t>
            </a:r>
            <a:r>
              <a:rPr lang="fi-FI" dirty="0"/>
              <a:t>pedagogisesti </a:t>
            </a:r>
            <a:r>
              <a:rPr lang="fi-FI" dirty="0" smtClean="0"/>
              <a:t>tarkoituksenmukaisissa ryhmissä </a:t>
            </a:r>
            <a:r>
              <a:rPr lang="fi-FI" dirty="0"/>
              <a:t>edistää lasten ja henkilöstön keskittymistä sekä </a:t>
            </a:r>
            <a:r>
              <a:rPr lang="fi-FI" dirty="0" smtClean="0"/>
              <a:t>lapsilähtöistä toimintaa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026" y="-1"/>
            <a:ext cx="3240884" cy="216058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150" y="0"/>
            <a:ext cx="3158273" cy="21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Yhteisesti sovitut säännöt ja toimintatavat auttavat luomaan ilmapiiriltään turvallisen</a:t>
            </a:r>
            <a:r>
              <a:rPr lang="fi-FI" dirty="0" smtClean="0"/>
              <a:t>, muita </a:t>
            </a:r>
            <a:r>
              <a:rPr lang="fi-FI" dirty="0"/>
              <a:t>kunnioittavan ja yhteisvastuullisen oppimisympäristön. </a:t>
            </a:r>
            <a:endParaRPr lang="fi-FI" dirty="0" smtClean="0"/>
          </a:p>
          <a:p>
            <a:r>
              <a:rPr lang="fi-FI" dirty="0" smtClean="0"/>
              <a:t>Turvallisessa ilmapiirissä </a:t>
            </a:r>
            <a:r>
              <a:rPr lang="fi-FI" dirty="0"/>
              <a:t>erilaisten tunteiden näyttäminen on sallittua ja henkilöstö </a:t>
            </a:r>
            <a:r>
              <a:rPr lang="fi-FI" dirty="0" smtClean="0"/>
              <a:t>auttaa lapsia </a:t>
            </a:r>
            <a:r>
              <a:rPr lang="fi-FI" dirty="0"/>
              <a:t>tunteiden ilmaisussa ja itsesäätelyssä. Lapsia rohkaistaan kysymään, </a:t>
            </a:r>
            <a:r>
              <a:rPr lang="fi-FI" dirty="0" smtClean="0"/>
              <a:t>ja lasten </a:t>
            </a:r>
            <a:r>
              <a:rPr lang="fi-FI" dirty="0"/>
              <a:t>kysymyksiin </a:t>
            </a:r>
            <a:r>
              <a:rPr lang="fi-FI" dirty="0" smtClean="0"/>
              <a:t>vastataan</a:t>
            </a:r>
            <a:r>
              <a:rPr lang="fi-FI" dirty="0"/>
              <a:t>.</a:t>
            </a:r>
          </a:p>
          <a:p>
            <a:r>
              <a:rPr lang="fi-FI" dirty="0"/>
              <a:t>Oppimisympäristöjä suunnitellaan ja kehitetään siten, että ne vahvistavat </a:t>
            </a:r>
            <a:r>
              <a:rPr lang="fi-FI" dirty="0" smtClean="0"/>
              <a:t>yhdenvertaisuutta ja </a:t>
            </a:r>
            <a:r>
              <a:rPr lang="fi-FI" dirty="0"/>
              <a:t>sukupuolten tasa-arvoa. </a:t>
            </a:r>
            <a:r>
              <a:rPr lang="fi-FI" dirty="0" smtClean="0"/>
              <a:t>Tyttöjen leikit ja poikien leikit?</a:t>
            </a:r>
          </a:p>
          <a:p>
            <a:r>
              <a:rPr lang="fi-FI" dirty="0" smtClean="0"/>
              <a:t>Oppimisympäristöissä </a:t>
            </a:r>
            <a:r>
              <a:rPr lang="fi-FI" dirty="0"/>
              <a:t>edistetään lasten </a:t>
            </a:r>
            <a:r>
              <a:rPr lang="fi-FI" dirty="0" smtClean="0"/>
              <a:t>kielellistä kehitystä </a:t>
            </a:r>
            <a:r>
              <a:rPr lang="fi-FI" dirty="0"/>
              <a:t>ja kielitietoisuutta sekä tuodaan näkyväksi kulttuurista moninaisuutta.</a:t>
            </a:r>
          </a:p>
          <a:p>
            <a:r>
              <a:rPr lang="fi-FI" dirty="0"/>
              <a:t>Luonto sekä pihat, leikkipuistot ja muut rakennetut ympäristöt ovat myös </a:t>
            </a:r>
            <a:r>
              <a:rPr lang="fi-FI" dirty="0" smtClean="0"/>
              <a:t>varhaiskasvatuksen oppimisympäristöjä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339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-2309"/>
            <a:ext cx="3071706" cy="204780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170" y="0"/>
            <a:ext cx="3068243" cy="204549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543" y="-2309"/>
            <a:ext cx="3068244" cy="2045495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Lasten käytössä tulee olla riittävästi monipuolisia ja turvallisia leikki- ja toimintavälineitä</a:t>
            </a:r>
            <a:r>
              <a:rPr lang="fi-FI" dirty="0" smtClean="0"/>
              <a:t>, ja </a:t>
            </a:r>
            <a:r>
              <a:rPr lang="fi-FI" dirty="0"/>
              <a:t>niissä on tarvittaessa huomioitava lasten yksilölliset tuen tarpeet.</a:t>
            </a:r>
          </a:p>
          <a:p>
            <a:r>
              <a:rPr lang="fi-FI" dirty="0"/>
              <a:t>Tieto- ja viestintäteknologia on osa monipuolista ja lasta osallistavaa oppimisympäristöä.</a:t>
            </a:r>
          </a:p>
          <a:p>
            <a:r>
              <a:rPr lang="fi-FI" dirty="0"/>
              <a:t>Varhaiskasvatuksessa käytetään tieto- ja viestintäteknologiaa </a:t>
            </a:r>
            <a:r>
              <a:rPr lang="fi-FI" dirty="0" smtClean="0"/>
              <a:t>tarkoituksenmukaisella tavalla</a:t>
            </a:r>
            <a:r>
              <a:rPr lang="fi-FI" dirty="0"/>
              <a:t>. Lasten omia tieto- ja viestintäteknologisia laitteita</a:t>
            </a:r>
            <a:r>
              <a:rPr lang="fi-FI" dirty="0" smtClean="0"/>
              <a:t>, leluja </a:t>
            </a:r>
            <a:r>
              <a:rPr lang="fi-FI" dirty="0"/>
              <a:t>ja muita välineitä käytetään varhaiskasvatuksen järjestäjän </a:t>
            </a:r>
            <a:r>
              <a:rPr lang="fi-FI" dirty="0" smtClean="0"/>
              <a:t>määrittämällä tavalla</a:t>
            </a:r>
            <a:r>
              <a:rPr lang="fi-FI" dirty="0"/>
              <a:t>, ja niiden käytöstä sovitaan huoltajien kanssa.</a:t>
            </a:r>
          </a:p>
          <a:p>
            <a:r>
              <a:rPr lang="fi-FI" dirty="0"/>
              <a:t>Yhteistyö muiden toimijoiden kanssa ja vierailut esimerkiksi kirjastoon, museoon</a:t>
            </a:r>
            <a:r>
              <a:rPr lang="fi-FI" dirty="0" smtClean="0"/>
              <a:t>, kulttuuriperintökohteisiin</a:t>
            </a:r>
            <a:r>
              <a:rPr lang="fi-FI" dirty="0"/>
              <a:t>, teatteriin ja huoltajien työpaikoille rikastavat </a:t>
            </a:r>
            <a:r>
              <a:rPr lang="fi-FI" dirty="0" smtClean="0"/>
              <a:t>lasten oppimisympäristöjä</a:t>
            </a:r>
            <a:r>
              <a:rPr lang="fi-FI" dirty="0"/>
              <a:t>. Oppimisympäristöjen suunnittelu tarjoaa myös luontevan yhteistyömahdollisuuden henkilöstön ja huoltajien välille.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571173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353</Words>
  <Application>Microsoft Office PowerPoint</Application>
  <PresentationFormat>Laajakuva</PresentationFormat>
  <Paragraphs>22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Pinta</vt:lpstr>
      <vt:lpstr>Varhaiskasvatuksen oppimisympäristöt</vt:lpstr>
      <vt:lpstr>Oppimisympäristö</vt:lpstr>
      <vt:lpstr>PowerPoint-esitys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Varhaiskasvatuksen oppimisympäristöt</dc:title>
  <dc:creator>Sillanpää Erja</dc:creator>
  <cp:lastModifiedBy>Sillanpää Erja</cp:lastModifiedBy>
  <cp:revision>7</cp:revision>
  <dcterms:created xsi:type="dcterms:W3CDTF">2019-05-20T06:08:47Z</dcterms:created>
  <dcterms:modified xsi:type="dcterms:W3CDTF">2019-05-21T13:33:41Z</dcterms:modified>
</cp:coreProperties>
</file>