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62" r:id="rId4"/>
    <p:sldId id="258" r:id="rId5"/>
    <p:sldId id="261" r:id="rId6"/>
    <p:sldId id="260" r:id="rId7"/>
    <p:sldId id="259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502C2-9B14-43E0-8190-31E7E3983EF2}" v="3098" dt="2021-09-23T17:28:06.812"/>
    <p1510:client id="{6436506F-BA26-E55C-7F43-6F743A8F6943}" v="1" dt="2021-09-24T05:04:39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3T11:59:12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1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8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0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9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3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2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2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7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9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JbTMHI6xI4" TargetMode="External"/><Relationship Id="rId2" Type="http://schemas.openxmlformats.org/officeDocument/2006/relationships/hyperlink" Target="http://www.socca.fi/files/5554/Leikki_astuu_varpaille_julkaisun_esittely_we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I2BqNvNBdmU&amp;t=98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085532" y="640080"/>
            <a:ext cx="4196932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7400">
                <a:cs typeface="Calibri Light"/>
              </a:rPr>
              <a:t>LEIKKI VASUN NÄKÖKULMASTA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083831" y="4636008"/>
            <a:ext cx="419863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cs typeface="Calibri"/>
              </a:rPr>
              <a:t>VARTO 2.</a:t>
            </a:r>
          </a:p>
          <a:p>
            <a:r>
              <a:rPr lang="fi-FI">
                <a:cs typeface="Calibri"/>
              </a:rPr>
              <a:t>ANNU MÄKI-PATOLA</a:t>
            </a:r>
          </a:p>
        </p:txBody>
      </p:sp>
      <p:pic>
        <p:nvPicPr>
          <p:cNvPr id="4" name="Kuva 4" descr="Child playing with bubbles">
            <a:extLst>
              <a:ext uri="{FF2B5EF4-FFF2-40B4-BE49-F238E27FC236}">
                <a16:creationId xmlns:a16="http://schemas.microsoft.com/office/drawing/2014/main" id="{F155C182-8F33-4D5F-A86C-469FCE35A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9" r="12643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95B7C"/>
          </a:solidFill>
          <a:ln w="38100" cap="rnd">
            <a:solidFill>
              <a:srgbClr val="B95B7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1AFE151-74E8-41E6-A790-52F179BD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600200"/>
          </a:xfrm>
        </p:spPr>
        <p:txBody>
          <a:bodyPr anchor="ctr">
            <a:normAutofit/>
          </a:bodyPr>
          <a:lstStyle/>
          <a:p>
            <a:r>
              <a:rPr lang="fi-FI" sz="4400"/>
              <a:t>ARVOPERUSTA</a:t>
            </a:r>
          </a:p>
        </p:txBody>
      </p:sp>
      <p:pic>
        <p:nvPicPr>
          <p:cNvPr id="4" name="Kuva 4" descr="Lapsi Pelaa dinosaurukset">
            <a:extLst>
              <a:ext uri="{FF2B5EF4-FFF2-40B4-BE49-F238E27FC236}">
                <a16:creationId xmlns:a16="http://schemas.microsoft.com/office/drawing/2014/main" id="{9E80F9CD-6678-45B5-B5D9-E70C9E90C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1" r="13694" b="3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Kuva 6" descr="Kirjainten pelaaminen">
            <a:extLst>
              <a:ext uri="{FF2B5EF4-FFF2-40B4-BE49-F238E27FC236}">
                <a16:creationId xmlns:a16="http://schemas.microsoft.com/office/drawing/2014/main" id="{9C34F97E-86D2-49F9-8AF8-3F323C34C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9" r="12868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Kuva 5" descr="Lapset pelaamassa liitu">
            <a:extLst>
              <a:ext uri="{FF2B5EF4-FFF2-40B4-BE49-F238E27FC236}">
                <a16:creationId xmlns:a16="http://schemas.microsoft.com/office/drawing/2014/main" id="{A39ABFB1-291C-46DA-9137-D5E059425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6" r="25263" b="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CE973F"/>
          </a:solidFill>
          <a:ln w="34925">
            <a:solidFill>
              <a:srgbClr val="CE973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50E68-FB5A-49F9-AC09-54F3A58D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342034" cy="21676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>
                <a:ea typeface="+mn-lt"/>
                <a:cs typeface="+mn-lt"/>
              </a:rPr>
              <a:t>LEIKKI KESKIÖSSÄ</a:t>
            </a:r>
            <a:endParaRPr lang="fi-FI" sz="2400" dirty="0">
              <a:ea typeface="+mn-lt"/>
              <a:cs typeface="+mn-lt"/>
            </a:endParaRPr>
          </a:p>
          <a:p>
            <a:r>
              <a:rPr lang="fi-FI" sz="2400">
                <a:ea typeface="+mn-lt"/>
                <a:cs typeface="+mn-lt"/>
              </a:rPr>
              <a:t>LEIKKI ON KOKO ASIAKIRJAN LÄPÄISEVÄ, PEDAGOGISTA TOIMINTAA OHJAAVA PUNAINEN LANKA</a:t>
            </a:r>
            <a:endParaRPr lang="fi-FI" sz="2400" dirty="0">
              <a:ea typeface="+mn-lt"/>
              <a:cs typeface="+mn-lt"/>
            </a:endParaRPr>
          </a:p>
          <a:p>
            <a:r>
              <a:rPr lang="fi-FI" sz="2400">
                <a:ea typeface="+mn-lt"/>
                <a:cs typeface="+mn-lt"/>
              </a:rPr>
              <a:t>LEIKKI ON ITSEISARVO LAPSELLE</a:t>
            </a:r>
          </a:p>
          <a:p>
            <a:r>
              <a:rPr lang="fi-FI" sz="2400">
                <a:ea typeface="+mn-lt"/>
                <a:cs typeface="+mn-lt"/>
              </a:rPr>
              <a:t>.LEIKKI SAA NÄKYÄ JA KUULUA</a:t>
            </a:r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26969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49E968-B11D-46CC-9BC5-8775AA8F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7200"/>
              <a:t>LEIKKI KESKIÖSSÄ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8DAFDF"/>
          </a:solidFill>
          <a:ln w="38100" cap="rnd">
            <a:solidFill>
              <a:srgbClr val="8DAFD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F6A502-870E-4E80-8EB4-5A6290E5B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200"/>
              <a:t>LAPSELLE LEIKKI ON ARVO ITSESSÄÄN; ILO, MIELIHYVÄ, RIEMU, YHTEISÖLLISYYS</a:t>
            </a:r>
          </a:p>
          <a:p>
            <a:pPr>
              <a:lnSpc>
                <a:spcPct val="100000"/>
              </a:lnSpc>
            </a:pPr>
            <a:r>
              <a:rPr lang="fi-FI" sz="2200"/>
              <a:t>LEIKKI ON LAPSEN TAPA JÄSENTÄÄ JA TUTKIA MAAILMAA SEKÄ MUODOSTAA MERKITYKSIÄ KOKEMUKSISTAAN SEKÄ RAKENTAA KÄSITYSTÄ ITSESTÄ JA MUISTA</a:t>
            </a:r>
          </a:p>
          <a:p>
            <a:pPr>
              <a:lnSpc>
                <a:spcPct val="100000"/>
              </a:lnSpc>
            </a:pPr>
            <a:r>
              <a:rPr lang="fi-FI" sz="2200"/>
              <a:t>LEIKISSÄ YHDISTYY KESKEISET OPPIMISEN ELEMENTIT; INNOSTUS, YHDESSÄ TEKEMINEN JA OMIEN TAITOJEN HAASTAMINEN</a:t>
            </a:r>
          </a:p>
          <a:p>
            <a:pPr>
              <a:lnSpc>
                <a:spcPct val="100000"/>
              </a:lnSpc>
            </a:pPr>
            <a:r>
              <a:rPr lang="fi-FI" sz="2200"/>
              <a:t>LEIKISSÄ LAPSI OPPII, MUTTA LAPSELLE ITSELLEEN LEIKKI EI OLE TIETOINEN OPPIMISEN VÄLINE VAAN TAPA OLLA JA ELÄÄ</a:t>
            </a:r>
          </a:p>
          <a:p>
            <a:pPr>
              <a:lnSpc>
                <a:spcPct val="100000"/>
              </a:lnSpc>
            </a:pPr>
            <a:r>
              <a:rPr lang="fi-FI" sz="2200"/>
              <a:t>LEIKISSÄ MAHDOLLISTUU LAPSEN TOIMIJUUS --&gt; LAPSI SAA VAIKUTTAA LEIKIN KULKUUN</a:t>
            </a:r>
          </a:p>
          <a:p>
            <a:pPr>
              <a:lnSpc>
                <a:spcPct val="100000"/>
              </a:lnSpc>
            </a:pPr>
            <a:endParaRPr lang="fi-FI" sz="2200"/>
          </a:p>
        </p:txBody>
      </p:sp>
      <p:pic>
        <p:nvPicPr>
          <p:cNvPr id="4" name="Kuva 4" descr="Henkilö juoksee vehnäpellolla">
            <a:extLst>
              <a:ext uri="{FF2B5EF4-FFF2-40B4-BE49-F238E27FC236}">
                <a16:creationId xmlns:a16="http://schemas.microsoft.com/office/drawing/2014/main" id="{1DD04653-B4E7-4EB1-AF1E-06C81FEC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2" r="3452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086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671F881-6AE6-4E00-84D3-BDDE988D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6100"/>
              <a:t>TOIMINTAKULTTUURI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0511EF"/>
          </a:solidFill>
          <a:ln w="38100" cap="rnd">
            <a:solidFill>
              <a:srgbClr val="0511E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101585-B4CC-4220-B3DD-996EE376D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19206" cy="36611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2600" b="1"/>
              <a:t>LEIKKI ON VARHAISKASVATUKSEN KESKEINEN TYÖTAPA</a:t>
            </a:r>
            <a:endParaRPr lang="fi-FI" sz="2600" b="1" dirty="0"/>
          </a:p>
          <a:p>
            <a:r>
              <a:rPr lang="fi-FI" sz="2600" b="1"/>
              <a:t>TYÖYHTEISÖN KÄYTÄNTEET </a:t>
            </a:r>
            <a:r>
              <a:rPr lang="fi-FI" sz="2600"/>
              <a:t>esim. Leikin arvostus</a:t>
            </a:r>
            <a:endParaRPr lang="fi-FI"/>
          </a:p>
          <a:p>
            <a:pPr marL="0" indent="0">
              <a:buNone/>
            </a:pPr>
            <a:r>
              <a:rPr lang="fi-FI" sz="2600" dirty="0">
                <a:ea typeface="+mn-lt"/>
                <a:cs typeface="+mn-lt"/>
                <a:hlinkClick r:id="rId2"/>
              </a:rPr>
              <a:t>http://www.socca.fi/files/5554/Leikki_astuu_varpaille_julkaisun_esittely_web.pdf</a:t>
            </a:r>
            <a:r>
              <a:rPr lang="fi-FI" sz="2600" dirty="0">
                <a:ea typeface="+mn-lt"/>
                <a:cs typeface="+mn-lt"/>
              </a:rPr>
              <a:t> </a:t>
            </a:r>
            <a:endParaRPr lang="fi-FI"/>
          </a:p>
          <a:p>
            <a:r>
              <a:rPr lang="fi-FI" sz="2600" b="1"/>
              <a:t>OPPIMISYMPÄRISTÖT</a:t>
            </a:r>
          </a:p>
          <a:p>
            <a:pPr marL="0" indent="0">
              <a:buNone/>
            </a:pPr>
            <a:r>
              <a:rPr lang="fi-FI" sz="2600" dirty="0"/>
              <a:t> </a:t>
            </a:r>
            <a:r>
              <a:rPr lang="fi-FI" sz="2600" dirty="0">
                <a:ea typeface="+mn-lt"/>
                <a:cs typeface="+mn-lt"/>
                <a:hlinkClick r:id="rId3"/>
              </a:rPr>
              <a:t>https://www.youtube.com/watch?v=8JbTMHI6xI4</a:t>
            </a:r>
            <a:r>
              <a:rPr lang="fi-FI" sz="2600" dirty="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fi-FI" sz="2600" dirty="0"/>
              <a:t> </a:t>
            </a:r>
            <a:r>
              <a:rPr lang="fi-FI" sz="2600" b="1"/>
              <a:t>VINKKI:</a:t>
            </a:r>
            <a:r>
              <a:rPr lang="fi-FI" sz="2600"/>
              <a:t> Ota seurantaan          @paivakoditkuntoon</a:t>
            </a:r>
          </a:p>
          <a:p>
            <a:pPr marL="0" indent="0">
              <a:buNone/>
            </a:pPr>
            <a:endParaRPr lang="fi-FI" sz="2600"/>
          </a:p>
        </p:txBody>
      </p:sp>
      <p:pic>
        <p:nvPicPr>
          <p:cNvPr id="5" name="Kuva 5" descr="Taulun peli">
            <a:extLst>
              <a:ext uri="{FF2B5EF4-FFF2-40B4-BE49-F238E27FC236}">
                <a16:creationId xmlns:a16="http://schemas.microsoft.com/office/drawing/2014/main" id="{B932C320-2267-46A2-A662-222DF5374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3" r="1349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41715F00-4B00-4CE7-81F8-1CAD2C603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281" y="5933495"/>
            <a:ext cx="488017" cy="4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7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15E0C13-54CB-4FA7-901D-A08499B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6600"/>
              <a:t>HENKILÖSTÖn rooli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AB4D35"/>
          </a:solidFill>
          <a:ln w="38100" cap="rnd">
            <a:solidFill>
              <a:srgbClr val="AB4D3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70F559-2A2A-41E4-95C6-4F0164333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fi-FI" b="1">
                <a:ea typeface="+mn-lt"/>
                <a:cs typeface="+mn-lt"/>
              </a:rPr>
              <a:t>TURVATA LEIKIN EDELLYTYKSET</a:t>
            </a:r>
          </a:p>
          <a:p>
            <a:r>
              <a:rPr lang="fi-FI" b="1">
                <a:ea typeface="+mn-lt"/>
                <a:cs typeface="+mn-lt"/>
              </a:rPr>
              <a:t>HUOLEHTIA, ETTÄ JOKAISELLA LAPSELLA ON MAHDOLLISUUS OSALLISTUA LEIKKEIHIN </a:t>
            </a:r>
          </a:p>
          <a:p>
            <a:r>
              <a:rPr lang="fi-FI" b="1">
                <a:ea typeface="+mn-lt"/>
                <a:cs typeface="+mn-lt"/>
              </a:rPr>
              <a:t>SUUNNITELMALLISESTI JA TAVOITTEELLISESTI TUKEA LASTEN LEIKIN KEHITTYMISTÄ JA RIKASTUTTAA SITÄ</a:t>
            </a:r>
          </a:p>
          <a:p>
            <a:r>
              <a:rPr lang="fi-FI" b="1">
                <a:ea typeface="+mn-lt"/>
                <a:cs typeface="+mn-lt"/>
              </a:rPr>
              <a:t>HAVAINNOIDA JA DOKUMENTOIDA </a:t>
            </a:r>
          </a:p>
          <a:p>
            <a:r>
              <a:rPr lang="fi-FI" b="1">
                <a:ea typeface="+mn-lt"/>
                <a:cs typeface="+mn-lt"/>
              </a:rPr>
              <a:t>OHJATA LEIKKIÄ SOPIVALLA TAVALLA, JOKO LEIKIN ULKOPUOLELTA TAI OSALLISTUMALLA ITSE LEIKKIIN</a:t>
            </a:r>
          </a:p>
          <a:p>
            <a:r>
              <a:rPr lang="fi-FI" b="1">
                <a:ea typeface="+mn-lt"/>
                <a:cs typeface="+mn-lt"/>
              </a:rPr>
              <a:t>OLLA FYYSISESTI JA EMOTIONAALISESTI LÄSNÄ</a:t>
            </a:r>
            <a:endParaRPr lang="fi-FI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  <a:hlinkClick r:id="rId2"/>
              </a:rPr>
              <a:t>https://www.youtube.com/watch?v=I2BqNvNBdmU&amp;t=98s</a:t>
            </a:r>
            <a:r>
              <a:rPr lang="fi-FI" dirty="0">
                <a:ea typeface="+mn-lt"/>
                <a:cs typeface="+mn-lt"/>
              </a:rPr>
              <a:t> </a:t>
            </a:r>
            <a:endParaRPr lang="fi-FI" dirty="0"/>
          </a:p>
        </p:txBody>
      </p:sp>
      <p:pic>
        <p:nvPicPr>
          <p:cNvPr id="4" name="Kuva 4" descr="Lapsia leikkimässä syksyn lehdissä">
            <a:extLst>
              <a:ext uri="{FF2B5EF4-FFF2-40B4-BE49-F238E27FC236}">
                <a16:creationId xmlns:a16="http://schemas.microsoft.com/office/drawing/2014/main" id="{2113AB7C-ED45-42E6-8EE8-BEB9943E2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886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69EF87-DB83-430A-AF9C-D636438C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700"/>
              <a:t>Sukupuolisensitiivisyys ja lasten erilaiset kulttuuritaustat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5F4136-DDEB-43CB-B556-DA33B27BF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669280"/>
            <a:ext cx="10908792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/>
              <a:t>Miten huomioidaan oppimisympäristössä tai lasten leikkialoitteisiin vastaamisessa?</a:t>
            </a:r>
          </a:p>
        </p:txBody>
      </p:sp>
      <p:pic>
        <p:nvPicPr>
          <p:cNvPr id="6" name="Kuva 6" descr="Lapsen ravistamisen kädet">
            <a:extLst>
              <a:ext uri="{FF2B5EF4-FFF2-40B4-BE49-F238E27FC236}">
                <a16:creationId xmlns:a16="http://schemas.microsoft.com/office/drawing/2014/main" id="{563745CA-731E-4D60-8DC8-38921D96C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80" b="1"/>
          <a:stretch/>
        </p:blipFill>
        <p:spPr>
          <a:xfrm>
            <a:off x="5" y="-4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Kuva 4" descr="Alikohde Pelaa puisto">
            <a:extLst>
              <a:ext uri="{FF2B5EF4-FFF2-40B4-BE49-F238E27FC236}">
                <a16:creationId xmlns:a16="http://schemas.microsoft.com/office/drawing/2014/main" id="{4A93DD18-5677-4E2F-A55D-D0E962BE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6" r="3" b="3"/>
          <a:stretch/>
        </p:blipFill>
        <p:spPr>
          <a:xfrm>
            <a:off x="6182506" y="5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39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C04718-B5AA-40D3-846B-639BA1F2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6600"/>
              <a:t>Leikki työtapana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E9EE37"/>
          </a:solidFill>
          <a:ln w="38100" cap="rnd">
            <a:solidFill>
              <a:srgbClr val="E9EE3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B342BD-CD83-4B23-B891-736BEAF64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Mitä tarkoittaa alle 3-vuotiailla?</a:t>
            </a:r>
          </a:p>
          <a:p>
            <a:r>
              <a:rPr lang="fi-FI"/>
              <a:t>Mitä on eheytetty opetus, jossa yhdistyvät draama, liikkuminen, sadut, leikkimaailmat ja projektit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4" descr="Lapsen jalat keltaisissa kumisaappaissa hyppäämässä lammikossa">
            <a:extLst>
              <a:ext uri="{FF2B5EF4-FFF2-40B4-BE49-F238E27FC236}">
                <a16:creationId xmlns:a16="http://schemas.microsoft.com/office/drawing/2014/main" id="{A3D68230-DB8E-4FA1-9DA0-543D503F4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37" r="104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453011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8" baseType="lpstr">
      <vt:lpstr>SketchyVTI</vt:lpstr>
      <vt:lpstr>LEIKKI VASUN NÄKÖKULMASTA</vt:lpstr>
      <vt:lpstr>ARVOPERUSTA</vt:lpstr>
      <vt:lpstr>LEIKKI KESKIÖSSÄ</vt:lpstr>
      <vt:lpstr>TOIMINTAKULTTUURI</vt:lpstr>
      <vt:lpstr>HENKILÖSTÖn rooli</vt:lpstr>
      <vt:lpstr>Sukupuolisensitiivisyys ja lasten erilaiset kulttuuritaustat</vt:lpstr>
      <vt:lpstr>Leikki työtapana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226</cp:revision>
  <dcterms:created xsi:type="dcterms:W3CDTF">2021-09-23T11:20:03Z</dcterms:created>
  <dcterms:modified xsi:type="dcterms:W3CDTF">2021-09-24T07:25:51Z</dcterms:modified>
</cp:coreProperties>
</file>