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5"/>
  </p:sldMasterIdLst>
  <p:notesMasterIdLst>
    <p:notesMasterId r:id="rId26"/>
  </p:notesMasterIdLst>
  <p:sldIdLst>
    <p:sldId id="256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DD"/>
    <a:srgbClr val="005082"/>
    <a:srgbClr val="0099CC"/>
    <a:srgbClr val="198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74" autoAdjust="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100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ea typeface="ＭＳ Ｐゴシック" charset="0"/>
                <a:cs typeface="Geneva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ea typeface="ＭＳ Ｐゴシック" charset="0"/>
                <a:cs typeface="Geneva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 smtClean="0"/>
              <a:t>Click to edit Master text styles</a:t>
            </a:r>
          </a:p>
          <a:p>
            <a:pPr lvl="1"/>
            <a:r>
              <a:rPr lang="fi-FI" noProof="0" smtClean="0"/>
              <a:t>Second level</a:t>
            </a:r>
          </a:p>
          <a:p>
            <a:pPr lvl="2"/>
            <a:r>
              <a:rPr lang="fi-FI" noProof="0" smtClean="0"/>
              <a:t>Third level</a:t>
            </a:r>
          </a:p>
          <a:p>
            <a:pPr lvl="3"/>
            <a:r>
              <a:rPr lang="fi-FI" noProof="0" smtClean="0"/>
              <a:t>Fourth level</a:t>
            </a:r>
          </a:p>
          <a:p>
            <a:pPr lvl="4"/>
            <a:r>
              <a:rPr lang="fi-FI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ea typeface="ＭＳ Ｐゴシック" charset="0"/>
                <a:cs typeface="Geneva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fld id="{ED5377F9-5B72-481B-AC88-B74C02D9F51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367328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MS PGothic" pitchFamily="34" charset="-128"/>
        <a:cs typeface="Geneva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Geneva" charset="0"/>
        <a:cs typeface="Geneva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Geneva" charset="0"/>
        <a:cs typeface="Geneva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Geneva" charset="0"/>
        <a:cs typeface="Geneva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Geneva" charset="0"/>
        <a:cs typeface="Geneva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9pPr>
          </a:lstStyle>
          <a:p>
            <a:fld id="{74792A69-DA41-433C-B789-278DD35EE5C7}" type="slidenum">
              <a:rPr lang="fi-FI" altLang="fi-FI" sz="1200" i="0" smtClean="0"/>
              <a:pPr/>
              <a:t>1</a:t>
            </a:fld>
            <a:endParaRPr lang="fi-FI" altLang="fi-FI" sz="1200" i="0" smtClean="0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 smtClean="0"/>
          </a:p>
        </p:txBody>
      </p:sp>
    </p:spTree>
    <p:extLst>
      <p:ext uri="{BB962C8B-B14F-4D97-AF65-F5344CB8AC3E}">
        <p14:creationId xmlns:p14="http://schemas.microsoft.com/office/powerpoint/2010/main" val="485643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832162E-5493-4DA9-AE69-36DE1DBA92BD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313905031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9A58E91-C772-4ABC-8168-02FE4102D1F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40572836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FE39B19-6D18-4829-8F60-375465AFE44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085713180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B831232-C303-4A68-AABB-B949D0655ADD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967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CC2E85E-8D78-4180-BE5D-4B50E3412FE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738434043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AF4EC8C-7181-4B1B-B0DF-0DD1CDF0080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059290793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6B3A5EF-C1D2-4581-80D5-D358B7777B3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892625095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CE5748C-DF45-44D1-921F-DFE524277A9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322938185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3BD5DAC-1AF5-485A-8659-EEF77A48D65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74234950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6A77C59-236F-4C67-9EE4-D9447447FB92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964729688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C62EC50-C03C-4CD7-BD6B-1DE0608F5527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532645063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3B3B8AD-178B-4E3D-9095-3A6018803E0C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955218621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0" y="-9000"/>
            <a:ext cx="9168000" cy="687600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Click to edit Master text styles</a:t>
            </a:r>
          </a:p>
          <a:p>
            <a:pPr lvl="1"/>
            <a:r>
              <a:rPr lang="fi-FI" altLang="fi-FI" smtClean="0"/>
              <a:t>Second level</a:t>
            </a:r>
          </a:p>
          <a:p>
            <a:pPr lvl="2"/>
            <a:r>
              <a:rPr lang="fi-FI" altLang="fi-FI" smtClean="0"/>
              <a:t>Third level</a:t>
            </a:r>
          </a:p>
          <a:p>
            <a:pPr lvl="3"/>
            <a:r>
              <a:rPr lang="fi-FI" altLang="fi-FI" smtClean="0"/>
              <a:t>Fourth level</a:t>
            </a:r>
          </a:p>
          <a:p>
            <a:pPr lvl="4"/>
            <a:r>
              <a:rPr lang="fi-FI" altLang="fi-FI" smtClean="0"/>
              <a:t>Fifth level</a:t>
            </a:r>
          </a:p>
        </p:txBody>
      </p:sp>
      <p:sp>
        <p:nvSpPr>
          <p:cNvPr id="1029" name="Text Box 19"/>
          <p:cNvSpPr txBox="1">
            <a:spLocks noChangeArrowheads="1"/>
          </p:cNvSpPr>
          <p:nvPr userDrawn="1"/>
        </p:nvSpPr>
        <p:spPr bwMode="auto">
          <a:xfrm>
            <a:off x="228600" y="6453336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fi-FI" altLang="fi-FI" sz="1200" i="0" dirty="0" smtClean="0">
                <a:solidFill>
                  <a:srgbClr val="FFFFFF"/>
                </a:solidFill>
                <a:latin typeface="Verdana" pitchFamily="34" charset="0"/>
              </a:rPr>
              <a:t>Forum III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MS PGothic" pitchFamily="34" charset="-128"/>
          <a:cs typeface="Genev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MS PGothic" pitchFamily="34" charset="-128"/>
          <a:cs typeface="Genev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MS PGothic" pitchFamily="34" charset="-128"/>
          <a:cs typeface="Genev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MS PGothic" pitchFamily="34" charset="-128"/>
          <a:cs typeface="Genev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Genev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Genev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Genev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Genev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0" y="-9000"/>
            <a:ext cx="9168000" cy="6876000"/>
          </a:xfrm>
          <a:prstGeom prst="rect">
            <a:avLst/>
          </a:prstGeom>
        </p:spPr>
      </p:pic>
      <p:sp>
        <p:nvSpPr>
          <p:cNvPr id="14339" name="Text Box 9"/>
          <p:cNvSpPr txBox="1">
            <a:spLocks noChangeArrowheads="1"/>
          </p:cNvSpPr>
          <p:nvPr/>
        </p:nvSpPr>
        <p:spPr bwMode="auto">
          <a:xfrm>
            <a:off x="4267200" y="1981200"/>
            <a:ext cx="260905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2400" i="0" dirty="0">
                <a:solidFill>
                  <a:schemeClr val="accent1"/>
                </a:solidFill>
              </a:rPr>
              <a:t>Luku </a:t>
            </a:r>
            <a:r>
              <a:rPr lang="fi-FI" altLang="fi-FI" sz="2400" i="0" dirty="0" smtClean="0">
                <a:solidFill>
                  <a:schemeClr val="accent1"/>
                </a:solidFill>
              </a:rPr>
              <a:t>1</a:t>
            </a:r>
            <a:endParaRPr lang="fi-FI" altLang="fi-FI" sz="2400" i="0" dirty="0">
              <a:solidFill>
                <a:schemeClr val="accent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fi-FI" altLang="fi-FI" sz="2400" i="0" dirty="0">
              <a:solidFill>
                <a:schemeClr val="accent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i-FI" altLang="fi-FI" sz="2400" b="1" i="0" dirty="0" smtClean="0">
                <a:solidFill>
                  <a:schemeClr val="accent1"/>
                </a:solidFill>
              </a:rPr>
              <a:t>Suomen </a:t>
            </a:r>
            <a:r>
              <a:rPr lang="fi-FI" altLang="fi-FI" sz="2400" b="1" i="0" dirty="0">
                <a:solidFill>
                  <a:schemeClr val="accent1"/>
                </a:solidFill>
              </a:rPr>
              <a:t>autonominen asema</a:t>
            </a:r>
            <a:endParaRPr lang="fi-FI" altLang="fi-FI" sz="2400" i="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HELSINKI monumentit 059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333375"/>
            <a:ext cx="8712200" cy="58324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003800" y="333375"/>
            <a:ext cx="4032250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i-FI" sz="2000" i="0" dirty="0" smtClean="0">
                <a:latin typeface="+mn-lt"/>
              </a:rPr>
              <a:t>Helsingin yliopiston kirjasto</a:t>
            </a:r>
            <a:endParaRPr lang="fi-FI" sz="2000" i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7576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HELSINKI monumentit 083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333375"/>
            <a:ext cx="8712200" cy="58324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5003800" y="333375"/>
            <a:ext cx="4032250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i-FI" sz="2000" i="0" dirty="0" smtClean="0">
                <a:latin typeface="+mn-lt"/>
              </a:rPr>
              <a:t>Torin </a:t>
            </a:r>
            <a:r>
              <a:rPr lang="fi-FI" sz="2000" i="0" dirty="0">
                <a:latin typeface="+mn-lt"/>
              </a:rPr>
              <a:t>alalaidalla sijaitsee kauppias </a:t>
            </a:r>
            <a:r>
              <a:rPr lang="fi-FI" sz="2000" i="0" dirty="0" err="1">
                <a:latin typeface="+mn-lt"/>
              </a:rPr>
              <a:t>Giseleffin</a:t>
            </a:r>
            <a:r>
              <a:rPr lang="fi-FI" sz="2000" i="0" dirty="0">
                <a:latin typeface="+mn-lt"/>
              </a:rPr>
              <a:t> talo.</a:t>
            </a:r>
          </a:p>
        </p:txBody>
      </p:sp>
    </p:spTree>
    <p:extLst>
      <p:ext uri="{BB962C8B-B14F-4D97-AF65-F5344CB8AC3E}">
        <p14:creationId xmlns:p14="http://schemas.microsoft.com/office/powerpoint/2010/main" val="206360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HELSINKI monumentit 08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333375"/>
            <a:ext cx="8712200" cy="58324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5003800" y="333375"/>
            <a:ext cx="4032250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i-FI" sz="2000" i="0" dirty="0" smtClean="0">
                <a:latin typeface="+mn-lt"/>
              </a:rPr>
              <a:t>Sederholmin </a:t>
            </a:r>
            <a:r>
              <a:rPr lang="fi-FI" sz="2000" i="0" dirty="0">
                <a:latin typeface="+mn-lt"/>
              </a:rPr>
              <a:t>talo on Helsingin vanhin kivitalo 1750-luvulta</a:t>
            </a:r>
            <a:r>
              <a:rPr lang="fi-FI" sz="2000" i="0" dirty="0" smtClean="0">
                <a:latin typeface="+mn-lt"/>
              </a:rPr>
              <a:t>.</a:t>
            </a:r>
            <a:endParaRPr lang="fi-FI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711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HELSINKI monumentit 068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333375"/>
            <a:ext cx="3917950" cy="58515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4643438" y="549275"/>
            <a:ext cx="4249737" cy="39087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i-FI" sz="2000" i="0" dirty="0" smtClean="0">
                <a:latin typeface="+mn-lt"/>
              </a:rPr>
              <a:t>Aleksanteri </a:t>
            </a:r>
            <a:r>
              <a:rPr lang="fi-FI" sz="2000" i="0" dirty="0">
                <a:latin typeface="+mn-lt"/>
              </a:rPr>
              <a:t>II:n patsas on Johannes Takasen suunnittelema ja Walter Runebergin tekemä.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i-FI" sz="2000" i="0" dirty="0" smtClean="0">
                <a:latin typeface="+mn-lt"/>
              </a:rPr>
              <a:t>Se </a:t>
            </a:r>
            <a:r>
              <a:rPr lang="fi-FI" sz="2000" i="0" dirty="0">
                <a:latin typeface="+mn-lt"/>
              </a:rPr>
              <a:t>paljastettiin vuonna 1894.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i-FI" sz="2000" i="0" dirty="0" smtClean="0">
                <a:latin typeface="+mn-lt"/>
              </a:rPr>
              <a:t>Aleksanteri </a:t>
            </a:r>
            <a:r>
              <a:rPr lang="fi-FI" sz="2000" i="0" dirty="0">
                <a:latin typeface="+mn-lt"/>
              </a:rPr>
              <a:t>on kuvattu siviilipuvussa pitämässä puhetta vuoden 1863 valtiopäivien avajaisissa.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i-FI" sz="2000" i="0" dirty="0" smtClean="0">
                <a:latin typeface="+mn-lt"/>
              </a:rPr>
              <a:t>Aleksanteri </a:t>
            </a:r>
            <a:r>
              <a:rPr lang="fi-FI" sz="2000" i="0" dirty="0">
                <a:latin typeface="+mn-lt"/>
              </a:rPr>
              <a:t>II kutsui valtiopäivät koolle yli 50 vuoden tauon jälkeen.</a:t>
            </a:r>
          </a:p>
        </p:txBody>
      </p:sp>
    </p:spTree>
    <p:extLst>
      <p:ext uri="{BB962C8B-B14F-4D97-AF65-F5344CB8AC3E}">
        <p14:creationId xmlns:p14="http://schemas.microsoft.com/office/powerpoint/2010/main" val="179789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ELSINKI monumentit 068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333375"/>
            <a:ext cx="3917950" cy="5851525"/>
          </a:xfrm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4643438" y="549275"/>
            <a:ext cx="4249737" cy="31700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i-FI" sz="2000" i="0" dirty="0" smtClean="0">
                <a:latin typeface="+mn-lt"/>
              </a:rPr>
              <a:t>Suomalaiset </a:t>
            </a:r>
            <a:r>
              <a:rPr lang="fi-FI" sz="2000" i="0" dirty="0">
                <a:latin typeface="+mn-lt"/>
              </a:rPr>
              <a:t>kerääntyivät venäläistämiskaudella patsaan juurelle.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i-FI" sz="2000" i="0" dirty="0" smtClean="0">
                <a:latin typeface="+mn-lt"/>
              </a:rPr>
              <a:t>Arvostetun </a:t>
            </a:r>
            <a:r>
              <a:rPr lang="fi-FI" sz="2000" i="0" dirty="0">
                <a:latin typeface="+mn-lt"/>
              </a:rPr>
              <a:t>keisarin patsas kukitettiin vastalauseena ”sortotoimille”.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i-FI" sz="2000" i="0" dirty="0" smtClean="0">
                <a:latin typeface="+mn-lt"/>
              </a:rPr>
              <a:t>Näin </a:t>
            </a:r>
            <a:r>
              <a:rPr lang="fi-FI" sz="2000" i="0" dirty="0">
                <a:latin typeface="+mn-lt"/>
              </a:rPr>
              <a:t>tapahtui esimerkiksi helmikuun manifestin julkistamisen jälkeen vuonna 1899.</a:t>
            </a:r>
          </a:p>
        </p:txBody>
      </p:sp>
    </p:spTree>
    <p:extLst>
      <p:ext uri="{BB962C8B-B14F-4D97-AF65-F5344CB8AC3E}">
        <p14:creationId xmlns:p14="http://schemas.microsoft.com/office/powerpoint/2010/main" val="384646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HELSINKI monumentit 075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333375"/>
            <a:ext cx="8712200" cy="58324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5003800" y="333375"/>
            <a:ext cx="4032250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i-FI" sz="2000" i="0" dirty="0" smtClean="0">
                <a:latin typeface="+mn-lt"/>
              </a:rPr>
              <a:t>Patsaan </a:t>
            </a:r>
            <a:r>
              <a:rPr lang="fi-FI" sz="2000" i="0" dirty="0">
                <a:latin typeface="+mn-lt"/>
              </a:rPr>
              <a:t>sivuilla on vertauskuvallisia veistoksia.</a:t>
            </a:r>
          </a:p>
        </p:txBody>
      </p:sp>
    </p:spTree>
    <p:extLst>
      <p:ext uri="{BB962C8B-B14F-4D97-AF65-F5344CB8AC3E}">
        <p14:creationId xmlns:p14="http://schemas.microsoft.com/office/powerpoint/2010/main" val="395220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HELSINKI monumentit 069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333375"/>
            <a:ext cx="3917950" cy="58515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4643438" y="549275"/>
            <a:ext cx="4249737" cy="13234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i-FI" sz="2000" i="0" dirty="0" smtClean="0">
                <a:latin typeface="+mn-lt"/>
              </a:rPr>
              <a:t>Lain jumalatar seisoo </a:t>
            </a:r>
            <a:r>
              <a:rPr lang="fi-FI" sz="2000" i="0" dirty="0">
                <a:latin typeface="+mn-lt"/>
              </a:rPr>
              <a:t>leijonan </a:t>
            </a:r>
            <a:r>
              <a:rPr lang="fi-FI" sz="2000" i="0" dirty="0" smtClean="0">
                <a:latin typeface="+mn-lt"/>
              </a:rPr>
              <a:t>edessä.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i-FI" sz="2000" i="0" dirty="0" smtClean="0">
                <a:latin typeface="+mn-lt"/>
              </a:rPr>
              <a:t>Hahmo </a:t>
            </a:r>
            <a:r>
              <a:rPr lang="fi-FI" sz="2000" i="0" dirty="0">
                <a:latin typeface="+mn-lt"/>
              </a:rPr>
              <a:t>tulkittiin myöhemmin </a:t>
            </a:r>
            <a:r>
              <a:rPr lang="fi-FI" sz="2000" i="0" dirty="0" smtClean="0">
                <a:latin typeface="+mn-lt"/>
              </a:rPr>
              <a:t>Suomi-neidoksi.</a:t>
            </a:r>
            <a:endParaRPr lang="fi-FI" sz="2000" i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9843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HELSINKI monumentit 070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333375"/>
            <a:ext cx="3917950" cy="58515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4643438" y="549275"/>
            <a:ext cx="4249737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i-FI" sz="2000" i="0" dirty="0" smtClean="0">
                <a:latin typeface="+mn-lt"/>
              </a:rPr>
              <a:t>Työtä symboloivalla maanviljelijäpariskunnalla on käsissään </a:t>
            </a:r>
            <a:r>
              <a:rPr lang="fi-FI" sz="2000" i="0" dirty="0">
                <a:latin typeface="+mn-lt"/>
              </a:rPr>
              <a:t>sirppi ja </a:t>
            </a:r>
            <a:r>
              <a:rPr lang="fi-FI" sz="2000" i="0" dirty="0" smtClean="0">
                <a:latin typeface="+mn-lt"/>
              </a:rPr>
              <a:t>kirves.</a:t>
            </a:r>
            <a:endParaRPr lang="fi-FI" sz="2000" i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71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HELSINKI monumentit 07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333375"/>
            <a:ext cx="3917950" cy="58515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4643438" y="549275"/>
            <a:ext cx="4249737" cy="13234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fi-FI" sz="2000" i="0" dirty="0" smtClean="0">
                <a:latin typeface="+mn-lt"/>
              </a:rPr>
              <a:t>Rauhanjumalattaren symboleja ovat kyyhkyset </a:t>
            </a:r>
            <a:r>
              <a:rPr lang="fi-FI" sz="2000" i="0" dirty="0">
                <a:latin typeface="+mn-lt"/>
              </a:rPr>
              <a:t>(jaloissa) ja laakerinlehti (kädessä).</a:t>
            </a:r>
          </a:p>
        </p:txBody>
      </p:sp>
    </p:spTree>
    <p:extLst>
      <p:ext uri="{BB962C8B-B14F-4D97-AF65-F5344CB8AC3E}">
        <p14:creationId xmlns:p14="http://schemas.microsoft.com/office/powerpoint/2010/main" val="194843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HELSINKI monumentit 07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333375"/>
            <a:ext cx="3917950" cy="58515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643438" y="549275"/>
            <a:ext cx="4249737" cy="19389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i-FI" sz="2000" i="0" dirty="0" smtClean="0">
                <a:latin typeface="+mn-lt"/>
              </a:rPr>
              <a:t>Tieteitä </a:t>
            </a:r>
            <a:r>
              <a:rPr lang="fi-FI" sz="2000" i="0" dirty="0">
                <a:latin typeface="+mn-lt"/>
              </a:rPr>
              <a:t>ja taiteita symboloi naishahmo.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i-FI" sz="2000" i="0" dirty="0" smtClean="0">
                <a:latin typeface="+mn-lt"/>
              </a:rPr>
              <a:t>Stetoskooppi </a:t>
            </a:r>
            <a:r>
              <a:rPr lang="fi-FI" sz="2000" i="0" dirty="0">
                <a:latin typeface="+mn-lt"/>
              </a:rPr>
              <a:t>naisen kädessä on tieteen symboli.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i-FI" sz="2000" i="0" dirty="0" smtClean="0">
                <a:latin typeface="+mn-lt"/>
              </a:rPr>
              <a:t>Lyyra </a:t>
            </a:r>
            <a:r>
              <a:rPr lang="fi-FI" sz="2000" i="0" dirty="0">
                <a:latin typeface="+mn-lt"/>
              </a:rPr>
              <a:t>pojan kädessä symboloi taiteita.</a:t>
            </a:r>
          </a:p>
        </p:txBody>
      </p:sp>
    </p:spTree>
    <p:extLst>
      <p:ext uri="{BB962C8B-B14F-4D97-AF65-F5344CB8AC3E}">
        <p14:creationId xmlns:p14="http://schemas.microsoft.com/office/powerpoint/2010/main" val="6354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175048"/>
            <a:ext cx="8229600" cy="513427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i-FI" dirty="0"/>
              <a:t>Senaatintorin arkkitehtuuri edustaa uusklassismia. Torin suunnitteli saksalainen Carl Ludwig Engel</a:t>
            </a:r>
            <a:r>
              <a:rPr lang="fi-FI" dirty="0" smtClean="0"/>
              <a:t>.</a:t>
            </a:r>
            <a:endParaRPr lang="fi-FI" dirty="0"/>
          </a:p>
          <a:p>
            <a:pPr>
              <a:lnSpc>
                <a:spcPct val="90000"/>
              </a:lnSpc>
            </a:pPr>
            <a:r>
              <a:rPr lang="fi-FI" dirty="0"/>
              <a:t>Taidehistorioitsija Johann </a:t>
            </a:r>
            <a:r>
              <a:rPr lang="fi-FI" dirty="0" err="1"/>
              <a:t>Winckelmann</a:t>
            </a:r>
            <a:r>
              <a:rPr lang="fi-FI" dirty="0"/>
              <a:t> määritteli sen tunnuspiirteeksi jalon yksinkertaisuuden.</a:t>
            </a:r>
          </a:p>
          <a:p>
            <a:pPr>
              <a:lnSpc>
                <a:spcPct val="90000"/>
              </a:lnSpc>
            </a:pPr>
            <a:r>
              <a:rPr lang="fi-FI" dirty="0"/>
              <a:t>Jalous näkyi antiikin ihanteissa. Yksinkertaisuus näkyi selkeissä muodoissa ja linjakkuudessa.</a:t>
            </a:r>
          </a:p>
          <a:p>
            <a:pPr>
              <a:lnSpc>
                <a:spcPct val="90000"/>
              </a:lnSpc>
            </a:pPr>
            <a:r>
              <a:rPr lang="fi-FI" dirty="0" smtClean="0"/>
              <a:t>Senaatintorin piirteitä ovat selkeä </a:t>
            </a:r>
            <a:r>
              <a:rPr lang="fi-FI" dirty="0"/>
              <a:t>ruutukaava, klassiset rakennukset ja torin keskellä hallitsijan asemaa korostava patsas</a:t>
            </a:r>
            <a:r>
              <a:rPr lang="fi-FI" dirty="0" smtClean="0"/>
              <a:t>.</a:t>
            </a:r>
          </a:p>
          <a:p>
            <a:r>
              <a:rPr lang="fi-FI" dirty="0"/>
              <a:t>Senaatintoria on luonnehdittu puhtaaksi empirekokonaisuudeksi.</a:t>
            </a:r>
          </a:p>
          <a:p>
            <a:r>
              <a:rPr lang="fi-FI" dirty="0"/>
              <a:t>Empiretyyli on uusklassismia ja se on saanut nimensä keisarityylistä (empire).</a:t>
            </a:r>
          </a:p>
          <a:p>
            <a:r>
              <a:rPr lang="fi-FI" dirty="0" smtClean="0"/>
              <a:t>Tori </a:t>
            </a:r>
            <a:r>
              <a:rPr lang="fi-FI" dirty="0"/>
              <a:t>edustaa pietarilaista </a:t>
            </a:r>
            <a:r>
              <a:rPr lang="fi-FI" dirty="0" smtClean="0"/>
              <a:t>empiretyyliä, jolle on tyypillistä </a:t>
            </a:r>
            <a:r>
              <a:rPr lang="fi-FI" dirty="0"/>
              <a:t>sivujen rytmittäminen, klassiset pylväsjärjestelmät ja ulkoseinien vaaleankeltainen väri</a:t>
            </a:r>
            <a:r>
              <a:rPr lang="fi-FI" dirty="0" smtClean="0"/>
              <a:t>.</a:t>
            </a:r>
            <a:endParaRPr lang="fi-FI" dirty="0"/>
          </a:p>
          <a:p>
            <a:pPr>
              <a:lnSpc>
                <a:spcPct val="90000"/>
              </a:lnSpc>
            </a:pPr>
            <a:endParaRPr lang="fi-FI" dirty="0"/>
          </a:p>
        </p:txBody>
      </p:sp>
      <p:sp>
        <p:nvSpPr>
          <p:cNvPr id="3" name="Title 1"/>
          <p:cNvSpPr>
            <a:spLocks noGrp="1"/>
          </p:cNvSpPr>
          <p:nvPr/>
        </p:nvSpPr>
        <p:spPr bwMode="auto">
          <a:xfrm>
            <a:off x="685800" y="260648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charset="0"/>
                <a:ea typeface="MS PGothic" pitchFamily="34" charset="-128"/>
                <a:cs typeface="Geneva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charset="0"/>
                <a:ea typeface="MS PGothic" pitchFamily="34" charset="-128"/>
                <a:cs typeface="Geneva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charset="0"/>
                <a:ea typeface="MS PGothic" pitchFamily="34" charset="-128"/>
                <a:cs typeface="Geneva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charset="0"/>
                <a:ea typeface="MS PGothic" pitchFamily="34" charset="-128"/>
                <a:cs typeface="Geneva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charset="0"/>
                <a:ea typeface="ＭＳ Ｐゴシック" charset="0"/>
                <a:cs typeface="Geneva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charset="0"/>
                <a:ea typeface="ＭＳ Ｐゴシック" charset="0"/>
                <a:cs typeface="Geneva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charset="0"/>
                <a:ea typeface="ＭＳ Ｐゴシック" charset="0"/>
                <a:cs typeface="Geneva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charset="0"/>
                <a:ea typeface="ＭＳ Ｐゴシック" charset="0"/>
                <a:cs typeface="Geneva" charset="0"/>
              </a:defRPr>
            </a:lvl9pPr>
          </a:lstStyle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fi" i="0" dirty="0" smtClean="0"/>
              <a:t>Helsingin Senaatintorin arkkitehtuuri</a:t>
            </a:r>
            <a:endParaRPr lang="fi-FI" altLang="fi-FI" i="0" dirty="0" smtClean="0"/>
          </a:p>
        </p:txBody>
      </p:sp>
    </p:spTree>
    <p:extLst>
      <p:ext uri="{BB962C8B-B14F-4D97-AF65-F5344CB8AC3E}">
        <p14:creationId xmlns:p14="http://schemas.microsoft.com/office/powerpoint/2010/main" val="8101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HELSINKI monumentit 07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7784" y="107526"/>
            <a:ext cx="4087341" cy="6103461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60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6725" y="333375"/>
            <a:ext cx="8032750" cy="5851525"/>
          </a:xfrm>
          <a:noFill/>
          <a:ln/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5003800" y="115888"/>
            <a:ext cx="4032250" cy="13234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i-FI" sz="2000" i="0" dirty="0" smtClean="0">
                <a:latin typeface="+mn-lt"/>
              </a:rPr>
              <a:t>Senaatintori </a:t>
            </a:r>
            <a:r>
              <a:rPr lang="fi-FI" sz="2000" i="0" dirty="0">
                <a:latin typeface="+mn-lt"/>
              </a:rPr>
              <a:t>ennen monumentaalista </a:t>
            </a:r>
            <a:r>
              <a:rPr lang="fi-FI" sz="2000" i="0" dirty="0" smtClean="0">
                <a:latin typeface="+mn-lt"/>
              </a:rPr>
              <a:t>rakentamista, Engelin akvarelli</a:t>
            </a:r>
            <a:endParaRPr lang="fi-FI" sz="2000" i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997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HELSINKI monumentit 078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333375"/>
            <a:ext cx="8712200" cy="58324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932363" y="404813"/>
            <a:ext cx="4032250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i-FI" sz="2000" i="0" dirty="0" smtClean="0">
                <a:latin typeface="+mn-lt"/>
              </a:rPr>
              <a:t>Suurkirkko </a:t>
            </a:r>
            <a:r>
              <a:rPr lang="fi-FI" sz="2000" i="0" dirty="0">
                <a:latin typeface="+mn-lt"/>
              </a:rPr>
              <a:t>eli Nikolain kirkko kohoaa korkeimmalle. </a:t>
            </a:r>
          </a:p>
        </p:txBody>
      </p:sp>
    </p:spTree>
    <p:extLst>
      <p:ext uri="{BB962C8B-B14F-4D97-AF65-F5344CB8AC3E}">
        <p14:creationId xmlns:p14="http://schemas.microsoft.com/office/powerpoint/2010/main" val="382058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HELSINKI monumentit 08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333375"/>
            <a:ext cx="8712200" cy="58324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003800" y="333375"/>
            <a:ext cx="4032250" cy="13234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i-FI" sz="2000" i="0" dirty="0" smtClean="0">
                <a:latin typeface="+mn-lt"/>
              </a:rPr>
              <a:t>klassisen </a:t>
            </a:r>
            <a:r>
              <a:rPr lang="fi-FI" sz="2000" i="0" dirty="0">
                <a:latin typeface="+mn-lt"/>
              </a:rPr>
              <a:t>temppelin piirteitä: pylväät, päätykolmio, palkisto, jalusta ja </a:t>
            </a:r>
            <a:r>
              <a:rPr lang="fi-FI" sz="2000" i="0" dirty="0" smtClean="0">
                <a:latin typeface="+mn-lt"/>
              </a:rPr>
              <a:t>portaat</a:t>
            </a:r>
            <a:endParaRPr lang="fi-FI" sz="2000" i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541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HELSINKI monumentit 06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333375"/>
            <a:ext cx="8712200" cy="58324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003800" y="333375"/>
            <a:ext cx="4032250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i-FI" sz="2000" i="0" dirty="0" smtClean="0">
                <a:latin typeface="+mn-lt"/>
              </a:rPr>
              <a:t>senaatti </a:t>
            </a:r>
            <a:r>
              <a:rPr lang="fi-FI" sz="2000" i="0" dirty="0">
                <a:latin typeface="+mn-lt"/>
              </a:rPr>
              <a:t>eli nykyinen valtioneuvoston </a:t>
            </a:r>
            <a:r>
              <a:rPr lang="fi-FI" sz="2000" i="0" dirty="0" smtClean="0">
                <a:latin typeface="+mn-lt"/>
              </a:rPr>
              <a:t>linna</a:t>
            </a:r>
            <a:endParaRPr lang="fi-FI" sz="2000" i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463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HELSINKI monumentit 077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333375"/>
            <a:ext cx="8712200" cy="58324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92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HELSINKI monumentit 079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333375"/>
            <a:ext cx="8712200" cy="58324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003800" y="333375"/>
            <a:ext cx="4032250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i-FI" sz="2000" i="0" dirty="0" smtClean="0">
                <a:latin typeface="+mn-lt"/>
              </a:rPr>
              <a:t>Suomen </a:t>
            </a:r>
            <a:r>
              <a:rPr lang="fi-FI" sz="2000" i="0" dirty="0">
                <a:latin typeface="+mn-lt"/>
              </a:rPr>
              <a:t>Keisarillinen Aleksanterin Yliopisto eli nykyinen Helsingin </a:t>
            </a:r>
            <a:r>
              <a:rPr lang="fi-FI" sz="2000" i="0" dirty="0" smtClean="0">
                <a:latin typeface="+mn-lt"/>
              </a:rPr>
              <a:t>yliopisto</a:t>
            </a:r>
            <a:endParaRPr lang="fi-FI" sz="2000" i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337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HELSINKI monumentit 080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333375"/>
            <a:ext cx="8712200" cy="58324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73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Blank Presentation">
      <a:majorFont>
        <a:latin typeface="Verdana"/>
        <a:ea typeface="ＭＳ Ｐゴシック"/>
        <a:cs typeface="Geneva"/>
      </a:majorFont>
      <a:minorFont>
        <a:latin typeface="Verdana"/>
        <a:ea typeface="ＭＳ Ｐゴシック"/>
        <a:cs typeface="Genev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Grande" charset="0"/>
            <a:ea typeface="ＭＳ Ｐゴシック" charset="0"/>
            <a:cs typeface="Genev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Grande" charset="0"/>
            <a:ea typeface="ＭＳ Ｐゴシック" charset="0"/>
            <a:cs typeface="Geneva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kCompany xmlns="4FD2DD6E-41AC-4D3A-A8B5-1111DEEF208D">Kustannusosakeyhtiö Otava</OkCompany>
    <OkOwner xmlns="4FD2DD6E-41AC-4D3A-A8B5-1111DEEF208D">
      <UserInfo>
        <DisplayName/>
        <AccountId xsi:nil="true"/>
        <AccountType/>
      </UserInfo>
    </OkOwner>
    <OkValidityDate xmlns="4FD2DD6E-41AC-4D3A-A8B5-1111DEEF208D" xsi:nil="true"/>
    <OkDocType xmlns="4FD2DD6E-41AC-4D3A-A8B5-1111DEEF208D">Ohje</OkDocType>
    <OkConfidentiality xmlns="4FD2DD6E-41AC-4D3A-A8B5-1111DEEF208D" xsi:nil="true"/>
  </documentManagement>
</p:properties>
</file>

<file path=customXml/item2.xml><?xml version="1.0" encoding="utf-8"?>
<LongProperties xmlns="http://schemas.microsoft.com/office/2006/metadata/longPropertie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OK Document" ma:contentTypeID="0x010100FC3EBCEAA53E4A179721051A77971EF800AAC8923946DE4543ABAAAD8F04236D7C" ma:contentTypeVersion="1" ma:contentTypeDescription="OK-dokumentti" ma:contentTypeScope="" ma:versionID="9c8ab2158da96c2c1f3913b449ad68f9">
  <xsd:schema xmlns:xsd="http://www.w3.org/2001/XMLSchema" xmlns:p="http://schemas.microsoft.com/office/2006/metadata/properties" xmlns:ns2="4FD2DD6E-41AC-4D3A-A8B5-1111DEEF208D" targetNamespace="http://schemas.microsoft.com/office/2006/metadata/properties" ma:root="true" ma:fieldsID="e8ab5f083f152726e3993764ce023b45" ns2:_="">
    <xsd:import namespace="4FD2DD6E-41AC-4D3A-A8B5-1111DEEF208D"/>
    <xsd:element name="properties">
      <xsd:complexType>
        <xsd:sequence>
          <xsd:element name="documentManagement">
            <xsd:complexType>
              <xsd:all>
                <xsd:element ref="ns2:OkCompany" minOccurs="0"/>
                <xsd:element ref="ns2:OkDocType"/>
                <xsd:element ref="ns2:OkValidityDate" minOccurs="0"/>
                <xsd:element ref="ns2:OkConfidentiality" minOccurs="0"/>
                <xsd:element ref="ns2:OkOwner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4FD2DD6E-41AC-4D3A-A8B5-1111DEEF208D" elementFormDefault="qualified">
    <xsd:import namespace="http://schemas.microsoft.com/office/2006/documentManagement/types"/>
    <xsd:element name="OkCompany" ma:index="8" nillable="true" ma:displayName="Yhtiö" ma:format="Dropdown" ma:internalName="OkCompany">
      <xsd:simpleType>
        <xsd:restriction base="dms:Choice">
          <xsd:enumeration value="Otavamedia Oy"/>
          <xsd:enumeration value="Otava Oy"/>
          <xsd:enumeration value="Otavan Kirjapaino Oy"/>
          <xsd:enumeration value="Kustannusosakeyhtiö Otava"/>
          <xsd:enumeration value="Suomalainen Kirjakauppa Oy"/>
          <xsd:enumeration value="Like Kustannus Oy"/>
          <xsd:enumeration value="Suomen Kuvapalvelu Oy"/>
          <xsd:enumeration value="Suomen Golfpiste Oy"/>
          <xsd:enumeration value="NettiX Oy"/>
          <xsd:enumeration value="Deco Media Oy"/>
          <xsd:enumeration value="Kustannusosakeyhtiö Moreeni"/>
        </xsd:restriction>
      </xsd:simpleType>
    </xsd:element>
    <xsd:element name="OkDocType" ma:index="9" ma:displayName="Tyyppi" ma:default="Agenda" ma:format="Dropdown" ma:internalName="OkDocType">
      <xsd:simpleType>
        <xsd:restriction base="dms:Choice">
          <xsd:enumeration value="Agenda"/>
          <xsd:enumeration value="Aikataulu"/>
          <xsd:enumeration value="Esitys"/>
          <xsd:enumeration value="Hinnasto"/>
          <xsd:enumeration value="Lomake"/>
          <xsd:enumeration value="Luettelo"/>
          <xsd:enumeration value="Muistio"/>
          <xsd:enumeration value="Ohje"/>
          <xsd:enumeration value="Pöytäkirja"/>
          <xsd:enumeration value="Raportti"/>
          <xsd:enumeration value="Suunnitelma"/>
          <xsd:enumeration value="Tiedote"/>
        </xsd:restriction>
      </xsd:simpleType>
    </xsd:element>
    <xsd:element name="OkValidityDate" ma:index="10" nillable="true" ma:displayName="Voimassaoloaika" ma:format="DateOnly" ma:internalName="OkValidityDate">
      <xsd:simpleType>
        <xsd:restriction base="dms:DateTime"/>
      </xsd:simpleType>
    </xsd:element>
    <xsd:element name="OkConfidentiality" ma:index="11" nillable="true" ma:displayName="Luottamuksellisuus" ma:format="Dropdown" ma:internalName="OkConfidentiality">
      <xsd:simpleType>
        <xsd:restriction base="dms:Choice">
          <xsd:enumeration value="Julkinen"/>
          <xsd:enumeration value="Sisäinen"/>
          <xsd:enumeration value="Luottamuksellinen"/>
          <xsd:enumeration value="Salainen"/>
        </xsd:restriction>
      </xsd:simpleType>
    </xsd:element>
    <xsd:element name="OkOwner" ma:index="12" nillable="true" ma:displayName="Omistaja" ma:list="UserInfo" ma:internalName="Ok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 ma:readOnly="true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C69D417-8C22-437C-8803-F9A9448B1813}">
  <ds:schemaRefs>
    <ds:schemaRef ds:uri="http://schemas.microsoft.com/office/2006/documentManagement/types"/>
    <ds:schemaRef ds:uri="http://purl.org/dc/elements/1.1/"/>
    <ds:schemaRef ds:uri="4FD2DD6E-41AC-4D3A-A8B5-1111DEEF208D"/>
    <ds:schemaRef ds:uri="http://schemas.openxmlformats.org/package/2006/metadata/core-properties"/>
    <ds:schemaRef ds:uri="http://www.w3.org/XML/1998/namespace"/>
    <ds:schemaRef ds:uri="http://purl.org/dc/terms/"/>
    <ds:schemaRef ds:uri="http://purl.org/dc/dcmitype/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5499A15-F71D-4334-99D5-E0327F9A4F9A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219CAE25-59D9-4309-AAB3-DCD06BA0B5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D2DD6E-41AC-4D3A-A8B5-1111DEEF208D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4.xml><?xml version="1.0" encoding="utf-8"?>
<ds:datastoreItem xmlns:ds="http://schemas.openxmlformats.org/officeDocument/2006/customXml" ds:itemID="{DFA3B0D6-F5B6-44C6-B76A-53597D10F97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2004:Templates:Presentations:Designs:Blank Presentation</Template>
  <TotalTime>9178</TotalTime>
  <Words>272</Words>
  <Application>Microsoft Office PowerPoint</Application>
  <PresentationFormat>On-screen Show (4:3)</PresentationFormat>
  <Paragraphs>35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MS PGothic</vt:lpstr>
      <vt:lpstr>MS PGothic</vt:lpstr>
      <vt:lpstr>Arial</vt:lpstr>
      <vt:lpstr>Geneva</vt:lpstr>
      <vt:lpstr>Lucida Grande</vt:lpstr>
      <vt:lpstr>Verdana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Venla Koski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Venla Koski</dc:creator>
  <cp:lastModifiedBy>Minna</cp:lastModifiedBy>
  <cp:revision>60</cp:revision>
  <dcterms:created xsi:type="dcterms:W3CDTF">2010-04-19T08:09:13Z</dcterms:created>
  <dcterms:modified xsi:type="dcterms:W3CDTF">2021-01-10T13:39:54Z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OK Document</vt:lpwstr>
  </property>
</Properties>
</file>