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2" r:id="rId3"/>
    <p:sldId id="281" r:id="rId4"/>
    <p:sldId id="284" r:id="rId5"/>
    <p:sldId id="283" r:id="rId6"/>
    <p:sldId id="286" r:id="rId7"/>
    <p:sldId id="285" r:id="rId8"/>
    <p:sldId id="287" r:id="rId9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26"/>
  </p:normalViewPr>
  <p:slideViewPr>
    <p:cSldViewPr snapToGrid="0" snapToObjects="1">
      <p:cViewPr varScale="1">
        <p:scale>
          <a:sx n="121" d="100"/>
          <a:sy n="121" d="100"/>
        </p:scale>
        <p:origin x="69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12.2.2024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12.2.2024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12.2.2024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12.2.2024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12.2.2024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12.2.2024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12.2.2024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12.2.2024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12.2.2024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12.2.2024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12.2.2024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12.2.2024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HORMONES AND PHEROMONES AND THEIR EFFECTS ON BEHAVIOUR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IB </a:t>
            </a:r>
            <a:r>
              <a:rPr lang="fi-FI" dirty="0" err="1"/>
              <a:t>Psychology</a:t>
            </a:r>
            <a:r>
              <a:rPr lang="fi-FI" dirty="0"/>
              <a:t> LAJM</a:t>
            </a:r>
          </a:p>
        </p:txBody>
      </p:sp>
    </p:spTree>
    <p:extLst>
      <p:ext uri="{BB962C8B-B14F-4D97-AF65-F5344CB8AC3E}">
        <p14:creationId xmlns:p14="http://schemas.microsoft.com/office/powerpoint/2010/main" val="1580088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B30AC6-A355-6B0B-A015-9719C17B6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KISS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879D5E0-D20F-A702-B6E8-196920D0F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i="1" dirty="0"/>
              <a:t>Neurotransmitters</a:t>
            </a:r>
            <a:r>
              <a:rPr lang="en-GB" dirty="0"/>
              <a:t> for you:</a:t>
            </a:r>
          </a:p>
          <a:p>
            <a:pPr lvl="1"/>
            <a:r>
              <a:rPr lang="en-GB" b="1" dirty="0"/>
              <a:t>Dopamine</a:t>
            </a:r>
            <a:r>
              <a:rPr lang="en-GB" dirty="0"/>
              <a:t> (excitatory neurotransmitter)</a:t>
            </a:r>
          </a:p>
          <a:p>
            <a:pPr lvl="1"/>
            <a:r>
              <a:rPr lang="en-GB" b="1" dirty="0"/>
              <a:t>Serotonin</a:t>
            </a:r>
            <a:r>
              <a:rPr lang="en-GB" dirty="0"/>
              <a:t> (inhibitory neurotransmitter)</a:t>
            </a:r>
          </a:p>
          <a:p>
            <a:pPr lvl="1"/>
            <a:r>
              <a:rPr lang="en-GB" b="1" dirty="0"/>
              <a:t>Acetylcholine</a:t>
            </a:r>
            <a:r>
              <a:rPr lang="en-GB" dirty="0"/>
              <a:t> (endogenous agonist)</a:t>
            </a:r>
          </a:p>
          <a:p>
            <a:pPr lvl="1"/>
            <a:r>
              <a:rPr lang="en-GB" dirty="0"/>
              <a:t>(</a:t>
            </a:r>
            <a:r>
              <a:rPr lang="en-GB" i="1" dirty="0"/>
              <a:t>Scopolamine</a:t>
            </a:r>
            <a:r>
              <a:rPr lang="en-GB" dirty="0"/>
              <a:t> (exogenous antagonist))</a:t>
            </a:r>
          </a:p>
          <a:p>
            <a:r>
              <a:rPr lang="en-GB" i="1" dirty="0"/>
              <a:t>Hormones</a:t>
            </a:r>
            <a:r>
              <a:rPr lang="en-GB" dirty="0"/>
              <a:t> for you:</a:t>
            </a:r>
          </a:p>
          <a:p>
            <a:pPr lvl="1"/>
            <a:r>
              <a:rPr lang="en-GB" b="1" dirty="0"/>
              <a:t>Oxytocin</a:t>
            </a:r>
          </a:p>
          <a:p>
            <a:r>
              <a:rPr lang="en-GB" i="1" dirty="0"/>
              <a:t>Pheromones</a:t>
            </a:r>
            <a:r>
              <a:rPr lang="en-GB" dirty="0"/>
              <a:t> for you:</a:t>
            </a:r>
          </a:p>
          <a:p>
            <a:pPr lvl="1"/>
            <a:r>
              <a:rPr lang="en-GB" dirty="0"/>
              <a:t>Human </a:t>
            </a:r>
            <a:r>
              <a:rPr lang="en-GB" b="1" dirty="0"/>
              <a:t>sex pheromone(s) </a:t>
            </a:r>
            <a:r>
              <a:rPr lang="en-GB" dirty="0"/>
              <a:t>(</a:t>
            </a:r>
            <a:r>
              <a:rPr lang="en-GB" i="1" dirty="0" err="1"/>
              <a:t>androstadienone</a:t>
            </a:r>
            <a:r>
              <a:rPr lang="en-GB" dirty="0"/>
              <a:t> and </a:t>
            </a:r>
            <a:r>
              <a:rPr lang="en-GB" i="1" dirty="0" err="1"/>
              <a:t>estratetraenol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5669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7370143D-C153-BB4C-8B6E-88E6075B0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09D8E6-7595-1145-A5FD-AA5D047184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1" y="1417638"/>
            <a:ext cx="4038600" cy="4775086"/>
          </a:xfrm>
        </p:spPr>
        <p:txBody>
          <a:bodyPr>
            <a:normAutofit/>
          </a:bodyPr>
          <a:lstStyle/>
          <a:p>
            <a:endParaRPr lang="en-GB" i="1" dirty="0"/>
          </a:p>
          <a:p>
            <a:endParaRPr lang="en-GB" i="1" dirty="0"/>
          </a:p>
          <a:p>
            <a:r>
              <a:rPr lang="en-GB" i="1" dirty="0"/>
              <a:t>“Hormones and their effects on behaviour: Study one hormone and its effect on behaviour”</a:t>
            </a:r>
          </a:p>
          <a:p>
            <a:endParaRPr lang="en-GB" i="1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CA93AC35-357A-F141-B130-D63CB1D634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1" y="1417638"/>
            <a:ext cx="4038600" cy="4775085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Review </a:t>
            </a:r>
            <a:r>
              <a:rPr lang="en-GB" i="1" dirty="0"/>
              <a:t>hormones</a:t>
            </a:r>
            <a:r>
              <a:rPr lang="en-GB" dirty="0"/>
              <a:t> in general and </a:t>
            </a:r>
            <a:r>
              <a:rPr lang="en-GB" b="1" dirty="0"/>
              <a:t>oxytocin</a:t>
            </a:r>
          </a:p>
          <a:p>
            <a:endParaRPr lang="en-GB" dirty="0"/>
          </a:p>
          <a:p>
            <a:r>
              <a:rPr lang="en-GB" dirty="0"/>
              <a:t>Review at least TWO studies (80–86) that possibly cast a different light on the topic</a:t>
            </a:r>
          </a:p>
          <a:p>
            <a:pPr lvl="1"/>
            <a:r>
              <a:rPr lang="en-GB" dirty="0"/>
              <a:t>Use the whole syllabus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731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425902-E5CD-6B46-FC36-2B3009A1D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C6DE188-680C-0877-75EA-8B6241861AE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Can you answer the following SAQ question?</a:t>
            </a:r>
          </a:p>
          <a:p>
            <a:pPr lvl="1"/>
            <a:r>
              <a:rPr lang="en-GB" b="0" i="0" u="none" strike="noStrike" dirty="0">
                <a:effectLst/>
              </a:rPr>
              <a:t>Describe </a:t>
            </a:r>
            <a:r>
              <a:rPr lang="en-GB" b="1" i="0" u="none" strike="noStrike" dirty="0">
                <a:effectLst/>
              </a:rPr>
              <a:t>one </a:t>
            </a:r>
            <a:r>
              <a:rPr lang="en-GB" b="0" i="0" u="none" strike="noStrike" dirty="0">
                <a:effectLst/>
              </a:rPr>
              <a:t>effect of </a:t>
            </a:r>
            <a:r>
              <a:rPr lang="en-GB" b="1" i="0" u="none" strike="noStrike" dirty="0">
                <a:effectLst/>
              </a:rPr>
              <a:t>one </a:t>
            </a:r>
            <a:r>
              <a:rPr lang="en-GB" b="0" i="0" u="none" strike="noStrike" dirty="0">
                <a:effectLst/>
              </a:rPr>
              <a:t>hormone on behaviour, with reference to </a:t>
            </a:r>
            <a:r>
              <a:rPr lang="en-GB" b="1" i="0" u="none" strike="noStrike" dirty="0">
                <a:effectLst/>
              </a:rPr>
              <a:t>one </a:t>
            </a:r>
            <a:r>
              <a:rPr lang="en-GB" b="0" i="0" u="none" strike="noStrike" dirty="0">
                <a:effectLst/>
              </a:rPr>
              <a:t>relevant study (M22 TZ1)</a:t>
            </a:r>
            <a:endParaRPr lang="en-GB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7FC9AAE-4650-FB66-EA3F-37B9A138224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Can you answer the following ERQ/essay question?</a:t>
            </a:r>
          </a:p>
          <a:p>
            <a:pPr lvl="1"/>
            <a:r>
              <a:rPr lang="en-GB" b="0" i="0" u="none" strike="noStrike" dirty="0">
                <a:effectLst/>
              </a:rPr>
              <a:t>Discuss </a:t>
            </a:r>
            <a:r>
              <a:rPr lang="en-GB" b="1" i="0" u="none" strike="noStrike" dirty="0">
                <a:effectLst/>
              </a:rPr>
              <a:t>one or more</a:t>
            </a:r>
            <a:r>
              <a:rPr lang="en-GB" b="0" i="0" u="none" strike="noStrike" dirty="0">
                <a:effectLst/>
              </a:rPr>
              <a:t> hormones and their effects on behaviour (M23 Z1,Z2 and Z3)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629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6A2559B-BCD0-888B-F52B-72B79D0C3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6B37BF8-77E1-48E7-1CDC-213098F326F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GB" i="1" dirty="0"/>
          </a:p>
          <a:p>
            <a:endParaRPr lang="en-GB" i="1" dirty="0"/>
          </a:p>
          <a:p>
            <a:r>
              <a:rPr lang="en-GB" i="1" dirty="0"/>
              <a:t>“Pheromones and their effects on behaviour: Study one pheromone and its effect on behaviour”</a:t>
            </a:r>
          </a:p>
          <a:p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070C305-5042-82C1-729F-37A4CD6891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32131"/>
          </a:xfrm>
        </p:spPr>
        <p:txBody>
          <a:bodyPr>
            <a:normAutofit/>
          </a:bodyPr>
          <a:lstStyle/>
          <a:p>
            <a:r>
              <a:rPr lang="en-GB" dirty="0"/>
              <a:t>Review </a:t>
            </a:r>
            <a:r>
              <a:rPr lang="en-GB" i="1" dirty="0"/>
              <a:t>pheromones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in general</a:t>
            </a:r>
          </a:p>
          <a:p>
            <a:r>
              <a:rPr lang="en-GB" dirty="0"/>
              <a:t>Review at least TWO studies related to the alleged </a:t>
            </a:r>
            <a:r>
              <a:rPr lang="en-GB" b="1" dirty="0"/>
              <a:t>human sex pheromone(s) </a:t>
            </a:r>
            <a:r>
              <a:rPr lang="en-GB" dirty="0"/>
              <a:t>(89–93) that possibly cast a different light on the topic</a:t>
            </a:r>
          </a:p>
          <a:p>
            <a:pPr lvl="1"/>
            <a:r>
              <a:rPr lang="en-GB" dirty="0"/>
              <a:t>Use the whole syllabus</a:t>
            </a:r>
          </a:p>
          <a:p>
            <a:endParaRPr lang="en-GB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73734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A3FD2A-4264-07C7-6D86-7979058777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1EF5DC0-CCC3-FD21-3A9B-673EFE234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3903986-8436-BE58-45BA-FC0BDB03F53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Can you answer the following ERQ/essay questions?</a:t>
            </a:r>
          </a:p>
          <a:p>
            <a:pPr lvl="1"/>
            <a:r>
              <a:rPr lang="en-GB" dirty="0"/>
              <a:t>Discuss the effect of pheromones on human behaviour (M19 TZ2)</a:t>
            </a:r>
          </a:p>
          <a:p>
            <a:pPr lvl="1"/>
            <a:r>
              <a:rPr lang="en-GB" dirty="0"/>
              <a:t>Discuss the effect(s) of </a:t>
            </a:r>
            <a:r>
              <a:rPr lang="en-GB" b="1" dirty="0"/>
              <a:t>one or more </a:t>
            </a:r>
            <a:r>
              <a:rPr lang="en-GB" dirty="0"/>
              <a:t>pheromones on behaviour (N22)</a:t>
            </a:r>
          </a:p>
        </p:txBody>
      </p:sp>
      <p:pic>
        <p:nvPicPr>
          <p:cNvPr id="6" name="Sisällön paikkamerkki 5" descr="Kuva, joka sisältää kohteen päivittäiskosmetiikka, teksti, Kosmetiikka, parfyymi&#10;&#10;Kuvaus luotu automaattisesti">
            <a:extLst>
              <a:ext uri="{FF2B5EF4-FFF2-40B4-BE49-F238E27FC236}">
                <a16:creationId xmlns:a16="http://schemas.microsoft.com/office/drawing/2014/main" id="{7D93FFA3-FA9B-8B46-4107-9D5BBDD4CAE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1789978"/>
            <a:ext cx="4038600" cy="4146406"/>
          </a:xfrm>
        </p:spPr>
      </p:pic>
    </p:spTree>
    <p:extLst>
      <p:ext uri="{BB962C8B-B14F-4D97-AF65-F5344CB8AC3E}">
        <p14:creationId xmlns:p14="http://schemas.microsoft.com/office/powerpoint/2010/main" val="349566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DA6FB2D-5537-68AE-37DB-5043C7856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AB82C75-B546-0A50-1DDA-C2176BF55B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91000" cy="4525963"/>
          </a:xfrm>
        </p:spPr>
        <p:txBody>
          <a:bodyPr/>
          <a:lstStyle/>
          <a:p>
            <a:endParaRPr lang="en-GB" dirty="0"/>
          </a:p>
          <a:p>
            <a:r>
              <a:rPr lang="en-GB" dirty="0"/>
              <a:t>Can you answer the following ERQ/essay question?</a:t>
            </a:r>
          </a:p>
          <a:p>
            <a:pPr lvl="1"/>
            <a:r>
              <a:rPr lang="en-GB" b="0" i="0" u="none" strike="noStrike" dirty="0">
                <a:effectLst/>
              </a:rPr>
              <a:t>Discuss how </a:t>
            </a:r>
            <a:r>
              <a:rPr lang="en-GB" b="1" i="0" u="none" strike="noStrike" dirty="0">
                <a:effectLst/>
              </a:rPr>
              <a:t>one or more</a:t>
            </a:r>
            <a:r>
              <a:rPr lang="en-GB" b="0" i="0" u="none" strike="noStrike" dirty="0">
                <a:effectLst/>
              </a:rPr>
              <a:t> hormones </a:t>
            </a:r>
            <a:r>
              <a:rPr lang="en-GB" b="1" i="0" u="none" strike="noStrike" dirty="0">
                <a:effectLst/>
              </a:rPr>
              <a:t>and/or one or more</a:t>
            </a:r>
            <a:r>
              <a:rPr lang="en-GB" b="0" i="0" u="none" strike="noStrike" dirty="0">
                <a:effectLst/>
              </a:rPr>
              <a:t> pheromones affect human behaviour (N21)</a:t>
            </a:r>
            <a:endParaRPr lang="en-GB" dirty="0"/>
          </a:p>
        </p:txBody>
      </p:sp>
      <p:pic>
        <p:nvPicPr>
          <p:cNvPr id="6" name="Sisällön paikkamerkki 5" descr="Kuva, joka sisältää kohteen päivittäiskosmetiikka, Kosmetiikka, parfyymi, teksti&#10;&#10;Kuvaus luotu automaattisesti">
            <a:extLst>
              <a:ext uri="{FF2B5EF4-FFF2-40B4-BE49-F238E27FC236}">
                <a16:creationId xmlns:a16="http://schemas.microsoft.com/office/drawing/2014/main" id="{B5DC85C8-C9A8-8BC7-B581-A6862FF675C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1843881"/>
            <a:ext cx="4038600" cy="4038600"/>
          </a:xfrm>
        </p:spPr>
      </p:pic>
    </p:spTree>
    <p:extLst>
      <p:ext uri="{BB962C8B-B14F-4D97-AF65-F5344CB8AC3E}">
        <p14:creationId xmlns:p14="http://schemas.microsoft.com/office/powerpoint/2010/main" val="533952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146A939-E6FF-1B2D-FD70-56B5F1AD2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Picture </a:t>
            </a:r>
            <a:r>
              <a:rPr lang="fi-FI" dirty="0" err="1"/>
              <a:t>sources</a:t>
            </a:r>
            <a:endParaRPr lang="fi-FI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B804EEA3-88A7-EBFC-D0E1-EE093FED5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err="1"/>
              <a:t>Pheromone</a:t>
            </a:r>
            <a:r>
              <a:rPr lang="fi-FI" dirty="0"/>
              <a:t> </a:t>
            </a:r>
            <a:r>
              <a:rPr lang="fi-FI" dirty="0" err="1"/>
              <a:t>parfume</a:t>
            </a:r>
            <a:r>
              <a:rPr lang="fi-FI" dirty="0"/>
              <a:t> 1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www.amazon.com</a:t>
            </a:r>
            <a:r>
              <a:rPr lang="fi-FI" dirty="0"/>
              <a:t>/</a:t>
            </a:r>
            <a:r>
              <a:rPr lang="fi-FI" dirty="0" err="1"/>
              <a:t>Eye</a:t>
            </a:r>
            <a:r>
              <a:rPr lang="fi-FI" dirty="0"/>
              <a:t>-Love-</a:t>
            </a:r>
            <a:r>
              <a:rPr lang="fi-FI" dirty="0" err="1"/>
              <a:t>Confidence</a:t>
            </a:r>
            <a:r>
              <a:rPr lang="fi-FI" dirty="0"/>
              <a:t>-</a:t>
            </a:r>
            <a:r>
              <a:rPr lang="fi-FI" dirty="0" err="1"/>
              <a:t>Pheromone-Cologne</a:t>
            </a:r>
            <a:r>
              <a:rPr lang="fi-FI" dirty="0"/>
              <a:t>/</a:t>
            </a:r>
            <a:r>
              <a:rPr lang="fi-FI" dirty="0" err="1"/>
              <a:t>dp</a:t>
            </a:r>
            <a:r>
              <a:rPr lang="fi-FI" dirty="0"/>
              <a:t>/B07CWY2V3K&gt; </a:t>
            </a:r>
            <a:r>
              <a:rPr lang="fi-FI" dirty="0" err="1"/>
              <a:t>Accessed</a:t>
            </a:r>
            <a:r>
              <a:rPr lang="fi-FI" dirty="0"/>
              <a:t> 12th of </a:t>
            </a:r>
            <a:r>
              <a:rPr lang="fi-FI" dirty="0" err="1"/>
              <a:t>February</a:t>
            </a:r>
            <a:r>
              <a:rPr lang="fi-FI" dirty="0"/>
              <a:t> 2024.</a:t>
            </a:r>
          </a:p>
          <a:p>
            <a:r>
              <a:rPr lang="fi-FI" dirty="0" err="1"/>
              <a:t>Pheromone</a:t>
            </a:r>
            <a:r>
              <a:rPr lang="fi-FI" dirty="0"/>
              <a:t> </a:t>
            </a:r>
            <a:r>
              <a:rPr lang="fi-FI" dirty="0" err="1"/>
              <a:t>parfyme</a:t>
            </a:r>
            <a:r>
              <a:rPr lang="fi-FI" dirty="0"/>
              <a:t> 2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www.fruugo.fi</a:t>
            </a:r>
            <a:r>
              <a:rPr lang="fi-FI" dirty="0"/>
              <a:t>/10ml-venom-pheromone-fragrance-hajuvesi-miehillenaisille-pitkakestoinen-stimuloiva/p-163370938-347374114&gt; </a:t>
            </a:r>
            <a:r>
              <a:rPr lang="fi-FI" dirty="0" err="1"/>
              <a:t>Accessed</a:t>
            </a:r>
            <a:r>
              <a:rPr lang="fi-FI" dirty="0"/>
              <a:t> 12th of </a:t>
            </a:r>
            <a:r>
              <a:rPr lang="fi-FI" dirty="0" err="1"/>
              <a:t>February</a:t>
            </a:r>
            <a:r>
              <a:rPr lang="fi-FI" dirty="0"/>
              <a:t> 2024.</a:t>
            </a:r>
          </a:p>
        </p:txBody>
      </p:sp>
    </p:spTree>
    <p:extLst>
      <p:ext uri="{BB962C8B-B14F-4D97-AF65-F5344CB8AC3E}">
        <p14:creationId xmlns:p14="http://schemas.microsoft.com/office/powerpoint/2010/main" val="3896854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</TotalTime>
  <Words>329</Words>
  <Application>Microsoft Macintosh PowerPoint</Application>
  <PresentationFormat>Näytössä katseltava diaesitys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Office-teema</vt:lpstr>
      <vt:lpstr>HORMONES AND PHEROMONES AND THEIR EFFECTS ON BEHAVIOUR</vt:lpstr>
      <vt:lpstr>KISS</vt:lpstr>
      <vt:lpstr>TASK</vt:lpstr>
      <vt:lpstr>TASK</vt:lpstr>
      <vt:lpstr>TASK</vt:lpstr>
      <vt:lpstr>TASK</vt:lpstr>
      <vt:lpstr>TASK</vt:lpstr>
      <vt:lpstr>Picture sources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74</cp:revision>
  <dcterms:created xsi:type="dcterms:W3CDTF">2016-01-27T06:20:57Z</dcterms:created>
  <dcterms:modified xsi:type="dcterms:W3CDTF">2024-02-12T12:19:18Z</dcterms:modified>
</cp:coreProperties>
</file>