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56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12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22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54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178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944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02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642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620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36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088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66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13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Terve 1: Terveyden perusteet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Luku 3: Uni ja lepo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0535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Lepo ja rentoutuminen</a:t>
            </a:r>
            <a:endParaRPr lang="fi-FI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/>
              <a:t>l</a:t>
            </a:r>
            <a:r>
              <a:rPr lang="fi-FI" b="1" dirty="0" smtClean="0"/>
              <a:t>epo</a:t>
            </a:r>
            <a:r>
              <a:rPr lang="fi-FI" dirty="0" smtClean="0"/>
              <a:t> ei ole vain nukkumista, vaan myös aktiivista toimintaa: itselle mieluisten asioiden tekemistä, ystävien tapaamista, arjen rutiineista irrottautumista ym.</a:t>
            </a:r>
          </a:p>
          <a:p>
            <a:pPr lvl="1"/>
            <a:r>
              <a:rPr lang="fi-FI" dirty="0" smtClean="0"/>
              <a:t>mikä tahansa asia, joka tuottaa itselle mielihyvää ja vie ajatukset pois päivän toimista, opiskelusta tai työstä </a:t>
            </a:r>
          </a:p>
          <a:p>
            <a:endParaRPr lang="fi-FI" b="1" dirty="0" smtClean="0"/>
          </a:p>
          <a:p>
            <a:r>
              <a:rPr lang="fi-FI" b="1" dirty="0" smtClean="0"/>
              <a:t>rentoutumisella</a:t>
            </a:r>
            <a:r>
              <a:rPr lang="fi-FI" dirty="0" smtClean="0"/>
              <a:t> tarkoitetaan kehon ja mielen rauhoittumista</a:t>
            </a:r>
          </a:p>
          <a:p>
            <a:pPr lvl="1"/>
            <a:r>
              <a:rPr lang="fi-FI" dirty="0" smtClean="0"/>
              <a:t>esim. luonnossa liikkuminen, rauhallisen musiikin kuuntelu, saunominen</a:t>
            </a:r>
          </a:p>
          <a:p>
            <a:pPr lvl="1"/>
            <a:r>
              <a:rPr lang="fi-FI" dirty="0"/>
              <a:t>u</a:t>
            </a:r>
            <a:r>
              <a:rPr lang="fi-FI" dirty="0" smtClean="0"/>
              <a:t>seimmat ihmiset tarvitsevat myös aikaa olla yksin</a:t>
            </a:r>
          </a:p>
          <a:p>
            <a:pPr lvl="1"/>
            <a:r>
              <a:rPr lang="fi-FI" dirty="0"/>
              <a:t>j</a:t>
            </a:r>
            <a:r>
              <a:rPr lang="fi-FI" dirty="0" smtClean="0"/>
              <a:t>okaisella on rentoutumisen kyky eli rentoutumista kannattaa harjoitella (erilaiset rentoutumistekniikat)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7687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Unentarve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yksilöllistä: </a:t>
            </a:r>
            <a:r>
              <a:rPr lang="fi-FI" dirty="0"/>
              <a:t>o</a:t>
            </a:r>
            <a:r>
              <a:rPr lang="fi-FI" dirty="0" smtClean="0"/>
              <a:t>man unentarpeen tunnistaminen on terveysosaamista</a:t>
            </a:r>
          </a:p>
          <a:p>
            <a:r>
              <a:rPr lang="fi-FI" dirty="0"/>
              <a:t>t</a:t>
            </a:r>
            <a:r>
              <a:rPr lang="fi-FI" dirty="0" smtClean="0"/>
              <a:t>erve aikuinen 7–8 h/vrk</a:t>
            </a:r>
          </a:p>
          <a:p>
            <a:r>
              <a:rPr lang="fi-FI" dirty="0"/>
              <a:t>l</a:t>
            </a:r>
            <a:r>
              <a:rPr lang="fi-FI" dirty="0" smtClean="0"/>
              <a:t>asten ja nuorten unentarve on suurempi kuin aikuisten</a:t>
            </a:r>
          </a:p>
          <a:p>
            <a:pPr lvl="1"/>
            <a:r>
              <a:rPr lang="fi-FI" dirty="0" smtClean="0"/>
              <a:t>fyysinen kasvu ja kehitys kuluttavat runsaasti energiaa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nergiaa kuluu myös henkisiin muutoksiin </a:t>
            </a:r>
            <a:br>
              <a:rPr lang="fi-FI" dirty="0" smtClean="0"/>
            </a:br>
            <a:r>
              <a:rPr lang="fi-FI" dirty="0" smtClean="0"/>
              <a:t>(esim. identiteetin rakentuminen, uusien tietojen ja taitojen oppiminen)</a:t>
            </a:r>
          </a:p>
          <a:p>
            <a:r>
              <a:rPr lang="fi-FI" dirty="0"/>
              <a:t>m</a:t>
            </a:r>
            <a:r>
              <a:rPr lang="fi-FI" dirty="0" smtClean="0"/>
              <a:t>itä enemmän päivällä käyttää aivoja, sitä enemmän tarvitsee unta</a:t>
            </a:r>
          </a:p>
          <a:p>
            <a:endParaRPr lang="fi-FI" dirty="0" smtClean="0"/>
          </a:p>
          <a:p>
            <a:r>
              <a:rPr lang="fi-FI" b="1" dirty="0" smtClean="0"/>
              <a:t>univaje</a:t>
            </a:r>
          </a:p>
          <a:p>
            <a:pPr lvl="1"/>
            <a:r>
              <a:rPr lang="fi-FI" dirty="0" smtClean="0"/>
              <a:t>ihminen ei saa omaan tarpeeseensa nähden riittävästi unta</a:t>
            </a:r>
          </a:p>
          <a:p>
            <a:pPr lvl="1"/>
            <a:r>
              <a:rPr lang="fi-FI" dirty="0" smtClean="0"/>
              <a:t>heikentää seuraavan päivän opiskelu- ja toimintakykyä sekä aiheuttaa päiväväsymystä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avallisesti ihminen huomaa vaikutukset vasta sitten, kun univajetta on kertynyt jo usealta yöltä</a:t>
            </a:r>
          </a:p>
        </p:txBody>
      </p:sp>
    </p:spTree>
    <p:extLst>
      <p:ext uri="{BB962C8B-B14F-4D97-AF65-F5344CB8AC3E}">
        <p14:creationId xmlns:p14="http://schemas.microsoft.com/office/powerpoint/2010/main" val="380350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Unen vaiheet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Unisykli</a:t>
            </a:r>
            <a:r>
              <a:rPr lang="fi-FI" dirty="0" smtClean="0"/>
              <a:t> 90 min tulisi toistua 8 h yöunen aikana noin 5 kertaa</a:t>
            </a:r>
          </a:p>
          <a:p>
            <a:pPr lvl="1"/>
            <a:r>
              <a:rPr lang="fi-FI" b="1" dirty="0" err="1" smtClean="0"/>
              <a:t>NREM-uni</a:t>
            </a:r>
            <a:r>
              <a:rPr lang="fi-FI" dirty="0" smtClean="0"/>
              <a:t>: kevyen ja syvän unen vaiheet</a:t>
            </a:r>
            <a:endParaRPr lang="fi-FI" dirty="0"/>
          </a:p>
          <a:p>
            <a:pPr lvl="1"/>
            <a:r>
              <a:rPr lang="fi-FI" b="1" dirty="0" smtClean="0"/>
              <a:t>REM-uni </a:t>
            </a:r>
            <a:r>
              <a:rPr lang="fi-FI" dirty="0" smtClean="0"/>
              <a:t>eli vilkeuni</a:t>
            </a:r>
          </a:p>
          <a:p>
            <a:pPr lvl="1"/>
            <a:r>
              <a:rPr lang="fi-FI" dirty="0"/>
              <a:t>j</a:t>
            </a:r>
            <a:r>
              <a:rPr lang="fi-FI" dirty="0" smtClean="0"/>
              <a:t>okaisella univaiheella terveyden kannalta oma merkityksensä</a:t>
            </a:r>
          </a:p>
          <a:p>
            <a:pPr lvl="1"/>
            <a:r>
              <a:rPr lang="fi-FI" dirty="0" smtClean="0"/>
              <a:t>hyvälaatuinen uni sisältää kaikki unen vaiheet ja ne ehtivät toistua riittävän monta kertaa – tärkeää sekä unen määrä että sen laatu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360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Unirytmin tahdistajat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vuorokausi- eli </a:t>
            </a:r>
            <a:r>
              <a:rPr lang="fi-FI" b="1" dirty="0" err="1" smtClean="0"/>
              <a:t>sirkadiaanisen</a:t>
            </a:r>
            <a:r>
              <a:rPr lang="fi-FI" b="1" dirty="0" smtClean="0"/>
              <a:t> rytmin (24 h) </a:t>
            </a:r>
            <a:r>
              <a:rPr lang="fi-FI" dirty="0" smtClean="0"/>
              <a:t>tahdistajana valon ja pimeän ajan vaihtelu</a:t>
            </a:r>
          </a:p>
          <a:p>
            <a:pPr lvl="1"/>
            <a:r>
              <a:rPr lang="fi-FI" b="1" dirty="0" err="1" smtClean="0"/>
              <a:t>melatoniini</a:t>
            </a:r>
            <a:r>
              <a:rPr lang="fi-FI" dirty="0" smtClean="0"/>
              <a:t> eli pimeähormoni </a:t>
            </a:r>
            <a:br>
              <a:rPr lang="fi-FI" dirty="0" smtClean="0"/>
            </a:br>
            <a:r>
              <a:rPr lang="fi-FI" dirty="0" smtClean="0"/>
              <a:t>(ohjaa myös unisyklejä)</a:t>
            </a:r>
          </a:p>
          <a:p>
            <a:pPr lvl="1"/>
            <a:r>
              <a:rPr lang="fi-FI" dirty="0" smtClean="0"/>
              <a:t>säännölliset nukkumaanmeno-, heräämis- ja ateria-ajat auttavat – liian aktiivinen sosiaalinen toiminta, fyysinen kuormitus tai tukeva ateria juuri ennen nukkumaanmenoa häiritsevät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u</a:t>
            </a:r>
            <a:r>
              <a:rPr lang="fi-FI" b="1" dirty="0" smtClean="0"/>
              <a:t>nipaine</a:t>
            </a:r>
            <a:r>
              <a:rPr lang="fi-FI" dirty="0" smtClean="0"/>
              <a:t> kasvaa noin 16 h valvomisen jälkeen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925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Unen terveydellinen merkitys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aivot palautuvat, kudokset rakentuvat ja uudistuvat (kasvuhormoni eli </a:t>
            </a:r>
            <a:r>
              <a:rPr lang="fi-FI" dirty="0" err="1" smtClean="0"/>
              <a:t>somatotropiini</a:t>
            </a:r>
            <a:r>
              <a:rPr lang="fi-FI" dirty="0" smtClean="0"/>
              <a:t>)</a:t>
            </a:r>
          </a:p>
          <a:p>
            <a:r>
              <a:rPr lang="fi-FI" dirty="0" smtClean="0"/>
              <a:t>edistää oppimista ja muistia </a:t>
            </a:r>
            <a:br>
              <a:rPr lang="fi-FI" dirty="0" smtClean="0"/>
            </a:br>
            <a:r>
              <a:rPr lang="fi-FI" dirty="0" smtClean="0"/>
              <a:t>(työmuisti </a:t>
            </a:r>
            <a:r>
              <a:rPr lang="fi-FI" dirty="0" smtClean="0">
                <a:sym typeface="Wingdings" panose="05000000000000000000" pitchFamily="2" charset="2"/>
              </a:rPr>
              <a:t> pitkäkestoinen muisti)</a:t>
            </a:r>
            <a:endParaRPr lang="fi-FI" dirty="0" smtClean="0"/>
          </a:p>
          <a:p>
            <a:r>
              <a:rPr lang="fi-FI" dirty="0"/>
              <a:t>t</a:t>
            </a:r>
            <a:r>
              <a:rPr lang="fi-FI" dirty="0" smtClean="0"/>
              <a:t>ukee mielenterveyttä ja tunnetaitoja</a:t>
            </a:r>
          </a:p>
          <a:p>
            <a:r>
              <a:rPr lang="fi-FI" dirty="0"/>
              <a:t>u</a:t>
            </a:r>
            <a:r>
              <a:rPr lang="fi-FI" dirty="0" smtClean="0"/>
              <a:t>nivaje voi lihottaa</a:t>
            </a:r>
          </a:p>
          <a:p>
            <a:r>
              <a:rPr lang="fi-FI" dirty="0"/>
              <a:t>u</a:t>
            </a:r>
            <a:r>
              <a:rPr lang="fi-FI" dirty="0" smtClean="0"/>
              <a:t>nen puute lisää onnettomuus- ja sairastumisriskiä </a:t>
            </a:r>
            <a:br>
              <a:rPr lang="fi-FI" dirty="0" smtClean="0"/>
            </a:br>
            <a:r>
              <a:rPr lang="fi-FI" dirty="0" smtClean="0"/>
              <a:t>(stressihormonit </a:t>
            </a:r>
            <a:r>
              <a:rPr lang="fi-FI" dirty="0" smtClean="0">
                <a:sym typeface="Wingdings" panose="05000000000000000000" pitchFamily="2" charset="2"/>
              </a:rPr>
              <a:t> immuunivaste)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7160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Unihäiriöt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 smtClean="0"/>
              <a:t>Syitä</a:t>
            </a:r>
            <a:r>
              <a:rPr lang="fi-FI" dirty="0" smtClean="0"/>
              <a:t>:</a:t>
            </a:r>
          </a:p>
          <a:p>
            <a:pPr lvl="1"/>
            <a:r>
              <a:rPr lang="fi-FI" dirty="0" smtClean="0"/>
              <a:t>nyky-yhteiskunta: keinovalo – </a:t>
            </a:r>
            <a:r>
              <a:rPr lang="fi-FI" b="1" dirty="0" smtClean="0"/>
              <a:t>sinivalo</a:t>
            </a:r>
            <a:r>
              <a:rPr lang="fi-FI" dirty="0" smtClean="0"/>
              <a:t>, iltapainotteinen elämäntyyli</a:t>
            </a:r>
          </a:p>
          <a:p>
            <a:pPr lvl="1"/>
            <a:r>
              <a:rPr lang="fi-FI" dirty="0"/>
              <a:t>n</a:t>
            </a:r>
            <a:r>
              <a:rPr lang="fi-FI" dirty="0" smtClean="0"/>
              <a:t>uoret: </a:t>
            </a:r>
            <a:r>
              <a:rPr lang="fi-FI" b="1" dirty="0" smtClean="0"/>
              <a:t>viivästynyt unirytmi  </a:t>
            </a:r>
          </a:p>
          <a:p>
            <a:endParaRPr lang="fi-FI" dirty="0"/>
          </a:p>
          <a:p>
            <a:r>
              <a:rPr lang="fi-FI" b="1" dirty="0" smtClean="0"/>
              <a:t>Unettomuus</a:t>
            </a:r>
          </a:p>
          <a:p>
            <a:pPr lvl="1"/>
            <a:r>
              <a:rPr lang="fi-FI" dirty="0" smtClean="0"/>
              <a:t>oireita: nukahtamisvaikeudet, katkonainen uni, liian aikainen herääminen</a:t>
            </a:r>
          </a:p>
          <a:p>
            <a:pPr lvl="1"/>
            <a:r>
              <a:rPr lang="fi-FI" dirty="0"/>
              <a:t>u</a:t>
            </a:r>
            <a:r>
              <a:rPr lang="fi-FI" dirty="0" smtClean="0"/>
              <a:t>nen määrä ja laatu epätyydyttäviä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tressihormonit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dirty="0" smtClean="0">
                <a:sym typeface="Wingdings" panose="05000000000000000000" pitchFamily="2" charset="2"/>
              </a:rPr>
              <a:t>toiminnallinen</a:t>
            </a:r>
            <a:r>
              <a:rPr lang="fi-FI" dirty="0" smtClean="0">
                <a:sym typeface="Wingdings" panose="05000000000000000000" pitchFamily="2" charset="2"/>
              </a:rPr>
              <a:t> unettomuus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p</a:t>
            </a:r>
            <a:r>
              <a:rPr lang="fi-FI" dirty="0" smtClean="0">
                <a:sym typeface="Wingdings" panose="05000000000000000000" pitchFamily="2" charset="2"/>
              </a:rPr>
              <a:t>itkittynyt eli </a:t>
            </a:r>
            <a:r>
              <a:rPr lang="fi-FI" b="1" dirty="0" smtClean="0">
                <a:sym typeface="Wingdings" panose="05000000000000000000" pitchFamily="2" charset="2"/>
              </a:rPr>
              <a:t>krooninen</a:t>
            </a:r>
            <a:r>
              <a:rPr lang="fi-FI" dirty="0" smtClean="0">
                <a:sym typeface="Wingdings" panose="05000000000000000000" pitchFamily="2" charset="2"/>
              </a:rPr>
              <a:t> unettomuus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l</a:t>
            </a:r>
            <a:r>
              <a:rPr lang="fi-FI" dirty="0" smtClean="0">
                <a:sym typeface="Wingdings" panose="05000000000000000000" pitchFamily="2" charset="2"/>
              </a:rPr>
              <a:t>ääkkeet eivät pysyvä ratkaisu  syihin vaikuttaminen tehokkaampaa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68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Kohti hyvää unta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unenhuolto eli </a:t>
            </a:r>
            <a:r>
              <a:rPr lang="fi-FI" b="1" dirty="0" smtClean="0"/>
              <a:t>unihygienia</a:t>
            </a:r>
          </a:p>
          <a:p>
            <a:r>
              <a:rPr lang="fi-FI" dirty="0"/>
              <a:t>y</a:t>
            </a:r>
            <a:r>
              <a:rPr lang="fi-FI" dirty="0" smtClean="0"/>
              <a:t>leisin unettomuuden ja päiväväsymyksen syy </a:t>
            </a:r>
            <a:r>
              <a:rPr lang="fi-FI" b="1" dirty="0" smtClean="0"/>
              <a:t>itse aiheutettu univaje </a:t>
            </a:r>
            <a:r>
              <a:rPr lang="fi-FI" dirty="0" smtClean="0"/>
              <a:t>eli siihen voi omilla toimillaan vaikuttaa</a:t>
            </a:r>
          </a:p>
          <a:p>
            <a:r>
              <a:rPr lang="fi-FI" dirty="0"/>
              <a:t>u</a:t>
            </a:r>
            <a:r>
              <a:rPr lang="fi-FI" dirty="0" smtClean="0"/>
              <a:t>nihäiriöiden ehkäisy tärkeää myös yhteiskunnallisesti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0752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284</Words>
  <Application>Microsoft Office PowerPoint</Application>
  <PresentationFormat>Näytössä katseltava diaesitys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Terve 1: Terveyden perusteet</vt:lpstr>
      <vt:lpstr>Lepo ja rentoutuminen</vt:lpstr>
      <vt:lpstr>Unentarve</vt:lpstr>
      <vt:lpstr>Unen vaiheet</vt:lpstr>
      <vt:lpstr>Unirytmin tahdistajat</vt:lpstr>
      <vt:lpstr>Unen terveydellinen merkitys</vt:lpstr>
      <vt:lpstr>Unihäiriöt</vt:lpstr>
      <vt:lpstr>Kohti hyvää unta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oppilas lukio</cp:lastModifiedBy>
  <cp:revision>30</cp:revision>
  <dcterms:created xsi:type="dcterms:W3CDTF">2017-06-12T06:58:50Z</dcterms:created>
  <dcterms:modified xsi:type="dcterms:W3CDTF">2017-09-06T21:52:34Z</dcterms:modified>
</cp:coreProperties>
</file>