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1" r:id="rId3"/>
    <p:sldId id="257" r:id="rId4"/>
    <p:sldId id="258" r:id="rId5"/>
    <p:sldId id="272" r:id="rId6"/>
    <p:sldId id="259" r:id="rId7"/>
    <p:sldId id="260" r:id="rId8"/>
    <p:sldId id="273" r:id="rId9"/>
    <p:sldId id="261" r:id="rId10"/>
    <p:sldId id="262" r:id="rId11"/>
    <p:sldId id="263" r:id="rId12"/>
    <p:sldId id="264" r:id="rId13"/>
    <p:sldId id="265" r:id="rId14"/>
    <p:sldId id="266" r:id="rId15"/>
    <p:sldId id="267" r:id="rId16"/>
    <p:sldId id="268" r:id="rId17"/>
    <p:sldId id="269" r:id="rId18"/>
    <p:sldId id="270" r:id="rId19"/>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8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CFCF8A40-E148-40A3-8392-57C971A0FD94}" type="datetimeFigureOut">
              <a:rPr lang="fi-FI" smtClean="0"/>
              <a:t>12.8.2019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D43589D-CCA2-4EC4-B926-84A60E770B7E}" type="slidenum">
              <a:rPr lang="fi-FI" smtClean="0"/>
              <a:t>‹#›</a:t>
            </a:fld>
            <a:endParaRPr lang="fi-FI"/>
          </a:p>
        </p:txBody>
      </p:sp>
    </p:spTree>
    <p:extLst>
      <p:ext uri="{BB962C8B-B14F-4D97-AF65-F5344CB8AC3E}">
        <p14:creationId xmlns:p14="http://schemas.microsoft.com/office/powerpoint/2010/main" val="3703086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CFCF8A40-E148-40A3-8392-57C971A0FD94}" type="datetimeFigureOut">
              <a:rPr lang="fi-FI" smtClean="0"/>
              <a:t>12.8.2019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D43589D-CCA2-4EC4-B926-84A60E770B7E}" type="slidenum">
              <a:rPr lang="fi-FI" smtClean="0"/>
              <a:t>‹#›</a:t>
            </a:fld>
            <a:endParaRPr lang="fi-FI"/>
          </a:p>
        </p:txBody>
      </p:sp>
    </p:spTree>
    <p:extLst>
      <p:ext uri="{BB962C8B-B14F-4D97-AF65-F5344CB8AC3E}">
        <p14:creationId xmlns:p14="http://schemas.microsoft.com/office/powerpoint/2010/main" val="2017424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CFCF8A40-E148-40A3-8392-57C971A0FD94}" type="datetimeFigureOut">
              <a:rPr lang="fi-FI" smtClean="0"/>
              <a:t>12.8.2019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D43589D-CCA2-4EC4-B926-84A60E770B7E}" type="slidenum">
              <a:rPr lang="fi-FI" smtClean="0"/>
              <a:t>‹#›</a:t>
            </a:fld>
            <a:endParaRPr lang="fi-FI"/>
          </a:p>
        </p:txBody>
      </p:sp>
    </p:spTree>
    <p:extLst>
      <p:ext uri="{BB962C8B-B14F-4D97-AF65-F5344CB8AC3E}">
        <p14:creationId xmlns:p14="http://schemas.microsoft.com/office/powerpoint/2010/main" val="1779964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CFCF8A40-E148-40A3-8392-57C971A0FD94}" type="datetimeFigureOut">
              <a:rPr lang="fi-FI" smtClean="0"/>
              <a:t>12.8.2019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D43589D-CCA2-4EC4-B926-84A60E770B7E}" type="slidenum">
              <a:rPr lang="fi-FI" smtClean="0"/>
              <a:t>‹#›</a:t>
            </a:fld>
            <a:endParaRPr lang="fi-FI"/>
          </a:p>
        </p:txBody>
      </p:sp>
    </p:spTree>
    <p:extLst>
      <p:ext uri="{BB962C8B-B14F-4D97-AF65-F5344CB8AC3E}">
        <p14:creationId xmlns:p14="http://schemas.microsoft.com/office/powerpoint/2010/main" val="1466295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CFCF8A40-E148-40A3-8392-57C971A0FD94}" type="datetimeFigureOut">
              <a:rPr lang="fi-FI" smtClean="0"/>
              <a:t>12.8.2019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D43589D-CCA2-4EC4-B926-84A60E770B7E}" type="slidenum">
              <a:rPr lang="fi-FI" smtClean="0"/>
              <a:t>‹#›</a:t>
            </a:fld>
            <a:endParaRPr lang="fi-FI"/>
          </a:p>
        </p:txBody>
      </p:sp>
    </p:spTree>
    <p:extLst>
      <p:ext uri="{BB962C8B-B14F-4D97-AF65-F5344CB8AC3E}">
        <p14:creationId xmlns:p14="http://schemas.microsoft.com/office/powerpoint/2010/main" val="1452124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CFCF8A40-E148-40A3-8392-57C971A0FD94}" type="datetimeFigureOut">
              <a:rPr lang="fi-FI" smtClean="0"/>
              <a:t>12.8.2019</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6D43589D-CCA2-4EC4-B926-84A60E770B7E}" type="slidenum">
              <a:rPr lang="fi-FI" smtClean="0"/>
              <a:t>‹#›</a:t>
            </a:fld>
            <a:endParaRPr lang="fi-FI"/>
          </a:p>
        </p:txBody>
      </p:sp>
    </p:spTree>
    <p:extLst>
      <p:ext uri="{BB962C8B-B14F-4D97-AF65-F5344CB8AC3E}">
        <p14:creationId xmlns:p14="http://schemas.microsoft.com/office/powerpoint/2010/main" val="1013982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CFCF8A40-E148-40A3-8392-57C971A0FD94}" type="datetimeFigureOut">
              <a:rPr lang="fi-FI" smtClean="0"/>
              <a:t>12.8.2019</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6D43589D-CCA2-4EC4-B926-84A60E770B7E}" type="slidenum">
              <a:rPr lang="fi-FI" smtClean="0"/>
              <a:t>‹#›</a:t>
            </a:fld>
            <a:endParaRPr lang="fi-FI"/>
          </a:p>
        </p:txBody>
      </p:sp>
    </p:spTree>
    <p:extLst>
      <p:ext uri="{BB962C8B-B14F-4D97-AF65-F5344CB8AC3E}">
        <p14:creationId xmlns:p14="http://schemas.microsoft.com/office/powerpoint/2010/main" val="4042111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CFCF8A40-E148-40A3-8392-57C971A0FD94}" type="datetimeFigureOut">
              <a:rPr lang="fi-FI" smtClean="0"/>
              <a:t>12.8.2019</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6D43589D-CCA2-4EC4-B926-84A60E770B7E}" type="slidenum">
              <a:rPr lang="fi-FI" smtClean="0"/>
              <a:t>‹#›</a:t>
            </a:fld>
            <a:endParaRPr lang="fi-FI"/>
          </a:p>
        </p:txBody>
      </p:sp>
    </p:spTree>
    <p:extLst>
      <p:ext uri="{BB962C8B-B14F-4D97-AF65-F5344CB8AC3E}">
        <p14:creationId xmlns:p14="http://schemas.microsoft.com/office/powerpoint/2010/main" val="3211982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CFCF8A40-E148-40A3-8392-57C971A0FD94}" type="datetimeFigureOut">
              <a:rPr lang="fi-FI" smtClean="0"/>
              <a:t>12.8.2019</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6D43589D-CCA2-4EC4-B926-84A60E770B7E}" type="slidenum">
              <a:rPr lang="fi-FI" smtClean="0"/>
              <a:t>‹#›</a:t>
            </a:fld>
            <a:endParaRPr lang="fi-FI"/>
          </a:p>
        </p:txBody>
      </p:sp>
    </p:spTree>
    <p:extLst>
      <p:ext uri="{BB962C8B-B14F-4D97-AF65-F5344CB8AC3E}">
        <p14:creationId xmlns:p14="http://schemas.microsoft.com/office/powerpoint/2010/main" val="1051155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CFCF8A40-E148-40A3-8392-57C971A0FD94}" type="datetimeFigureOut">
              <a:rPr lang="fi-FI" smtClean="0"/>
              <a:t>12.8.2019</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6D43589D-CCA2-4EC4-B926-84A60E770B7E}" type="slidenum">
              <a:rPr lang="fi-FI" smtClean="0"/>
              <a:t>‹#›</a:t>
            </a:fld>
            <a:endParaRPr lang="fi-FI"/>
          </a:p>
        </p:txBody>
      </p:sp>
    </p:spTree>
    <p:extLst>
      <p:ext uri="{BB962C8B-B14F-4D97-AF65-F5344CB8AC3E}">
        <p14:creationId xmlns:p14="http://schemas.microsoft.com/office/powerpoint/2010/main" val="3950315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CFCF8A40-E148-40A3-8392-57C971A0FD94}" type="datetimeFigureOut">
              <a:rPr lang="fi-FI" smtClean="0"/>
              <a:t>12.8.2019</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6D43589D-CCA2-4EC4-B926-84A60E770B7E}" type="slidenum">
              <a:rPr lang="fi-FI" smtClean="0"/>
              <a:t>‹#›</a:t>
            </a:fld>
            <a:endParaRPr lang="fi-FI"/>
          </a:p>
        </p:txBody>
      </p:sp>
    </p:spTree>
    <p:extLst>
      <p:ext uri="{BB962C8B-B14F-4D97-AF65-F5344CB8AC3E}">
        <p14:creationId xmlns:p14="http://schemas.microsoft.com/office/powerpoint/2010/main" val="3650504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BEAC7"/>
            </a:gs>
            <a:gs pos="66000">
              <a:srgbClr val="FEE7F2"/>
            </a:gs>
            <a:gs pos="94000">
              <a:srgbClr val="FAC77D"/>
            </a:gs>
            <a:gs pos="79000">
              <a:srgbClr val="FBA97D"/>
            </a:gs>
            <a:gs pos="100000">
              <a:srgbClr val="FBD49C"/>
            </a:gs>
            <a:gs pos="100000">
              <a:srgbClr val="FEE7F2"/>
            </a:gs>
          </a:gsLst>
          <a:lin ang="2700000" scaled="1"/>
          <a:tileRect/>
        </a:gradFill>
        <a:effectLst/>
      </p:bgPr>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CF8A40-E148-40A3-8392-57C971A0FD94}" type="datetimeFigureOut">
              <a:rPr lang="fi-FI" smtClean="0"/>
              <a:t>12.8.2019</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43589D-CCA2-4EC4-B926-84A60E770B7E}" type="slidenum">
              <a:rPr lang="fi-FI" smtClean="0"/>
              <a:t>‹#›</a:t>
            </a:fld>
            <a:endParaRPr lang="fi-FI"/>
          </a:p>
        </p:txBody>
      </p:sp>
    </p:spTree>
    <p:extLst>
      <p:ext uri="{BB962C8B-B14F-4D97-AF65-F5344CB8AC3E}">
        <p14:creationId xmlns:p14="http://schemas.microsoft.com/office/powerpoint/2010/main" val="350315757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1052737"/>
            <a:ext cx="7772400" cy="2547714"/>
          </a:xfrm>
        </p:spPr>
        <p:txBody>
          <a:bodyPr>
            <a:noAutofit/>
          </a:bodyPr>
          <a:lstStyle/>
          <a:p>
            <a:r>
              <a:rPr lang="fi-FI" sz="5400" b="1" dirty="0" smtClean="0">
                <a:solidFill>
                  <a:srgbClr val="7030A0"/>
                </a:solidFill>
              </a:rPr>
              <a:t>Vinkkejä uudelle lukiolaiselle!</a:t>
            </a:r>
            <a:endParaRPr lang="fi-FI" sz="5400" b="1" dirty="0">
              <a:solidFill>
                <a:srgbClr val="7030A0"/>
              </a:solidFill>
            </a:endParaRPr>
          </a:p>
        </p:txBody>
      </p:sp>
      <p:sp>
        <p:nvSpPr>
          <p:cNvPr id="3" name="Alaotsikko 2"/>
          <p:cNvSpPr>
            <a:spLocks noGrp="1"/>
          </p:cNvSpPr>
          <p:nvPr>
            <p:ph type="subTitle" idx="1"/>
          </p:nvPr>
        </p:nvSpPr>
        <p:spPr/>
        <p:txBody>
          <a:bodyPr/>
          <a:lstStyle/>
          <a:p>
            <a:endParaRPr lang="fi-FI" dirty="0"/>
          </a:p>
        </p:txBody>
      </p:sp>
    </p:spTree>
    <p:extLst>
      <p:ext uri="{BB962C8B-B14F-4D97-AF65-F5344CB8AC3E}">
        <p14:creationId xmlns:p14="http://schemas.microsoft.com/office/powerpoint/2010/main" val="31133620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b="1" dirty="0" smtClean="0"/>
              <a:t>Palautetta myös opettajalle</a:t>
            </a:r>
            <a:br>
              <a:rPr lang="fi-FI" b="1" dirty="0" smtClean="0"/>
            </a:br>
            <a:endParaRPr lang="fi-FI" dirty="0"/>
          </a:p>
        </p:txBody>
      </p:sp>
      <p:sp>
        <p:nvSpPr>
          <p:cNvPr id="3" name="Sisällön paikkamerkki 2"/>
          <p:cNvSpPr>
            <a:spLocks noGrp="1"/>
          </p:cNvSpPr>
          <p:nvPr>
            <p:ph idx="1"/>
          </p:nvPr>
        </p:nvSpPr>
        <p:spPr>
          <a:xfrm>
            <a:off x="457200" y="1052736"/>
            <a:ext cx="8229600" cy="5073427"/>
          </a:xfrm>
        </p:spPr>
        <p:txBody>
          <a:bodyPr>
            <a:normAutofit/>
          </a:bodyPr>
          <a:lstStyle/>
          <a:p>
            <a:r>
              <a:rPr lang="fi-FI" dirty="0" smtClean="0"/>
              <a:t>Opettaja </a:t>
            </a:r>
            <a:r>
              <a:rPr lang="fi-FI" dirty="0"/>
              <a:t>on suunnitellut asian sijoittelun kurssin eri </a:t>
            </a:r>
            <a:r>
              <a:rPr lang="fi-FI" dirty="0" smtClean="0"/>
              <a:t>vaiheisiin ja hän on miettinyt työtavat. Näistä voi antaa palautetta.</a:t>
            </a:r>
          </a:p>
          <a:p>
            <a:r>
              <a:rPr lang="fi-FI" dirty="0" smtClean="0"/>
              <a:t>Kurssin </a:t>
            </a:r>
            <a:r>
              <a:rPr lang="fi-FI" dirty="0"/>
              <a:t>jälkeen </a:t>
            </a:r>
            <a:r>
              <a:rPr lang="fi-FI" dirty="0" smtClean="0"/>
              <a:t>ja kurssin </a:t>
            </a:r>
            <a:r>
              <a:rPr lang="fi-FI" dirty="0"/>
              <a:t>aikana opettaja ottaa mielellään vinkkejä vastaan opiskelijoilta. </a:t>
            </a:r>
          </a:p>
          <a:p>
            <a:endParaRPr lang="fi-FI" dirty="0"/>
          </a:p>
        </p:txBody>
      </p:sp>
    </p:spTree>
    <p:extLst>
      <p:ext uri="{BB962C8B-B14F-4D97-AF65-F5344CB8AC3E}">
        <p14:creationId xmlns:p14="http://schemas.microsoft.com/office/powerpoint/2010/main" val="7944612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922114"/>
          </a:xfrm>
        </p:spPr>
        <p:txBody>
          <a:bodyPr/>
          <a:lstStyle/>
          <a:p>
            <a:r>
              <a:rPr lang="fi-FI" dirty="0" smtClean="0"/>
              <a:t>Arvosanat</a:t>
            </a:r>
            <a:endParaRPr lang="fi-FI" dirty="0"/>
          </a:p>
        </p:txBody>
      </p:sp>
      <p:sp>
        <p:nvSpPr>
          <p:cNvPr id="3" name="Sisällön paikkamerkki 2"/>
          <p:cNvSpPr>
            <a:spLocks noGrp="1"/>
          </p:cNvSpPr>
          <p:nvPr>
            <p:ph idx="1"/>
          </p:nvPr>
        </p:nvSpPr>
        <p:spPr>
          <a:xfrm>
            <a:off x="457200" y="1124744"/>
            <a:ext cx="8229600" cy="5001419"/>
          </a:xfrm>
        </p:spPr>
        <p:txBody>
          <a:bodyPr>
            <a:noAutofit/>
          </a:bodyPr>
          <a:lstStyle/>
          <a:p>
            <a:r>
              <a:rPr lang="fi-FI" sz="2800" dirty="0" smtClean="0"/>
              <a:t>Lukion </a:t>
            </a:r>
            <a:r>
              <a:rPr lang="fi-FI" sz="2800" dirty="0"/>
              <a:t>arvosanoja </a:t>
            </a:r>
            <a:r>
              <a:rPr lang="fi-FI" sz="2800" b="1" dirty="0"/>
              <a:t>EI</a:t>
            </a:r>
            <a:r>
              <a:rPr lang="fi-FI" sz="2800" dirty="0"/>
              <a:t> voi verrata peruskoulun arvosanoihin. Tehtävät ovat laajempia ja vaatimustaso on korkeampi.</a:t>
            </a:r>
          </a:p>
          <a:p>
            <a:r>
              <a:rPr lang="fi-FI" sz="2800" dirty="0"/>
              <a:t>Jokainen kurssi arvioidaan erikseen. On siis mahdollista, että opiskelijalla on saman oppiaineen kursseista  </a:t>
            </a:r>
            <a:r>
              <a:rPr lang="fi-FI" sz="2800" dirty="0" smtClean="0"/>
              <a:t>erilaisia </a:t>
            </a:r>
            <a:r>
              <a:rPr lang="fi-FI" sz="2800" dirty="0"/>
              <a:t>arvosanoja.</a:t>
            </a:r>
          </a:p>
          <a:p>
            <a:r>
              <a:rPr lang="fi-FI" sz="2800" dirty="0"/>
              <a:t>Jos kurssin arvioinnissa kovasti jää mietityttämään jokin asia, </a:t>
            </a:r>
            <a:r>
              <a:rPr lang="fi-FI" sz="2800" dirty="0" smtClean="0"/>
              <a:t>pitää </a:t>
            </a:r>
            <a:r>
              <a:rPr lang="fi-FI" sz="2800" dirty="0"/>
              <a:t>kysyä perusteluja opettajalta. </a:t>
            </a:r>
          </a:p>
          <a:p>
            <a:endParaRPr lang="fi-FI" sz="2800" dirty="0"/>
          </a:p>
        </p:txBody>
      </p:sp>
    </p:spTree>
    <p:extLst>
      <p:ext uri="{BB962C8B-B14F-4D97-AF65-F5344CB8AC3E}">
        <p14:creationId xmlns:p14="http://schemas.microsoft.com/office/powerpoint/2010/main" val="23901174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Ole yhteydessä opettajaan </a:t>
            </a:r>
            <a:endParaRPr lang="fi-FI" dirty="0"/>
          </a:p>
        </p:txBody>
      </p:sp>
      <p:sp>
        <p:nvSpPr>
          <p:cNvPr id="3" name="Sisällön paikkamerkki 2"/>
          <p:cNvSpPr>
            <a:spLocks noGrp="1"/>
          </p:cNvSpPr>
          <p:nvPr>
            <p:ph idx="1"/>
          </p:nvPr>
        </p:nvSpPr>
        <p:spPr>
          <a:xfrm>
            <a:off x="457200" y="1268760"/>
            <a:ext cx="8229600" cy="4857403"/>
          </a:xfrm>
        </p:spPr>
        <p:txBody>
          <a:bodyPr/>
          <a:lstStyle/>
          <a:p>
            <a:r>
              <a:rPr lang="fi-FI" dirty="0" smtClean="0"/>
              <a:t>Viestintä </a:t>
            </a:r>
            <a:r>
              <a:rPr lang="fi-FI" dirty="0"/>
              <a:t>opettajan kanssa tapahtuu oppitunneilla.</a:t>
            </a:r>
          </a:p>
          <a:p>
            <a:r>
              <a:rPr lang="fi-FI" dirty="0"/>
              <a:t>Tarvittaessa opettajalle voi lähettää </a:t>
            </a:r>
            <a:r>
              <a:rPr lang="fi-FI" dirty="0" err="1"/>
              <a:t>Wilma-viestin</a:t>
            </a:r>
            <a:r>
              <a:rPr lang="fi-FI" dirty="0"/>
              <a:t>. </a:t>
            </a:r>
            <a:r>
              <a:rPr lang="fi-FI" dirty="0" err="1"/>
              <a:t>Wilma-viesti</a:t>
            </a:r>
            <a:r>
              <a:rPr lang="fi-FI" dirty="0"/>
              <a:t> on hyvä senkin takia, että näin asia tulee kirjoitettua muistiin talteen. </a:t>
            </a:r>
          </a:p>
          <a:p>
            <a:r>
              <a:rPr lang="fi-FI" dirty="0" smtClean="0"/>
              <a:t>Opettajainhuoneen ovella olevaan laatikkoon voi palauttaa tekstejä ja kirjoja. </a:t>
            </a:r>
            <a:endParaRPr lang="fi-FI" dirty="0"/>
          </a:p>
        </p:txBody>
      </p:sp>
    </p:spTree>
    <p:extLst>
      <p:ext uri="{BB962C8B-B14F-4D97-AF65-F5344CB8AC3E}">
        <p14:creationId xmlns:p14="http://schemas.microsoft.com/office/powerpoint/2010/main" val="23386503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err="1" smtClean="0"/>
              <a:t>Wilma-viesti</a:t>
            </a:r>
            <a:r>
              <a:rPr lang="fi-FI" dirty="0" smtClean="0"/>
              <a:t> kirjoitetaan näin:</a:t>
            </a:r>
            <a:endParaRPr lang="fi-FI" dirty="0"/>
          </a:p>
        </p:txBody>
      </p:sp>
      <p:sp>
        <p:nvSpPr>
          <p:cNvPr id="3" name="Sisällön paikkamerkki 2"/>
          <p:cNvSpPr>
            <a:spLocks noGrp="1"/>
          </p:cNvSpPr>
          <p:nvPr>
            <p:ph idx="1"/>
          </p:nvPr>
        </p:nvSpPr>
        <p:spPr>
          <a:xfrm>
            <a:off x="457200" y="1268760"/>
            <a:ext cx="8229600" cy="4857403"/>
          </a:xfrm>
        </p:spPr>
        <p:txBody>
          <a:bodyPr/>
          <a:lstStyle/>
          <a:p>
            <a:r>
              <a:rPr lang="fi-FI" dirty="0" smtClean="0"/>
              <a:t>Muista, että kirjoitat </a:t>
            </a:r>
            <a:r>
              <a:rPr lang="fi-FI" dirty="0" err="1" smtClean="0"/>
              <a:t>Wilma-viestiin</a:t>
            </a:r>
            <a:r>
              <a:rPr lang="fi-FI" dirty="0" smtClean="0"/>
              <a:t> asiasta mahdollisimman tarkasti. </a:t>
            </a:r>
            <a:br>
              <a:rPr lang="fi-FI" dirty="0" smtClean="0"/>
            </a:br>
            <a:r>
              <a:rPr lang="fi-FI" dirty="0" smtClean="0"/>
              <a:t>Otsikoi tarkasti ja lisää jo otsikkoon tieto siitä, mihin kurssiin asiasi liittyy. </a:t>
            </a:r>
          </a:p>
          <a:p>
            <a:r>
              <a:rPr lang="fi-FI" dirty="0" smtClean="0"/>
              <a:t>Kirjoita koko nimesi ja ryhmäsi viestiin. </a:t>
            </a:r>
          </a:p>
          <a:p>
            <a:r>
              <a:rPr lang="fi-FI" dirty="0" smtClean="0"/>
              <a:t>Tervehdi. </a:t>
            </a:r>
          </a:p>
          <a:p>
            <a:r>
              <a:rPr lang="fi-FI" dirty="0" smtClean="0"/>
              <a:t>Kirjoita kirjakielellä asiasi.</a:t>
            </a:r>
          </a:p>
          <a:p>
            <a:endParaRPr lang="fi-FI" dirty="0"/>
          </a:p>
        </p:txBody>
      </p:sp>
    </p:spTree>
    <p:extLst>
      <p:ext uri="{BB962C8B-B14F-4D97-AF65-F5344CB8AC3E}">
        <p14:creationId xmlns:p14="http://schemas.microsoft.com/office/powerpoint/2010/main" val="15111117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Tiukan paikan tullen</a:t>
            </a:r>
            <a:endParaRPr lang="fi-FI" dirty="0"/>
          </a:p>
        </p:txBody>
      </p:sp>
      <p:sp>
        <p:nvSpPr>
          <p:cNvPr id="3" name="Sisällön paikkamerkki 2"/>
          <p:cNvSpPr>
            <a:spLocks noGrp="1"/>
          </p:cNvSpPr>
          <p:nvPr>
            <p:ph idx="1"/>
          </p:nvPr>
        </p:nvSpPr>
        <p:spPr>
          <a:xfrm>
            <a:off x="457200" y="1412776"/>
            <a:ext cx="8229600" cy="4713387"/>
          </a:xfrm>
        </p:spPr>
        <p:txBody>
          <a:bodyPr>
            <a:normAutofit fontScale="92500" lnSpcReduction="10000"/>
          </a:bodyPr>
          <a:lstStyle/>
          <a:p>
            <a:r>
              <a:rPr lang="fi-FI" dirty="0" smtClean="0"/>
              <a:t>Kannattaa ottaa asioita yksityisesti puheeksi opettajan kanssa, jos jokin asia vaivaa. Voi ottaa puheeksi, jos elämässä on raskas jakso ja opinnot tuntuvat liian raskailta. Näin opettaja saa tietoa, miksi opiskelija on vaikkapa väsyneen oloinen. </a:t>
            </a:r>
          </a:p>
          <a:p>
            <a:r>
              <a:rPr lang="fi-FI" dirty="0" smtClean="0"/>
              <a:t>Lisäaikaa saa pyytämällä mutta lisäajan pyytäminen on poikkeuksellista eikä siitä saa tulla tapa. </a:t>
            </a:r>
          </a:p>
          <a:p>
            <a:r>
              <a:rPr lang="fi-FI" dirty="0" smtClean="0"/>
              <a:t>Opettajat ovat koulussa opiskelijoita varten. Autamme mielellämme. </a:t>
            </a:r>
            <a:endParaRPr lang="fi-FI" dirty="0"/>
          </a:p>
        </p:txBody>
      </p:sp>
    </p:spTree>
    <p:extLst>
      <p:ext uri="{BB962C8B-B14F-4D97-AF65-F5344CB8AC3E}">
        <p14:creationId xmlns:p14="http://schemas.microsoft.com/office/powerpoint/2010/main" val="32160034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b="1" dirty="0" smtClean="0"/>
              <a:t>Opiskelu ja vapaa-aika</a:t>
            </a:r>
            <a:br>
              <a:rPr lang="fi-FI" b="1" dirty="0" smtClean="0"/>
            </a:br>
            <a:endParaRPr lang="fi-FI" dirty="0"/>
          </a:p>
        </p:txBody>
      </p:sp>
      <p:sp>
        <p:nvSpPr>
          <p:cNvPr id="3" name="Sisällön paikkamerkki 2"/>
          <p:cNvSpPr>
            <a:spLocks noGrp="1"/>
          </p:cNvSpPr>
          <p:nvPr>
            <p:ph idx="1"/>
          </p:nvPr>
        </p:nvSpPr>
        <p:spPr>
          <a:xfrm>
            <a:off x="457200" y="1268760"/>
            <a:ext cx="8229600" cy="4857403"/>
          </a:xfrm>
        </p:spPr>
        <p:txBody>
          <a:bodyPr/>
          <a:lstStyle/>
          <a:p>
            <a:r>
              <a:rPr lang="fi-FI" sz="3600" b="1" dirty="0" smtClean="0">
                <a:solidFill>
                  <a:srgbClr val="C00000"/>
                </a:solidFill>
              </a:rPr>
              <a:t>Pitää erottaa selkeästi toisistaan työnteko ja vapaa-aika, jotta työskentely olisi tehokasta. </a:t>
            </a:r>
          </a:p>
          <a:p>
            <a:r>
              <a:rPr lang="fi-FI" b="1" dirty="0" smtClean="0"/>
              <a:t>Sähköisen viestinnän keskellä vaaditaan hyvää itsekuria pitää nämä puolet erillään. </a:t>
            </a:r>
            <a:endParaRPr lang="fi-FI" dirty="0"/>
          </a:p>
        </p:txBody>
      </p:sp>
    </p:spTree>
    <p:extLst>
      <p:ext uri="{BB962C8B-B14F-4D97-AF65-F5344CB8AC3E}">
        <p14:creationId xmlns:p14="http://schemas.microsoft.com/office/powerpoint/2010/main" val="31495219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Opiskeleminen on mukavaa</a:t>
            </a:r>
            <a:endParaRPr lang="fi-FI" dirty="0"/>
          </a:p>
        </p:txBody>
      </p:sp>
      <p:sp>
        <p:nvSpPr>
          <p:cNvPr id="3" name="Sisällön paikkamerkki 2"/>
          <p:cNvSpPr>
            <a:spLocks noGrp="1"/>
          </p:cNvSpPr>
          <p:nvPr>
            <p:ph idx="1"/>
          </p:nvPr>
        </p:nvSpPr>
        <p:spPr>
          <a:xfrm>
            <a:off x="457200" y="1340768"/>
            <a:ext cx="8229600" cy="4785395"/>
          </a:xfrm>
        </p:spPr>
        <p:txBody>
          <a:bodyPr>
            <a:normAutofit/>
          </a:bodyPr>
          <a:lstStyle/>
          <a:p>
            <a:r>
              <a:rPr lang="fi-FI" dirty="0" smtClean="0"/>
              <a:t>Pyritään yhdessä siihen, että oppitunneilla on myönteinen tunnelma ja hyvä tekemisen meininki. Oppitunneilla saisi olla joskus jopa hauskaa. </a:t>
            </a:r>
          </a:p>
          <a:p>
            <a:r>
              <a:rPr lang="fi-FI" dirty="0" smtClean="0"/>
              <a:t>Vastataan reippaasti, kun opettaja kysyy.</a:t>
            </a:r>
          </a:p>
          <a:p>
            <a:r>
              <a:rPr lang="fi-FI" dirty="0" smtClean="0"/>
              <a:t>Suhtaudutaan muiden vastauksiin aina myönteisesti kannustaen. Onpa hyvä, jos joku muukin kuin opettaja lähtee puhumaan kaikkien kuullen tunnin teemasta! </a:t>
            </a:r>
            <a:r>
              <a:rPr lang="fi-FI" dirty="0" err="1" smtClean="0"/>
              <a:t>Vau</a:t>
            </a:r>
            <a:r>
              <a:rPr lang="fi-FI" dirty="0" smtClean="0"/>
              <a:t>!</a:t>
            </a:r>
          </a:p>
          <a:p>
            <a:endParaRPr lang="fi-FI" dirty="0"/>
          </a:p>
        </p:txBody>
      </p:sp>
    </p:spTree>
    <p:extLst>
      <p:ext uri="{BB962C8B-B14F-4D97-AF65-F5344CB8AC3E}">
        <p14:creationId xmlns:p14="http://schemas.microsoft.com/office/powerpoint/2010/main" val="32802501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Lukion lopussa</a:t>
            </a:r>
            <a:endParaRPr lang="fi-FI" dirty="0"/>
          </a:p>
        </p:txBody>
      </p:sp>
      <p:sp>
        <p:nvSpPr>
          <p:cNvPr id="3" name="Sisällön paikkamerkki 2"/>
          <p:cNvSpPr>
            <a:spLocks noGrp="1"/>
          </p:cNvSpPr>
          <p:nvPr>
            <p:ph idx="1"/>
          </p:nvPr>
        </p:nvSpPr>
        <p:spPr>
          <a:xfrm>
            <a:off x="457200" y="1412776"/>
            <a:ext cx="8229600" cy="4713387"/>
          </a:xfrm>
        </p:spPr>
        <p:txBody>
          <a:bodyPr>
            <a:normAutofit fontScale="92500" lnSpcReduction="20000"/>
          </a:bodyPr>
          <a:lstStyle/>
          <a:p>
            <a:r>
              <a:rPr lang="fi-FI" dirty="0" smtClean="0"/>
              <a:t>Lukion käynyt nuori osaa tarkastella </a:t>
            </a:r>
            <a:r>
              <a:rPr lang="fi-FI" smtClean="0"/>
              <a:t>maailmaa </a:t>
            </a:r>
            <a:r>
              <a:rPr lang="fi-FI" smtClean="0"/>
              <a:t>monipuolisesti.</a:t>
            </a:r>
            <a:r>
              <a:rPr lang="fi-FI" dirty="0" smtClean="0"/>
              <a:t> </a:t>
            </a:r>
          </a:p>
          <a:p>
            <a:r>
              <a:rPr lang="fi-FI" dirty="0" smtClean="0"/>
              <a:t>Lukio-opintojen kautta nuori ymmärtää, kuinka hienoa on tietää erilaisista asioista, joita eri tieteenalat tutkivat. </a:t>
            </a:r>
          </a:p>
          <a:p>
            <a:r>
              <a:rPr lang="fi-FI" dirty="0" smtClean="0"/>
              <a:t>Lukio-opintojen kautta on tavoitteena kehittää omia ajattelutaitoja. </a:t>
            </a:r>
          </a:p>
          <a:p>
            <a:r>
              <a:rPr lang="fi-FI" dirty="0" smtClean="0"/>
              <a:t>Äidinkielen ja kirjallisuuden opinnoissa harjoitellaan laajasti lukemista ja kirjoittamista. Hyvä lukutaito on nykymaailmassa tärkein kansalaistaito.</a:t>
            </a:r>
          </a:p>
          <a:p>
            <a:endParaRPr lang="fi-FI" dirty="0"/>
          </a:p>
        </p:txBody>
      </p:sp>
    </p:spTree>
    <p:extLst>
      <p:ext uri="{BB962C8B-B14F-4D97-AF65-F5344CB8AC3E}">
        <p14:creationId xmlns:p14="http://schemas.microsoft.com/office/powerpoint/2010/main" val="32967517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Mukavia lukiovuosia!</a:t>
            </a:r>
            <a:endParaRPr lang="fi-FI" dirty="0"/>
          </a:p>
        </p:txBody>
      </p:sp>
      <p:pic>
        <p:nvPicPr>
          <p:cNvPr id="4" name="Sisällön paikkamerkki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62368" y="1600200"/>
            <a:ext cx="7019264" cy="4525963"/>
          </a:xfrm>
        </p:spPr>
      </p:pic>
    </p:spTree>
    <p:extLst>
      <p:ext uri="{BB962C8B-B14F-4D97-AF65-F5344CB8AC3E}">
        <p14:creationId xmlns:p14="http://schemas.microsoft.com/office/powerpoint/2010/main" val="2672529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pic>
        <p:nvPicPr>
          <p:cNvPr id="4" name="Sisällön paikkamerkki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99592" y="1196752"/>
            <a:ext cx="6804000" cy="4536000"/>
          </a:xfrm>
        </p:spPr>
      </p:pic>
    </p:spTree>
    <p:extLst>
      <p:ext uri="{BB962C8B-B14F-4D97-AF65-F5344CB8AC3E}">
        <p14:creationId xmlns:p14="http://schemas.microsoft.com/office/powerpoint/2010/main" val="31295000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0"/>
            <a:ext cx="8229600" cy="1052736"/>
          </a:xfrm>
        </p:spPr>
        <p:txBody>
          <a:bodyPr/>
          <a:lstStyle/>
          <a:p>
            <a:r>
              <a:rPr lang="fi-FI" dirty="0" smtClean="0"/>
              <a:t>Aikataulut</a:t>
            </a:r>
            <a:endParaRPr lang="fi-FI" dirty="0"/>
          </a:p>
        </p:txBody>
      </p:sp>
      <p:sp>
        <p:nvSpPr>
          <p:cNvPr id="3" name="Sisällön paikkamerkki 2"/>
          <p:cNvSpPr>
            <a:spLocks noGrp="1"/>
          </p:cNvSpPr>
          <p:nvPr>
            <p:ph idx="1"/>
          </p:nvPr>
        </p:nvSpPr>
        <p:spPr>
          <a:xfrm>
            <a:off x="457200" y="980728"/>
            <a:ext cx="8229600" cy="5472608"/>
          </a:xfrm>
        </p:spPr>
        <p:txBody>
          <a:bodyPr>
            <a:noAutofit/>
          </a:bodyPr>
          <a:lstStyle/>
          <a:p>
            <a:r>
              <a:rPr lang="fi-FI" sz="2800" dirty="0" smtClean="0"/>
              <a:t>Oma </a:t>
            </a:r>
            <a:r>
              <a:rPr lang="fi-FI" sz="2800" dirty="0"/>
              <a:t>ajankäyttö on suunniteltava! Lukiolainen tarvitsee </a:t>
            </a:r>
            <a:r>
              <a:rPr lang="fi-FI" sz="2800" dirty="0" smtClean="0"/>
              <a:t>kalenterin</a:t>
            </a:r>
            <a:r>
              <a:rPr lang="fi-FI" sz="2800" dirty="0"/>
              <a:t>, johon hän merkitsee eri kurssien töitä.</a:t>
            </a:r>
          </a:p>
          <a:p>
            <a:r>
              <a:rPr lang="fi-FI" sz="2800" dirty="0" smtClean="0"/>
              <a:t>Oppitunnin </a:t>
            </a:r>
            <a:r>
              <a:rPr lang="fi-FI" sz="2800" dirty="0" smtClean="0"/>
              <a:t>työskentelyaika pitää käyttää </a:t>
            </a:r>
            <a:r>
              <a:rPr lang="fi-FI" sz="2800" dirty="0"/>
              <a:t>tehtävien tekemiseen.</a:t>
            </a:r>
          </a:p>
          <a:p>
            <a:r>
              <a:rPr lang="fi-FI" sz="2800" dirty="0"/>
              <a:t>Lukiolaisen pitää oppia tekemään töitä sekä koulussa että kotona. Ylioppilastutkintokin tehdään koulussa - ei sitä voi tehdä kotona.</a:t>
            </a:r>
          </a:p>
          <a:p>
            <a:pPr marL="0" indent="0">
              <a:buNone/>
            </a:pPr>
            <a:r>
              <a:rPr lang="fi-FI" sz="2400" dirty="0" smtClean="0"/>
              <a:t/>
            </a:r>
            <a:br>
              <a:rPr lang="fi-FI" sz="2400" dirty="0" smtClean="0"/>
            </a:br>
            <a:endParaRPr lang="fi-FI" sz="2400" dirty="0"/>
          </a:p>
        </p:txBody>
      </p:sp>
    </p:spTree>
    <p:extLst>
      <p:ext uri="{BB962C8B-B14F-4D97-AF65-F5344CB8AC3E}">
        <p14:creationId xmlns:p14="http://schemas.microsoft.com/office/powerpoint/2010/main" val="24272740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Opiskelurauha</a:t>
            </a:r>
            <a:endParaRPr lang="fi-FI" dirty="0"/>
          </a:p>
        </p:txBody>
      </p:sp>
      <p:sp>
        <p:nvSpPr>
          <p:cNvPr id="3" name="Sisällön paikkamerkki 2"/>
          <p:cNvSpPr>
            <a:spLocks noGrp="1"/>
          </p:cNvSpPr>
          <p:nvPr>
            <p:ph idx="1"/>
          </p:nvPr>
        </p:nvSpPr>
        <p:spPr>
          <a:xfrm>
            <a:off x="457200" y="1196752"/>
            <a:ext cx="8229600" cy="5661247"/>
          </a:xfrm>
        </p:spPr>
        <p:txBody>
          <a:bodyPr>
            <a:normAutofit fontScale="85000" lnSpcReduction="20000"/>
          </a:bodyPr>
          <a:lstStyle/>
          <a:p>
            <a:r>
              <a:rPr lang="fi-FI" sz="4000" dirty="0" smtClean="0"/>
              <a:t>Oppitunnilla </a:t>
            </a:r>
            <a:r>
              <a:rPr lang="fi-FI" sz="4000" dirty="0"/>
              <a:t>asiaa auttaa se, että kännykät pidetään joko repussa tai jätetään luokan eteen kännykkäparkkiin. Työskentelyyn käytetään lähinnä tietokonetta. </a:t>
            </a:r>
          </a:p>
          <a:p>
            <a:r>
              <a:rPr lang="fi-FI" sz="4000" dirty="0" smtClean="0"/>
              <a:t>Kännykkä </a:t>
            </a:r>
            <a:r>
              <a:rPr lang="fi-FI" sz="4000" dirty="0"/>
              <a:t>kiinni oppitunnilla ja eletään täysillä oppitunnin hetkessä. Tämä on myös kohteliasta käytöstä muita paikalla olevia kohtaan. </a:t>
            </a:r>
          </a:p>
          <a:p>
            <a:r>
              <a:rPr lang="fi-FI" sz="4000" dirty="0"/>
              <a:t>Lukion opettajan ei tarvitse enää huomauttaa </a:t>
            </a:r>
            <a:r>
              <a:rPr lang="fi-FI" sz="4000" dirty="0" smtClean="0"/>
              <a:t>työrauhasta.</a:t>
            </a:r>
            <a:endParaRPr lang="fi-FI" sz="4000" dirty="0"/>
          </a:p>
          <a:p>
            <a:pPr marL="0" indent="0">
              <a:buNone/>
            </a:pPr>
            <a:r>
              <a:rPr lang="fi-FI" dirty="0" smtClean="0"/>
              <a:t/>
            </a:r>
            <a:br>
              <a:rPr lang="fi-FI" dirty="0" smtClean="0"/>
            </a:br>
            <a:endParaRPr lang="fi-FI" dirty="0"/>
          </a:p>
        </p:txBody>
      </p:sp>
    </p:spTree>
    <p:extLst>
      <p:ext uri="{BB962C8B-B14F-4D97-AF65-F5344CB8AC3E}">
        <p14:creationId xmlns:p14="http://schemas.microsoft.com/office/powerpoint/2010/main" val="12021709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pic>
        <p:nvPicPr>
          <p:cNvPr id="4" name="Sisällön paikkamerkki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475656" y="260648"/>
            <a:ext cx="5868000" cy="5868000"/>
          </a:xfrm>
        </p:spPr>
      </p:pic>
    </p:spTree>
    <p:extLst>
      <p:ext uri="{BB962C8B-B14F-4D97-AF65-F5344CB8AC3E}">
        <p14:creationId xmlns:p14="http://schemas.microsoft.com/office/powerpoint/2010/main" val="9149755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Opiskelukäytännöt</a:t>
            </a:r>
            <a:endParaRPr lang="fi-FI" dirty="0"/>
          </a:p>
        </p:txBody>
      </p:sp>
      <p:sp>
        <p:nvSpPr>
          <p:cNvPr id="3" name="Sisällön paikkamerkki 2"/>
          <p:cNvSpPr>
            <a:spLocks noGrp="1"/>
          </p:cNvSpPr>
          <p:nvPr>
            <p:ph idx="1"/>
          </p:nvPr>
        </p:nvSpPr>
        <p:spPr>
          <a:xfrm>
            <a:off x="457200" y="1268760"/>
            <a:ext cx="8229600" cy="4857403"/>
          </a:xfrm>
        </p:spPr>
        <p:txBody>
          <a:bodyPr>
            <a:normAutofit/>
          </a:bodyPr>
          <a:lstStyle/>
          <a:p>
            <a:r>
              <a:rPr lang="fi-FI" dirty="0" smtClean="0"/>
              <a:t>Opettaja </a:t>
            </a:r>
            <a:r>
              <a:rPr lang="fi-FI" dirty="0"/>
              <a:t>antaa oppitunneilla </a:t>
            </a:r>
            <a:r>
              <a:rPr lang="fi-FI" dirty="0" smtClean="0"/>
              <a:t>tehtävän ohjeistuksen </a:t>
            </a:r>
            <a:r>
              <a:rPr lang="fi-FI" dirty="0"/>
              <a:t>yhden kerran </a:t>
            </a:r>
            <a:r>
              <a:rPr lang="fi-FI" dirty="0" smtClean="0"/>
              <a:t>koko </a:t>
            </a:r>
            <a:r>
              <a:rPr lang="fi-FI" dirty="0"/>
              <a:t>luokalle. </a:t>
            </a:r>
          </a:p>
          <a:p>
            <a:r>
              <a:rPr lang="fi-FI" dirty="0"/>
              <a:t>O</a:t>
            </a:r>
            <a:r>
              <a:rPr lang="fi-FI" dirty="0" smtClean="0"/>
              <a:t>ppitunneilta </a:t>
            </a:r>
            <a:r>
              <a:rPr lang="fi-FI" dirty="0"/>
              <a:t>ei olla turhan takia poissa.</a:t>
            </a:r>
          </a:p>
          <a:p>
            <a:r>
              <a:rPr lang="fi-FI" dirty="0"/>
              <a:t>Tuntitehtävät ovat opetussuunnitelman mukaisia, ja kaikki opiskelu jo ykköskurssista lähtien valmistaa ylioppilastutkintoon. </a:t>
            </a:r>
          </a:p>
          <a:p>
            <a:r>
              <a:rPr lang="fi-FI" dirty="0"/>
              <a:t>Ryhmätöissä vastuuta jaetaan joukolla ja lähdetään ennakkoluulottomasti tekemään töitä kaikkien kanssa. </a:t>
            </a:r>
          </a:p>
          <a:p>
            <a:endParaRPr lang="fi-FI" dirty="0"/>
          </a:p>
        </p:txBody>
      </p:sp>
    </p:spTree>
    <p:extLst>
      <p:ext uri="{BB962C8B-B14F-4D97-AF65-F5344CB8AC3E}">
        <p14:creationId xmlns:p14="http://schemas.microsoft.com/office/powerpoint/2010/main" val="6854068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39552" y="32792"/>
            <a:ext cx="8229600" cy="1143000"/>
          </a:xfrm>
        </p:spPr>
        <p:txBody>
          <a:bodyPr>
            <a:normAutofit fontScale="90000"/>
          </a:bodyPr>
          <a:lstStyle/>
          <a:p>
            <a:r>
              <a:rPr lang="fi-FI" b="1" dirty="0" smtClean="0"/>
              <a:t>Äidinkielen ja kirjallisuuden opiskelu</a:t>
            </a:r>
            <a:br>
              <a:rPr lang="fi-FI" b="1" dirty="0" smtClean="0"/>
            </a:br>
            <a:endParaRPr lang="fi-FI" dirty="0"/>
          </a:p>
        </p:txBody>
      </p:sp>
      <p:sp>
        <p:nvSpPr>
          <p:cNvPr id="3" name="Sisällön paikkamerkki 2"/>
          <p:cNvSpPr>
            <a:spLocks noGrp="1"/>
          </p:cNvSpPr>
          <p:nvPr>
            <p:ph idx="1"/>
          </p:nvPr>
        </p:nvSpPr>
        <p:spPr>
          <a:xfrm>
            <a:off x="539552" y="980728"/>
            <a:ext cx="8229600" cy="4525963"/>
          </a:xfrm>
        </p:spPr>
        <p:txBody>
          <a:bodyPr>
            <a:normAutofit lnSpcReduction="10000"/>
          </a:bodyPr>
          <a:lstStyle/>
          <a:p>
            <a:r>
              <a:rPr lang="fi-FI" dirty="0" smtClean="0"/>
              <a:t>Jokaisella </a:t>
            </a:r>
            <a:r>
              <a:rPr lang="fi-FI" dirty="0"/>
              <a:t>kurssilla luetaan myös kaunokirjallisuutta. Se kuuluu opetussuunnitelmaan, ja kaunokirjallisuuden lukutaitoa tarvitaan, jotta voi läpäistä ylioppilaskokeen. </a:t>
            </a:r>
            <a:endParaRPr lang="fi-FI" dirty="0" smtClean="0"/>
          </a:p>
          <a:p>
            <a:r>
              <a:rPr lang="fi-FI" dirty="0" smtClean="0"/>
              <a:t>Lukio-opiskeluja </a:t>
            </a:r>
            <a:r>
              <a:rPr lang="fi-FI" dirty="0"/>
              <a:t>varten tarvitaan siis Oriveden kaupunginkirjaston kirjastokortti. </a:t>
            </a:r>
            <a:endParaRPr lang="fi-FI" dirty="0" smtClean="0"/>
          </a:p>
          <a:p>
            <a:r>
              <a:rPr lang="fi-FI" dirty="0" smtClean="0"/>
              <a:t>Suunnittele</a:t>
            </a:r>
            <a:r>
              <a:rPr lang="fi-FI" dirty="0"/>
              <a:t>, milloin luet kirjaa. Ala lukea sitä heti kurssin alussa. </a:t>
            </a:r>
          </a:p>
          <a:p>
            <a:endParaRPr lang="fi-FI" dirty="0"/>
          </a:p>
        </p:txBody>
      </p:sp>
    </p:spTree>
    <p:extLst>
      <p:ext uri="{BB962C8B-B14F-4D97-AF65-F5344CB8AC3E}">
        <p14:creationId xmlns:p14="http://schemas.microsoft.com/office/powerpoint/2010/main" val="7770923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pic>
        <p:nvPicPr>
          <p:cNvPr id="4" name="Sisällön paikkamerkki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043608" y="1052736"/>
            <a:ext cx="7552000" cy="4248000"/>
          </a:xfrm>
        </p:spPr>
      </p:pic>
    </p:spTree>
    <p:extLst>
      <p:ext uri="{BB962C8B-B14F-4D97-AF65-F5344CB8AC3E}">
        <p14:creationId xmlns:p14="http://schemas.microsoft.com/office/powerpoint/2010/main" val="4057189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b="1" dirty="0" smtClean="0"/>
              <a:t>Opiskelutöiden palautus</a:t>
            </a:r>
            <a:br>
              <a:rPr lang="fi-FI" b="1" dirty="0" smtClean="0"/>
            </a:br>
            <a:endParaRPr lang="fi-FI" dirty="0"/>
          </a:p>
        </p:txBody>
      </p:sp>
      <p:sp>
        <p:nvSpPr>
          <p:cNvPr id="3" name="Sisällön paikkamerkki 2"/>
          <p:cNvSpPr>
            <a:spLocks noGrp="1"/>
          </p:cNvSpPr>
          <p:nvPr>
            <p:ph idx="1"/>
          </p:nvPr>
        </p:nvSpPr>
        <p:spPr>
          <a:xfrm>
            <a:off x="457200" y="1052736"/>
            <a:ext cx="8229600" cy="5073427"/>
          </a:xfrm>
        </p:spPr>
        <p:txBody>
          <a:bodyPr>
            <a:normAutofit fontScale="92500" lnSpcReduction="10000"/>
          </a:bodyPr>
          <a:lstStyle/>
          <a:p>
            <a:r>
              <a:rPr lang="fi-FI" b="1" dirty="0" smtClean="0"/>
              <a:t>Kurssityöt </a:t>
            </a:r>
            <a:r>
              <a:rPr lang="fi-FI" b="1" dirty="0"/>
              <a:t>tehdään ajoissa.</a:t>
            </a:r>
            <a:r>
              <a:rPr lang="fi-FI" dirty="0" smtClean="0"/>
              <a:t/>
            </a:r>
            <a:br>
              <a:rPr lang="fi-FI" dirty="0" smtClean="0"/>
            </a:br>
            <a:r>
              <a:rPr lang="fi-FI" dirty="0"/>
              <a:t>Myöhässä palautettavista äidinkielen töistä ei saa palautetta eikä arvosanaa. Ne opettaja merkitsee vain suoritetuiksi.</a:t>
            </a:r>
          </a:p>
          <a:p>
            <a:r>
              <a:rPr lang="fi-FI" dirty="0"/>
              <a:t>Pelkästään suoritusmerkinnällä merkityt työt laskevat kurssiarvosanaa selvästi.</a:t>
            </a:r>
          </a:p>
          <a:p>
            <a:r>
              <a:rPr lang="fi-FI" dirty="0"/>
              <a:t>Opettajalla pitää olla riittävästi näyttöä, jotta hän voi antaa kurssiarvosanan. Siksi kaikki työt on palautettava.</a:t>
            </a:r>
          </a:p>
          <a:p>
            <a:pPr marL="0" indent="0">
              <a:buNone/>
            </a:pPr>
            <a:r>
              <a:rPr lang="fi-FI" dirty="0" smtClean="0"/>
              <a:t/>
            </a:r>
            <a:br>
              <a:rPr lang="fi-FI" dirty="0" smtClean="0"/>
            </a:br>
            <a:endParaRPr lang="fi-FI" dirty="0"/>
          </a:p>
        </p:txBody>
      </p:sp>
    </p:spTree>
    <p:extLst>
      <p:ext uri="{BB962C8B-B14F-4D97-AF65-F5344CB8AC3E}">
        <p14:creationId xmlns:p14="http://schemas.microsoft.com/office/powerpoint/2010/main" val="2446812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TotalTime>
  <Words>381</Words>
  <Application>Microsoft Office PowerPoint</Application>
  <PresentationFormat>Näytössä katseltava diaesitys (4:3)</PresentationFormat>
  <Paragraphs>58</Paragraphs>
  <Slides>18</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18</vt:i4>
      </vt:variant>
    </vt:vector>
  </HeadingPairs>
  <TitlesOfParts>
    <vt:vector size="21" baseType="lpstr">
      <vt:lpstr>Arial</vt:lpstr>
      <vt:lpstr>Calibri</vt:lpstr>
      <vt:lpstr>Office-teema</vt:lpstr>
      <vt:lpstr>Vinkkejä uudelle lukiolaiselle!</vt:lpstr>
      <vt:lpstr>PowerPoint-esitys</vt:lpstr>
      <vt:lpstr>Aikataulut</vt:lpstr>
      <vt:lpstr>Opiskelurauha</vt:lpstr>
      <vt:lpstr>PowerPoint-esitys</vt:lpstr>
      <vt:lpstr>Opiskelukäytännöt</vt:lpstr>
      <vt:lpstr>Äidinkielen ja kirjallisuuden opiskelu </vt:lpstr>
      <vt:lpstr>PowerPoint-esitys</vt:lpstr>
      <vt:lpstr>Opiskelutöiden palautus </vt:lpstr>
      <vt:lpstr>Palautetta myös opettajalle </vt:lpstr>
      <vt:lpstr>Arvosanat</vt:lpstr>
      <vt:lpstr>Ole yhteydessä opettajaan </vt:lpstr>
      <vt:lpstr>Wilma-viesti kirjoitetaan näin:</vt:lpstr>
      <vt:lpstr>Tiukan paikan tullen</vt:lpstr>
      <vt:lpstr>Opiskelu ja vapaa-aika </vt:lpstr>
      <vt:lpstr>Opiskeleminen on mukavaa</vt:lpstr>
      <vt:lpstr>Lukion lopussa</vt:lpstr>
      <vt:lpstr>Mukavia lukiovuosia!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Minna</dc:creator>
  <cp:lastModifiedBy>Sippola Minna</cp:lastModifiedBy>
  <cp:revision>5</cp:revision>
  <dcterms:created xsi:type="dcterms:W3CDTF">2019-08-08T16:47:58Z</dcterms:created>
  <dcterms:modified xsi:type="dcterms:W3CDTF">2019-08-12T06:42:07Z</dcterms:modified>
</cp:coreProperties>
</file>