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4" r:id="rId3"/>
    <p:sldId id="266" r:id="rId4"/>
    <p:sldId id="265" r:id="rId5"/>
    <p:sldId id="257" r:id="rId6"/>
    <p:sldId id="267" r:id="rId7"/>
    <p:sldId id="268" r:id="rId8"/>
    <p:sldId id="269" r:id="rId9"/>
    <p:sldId id="270" r:id="rId10"/>
    <p:sldId id="258" r:id="rId11"/>
    <p:sldId id="259" r:id="rId12"/>
    <p:sldId id="271" r:id="rId13"/>
    <p:sldId id="272" r:id="rId14"/>
    <p:sldId id="260" r:id="rId15"/>
    <p:sldId id="261" r:id="rId16"/>
    <p:sldId id="262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fi-FI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08B25DA9-46C9-4AF8-9508-39D0B20B55D1}" type="datetimeFigureOut">
              <a:rPr lang="fi-FI" smtClean="0"/>
              <a:t>25.4.2019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DD59CA23-2BE5-4D97-9699-3B47DC66CBC8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20. Ensimmäisen maailmansodan syyt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229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Heinäkuussa </a:t>
            </a:r>
            <a:r>
              <a:rPr lang="fi-FI" dirty="0"/>
              <a:t>1914 Itävalta-Unkari julisti sodan Serbialle </a:t>
            </a:r>
            <a:endParaRPr lang="fi-FI" dirty="0" smtClean="0"/>
          </a:p>
          <a:p>
            <a:pPr marL="45720" indent="0">
              <a:buNone/>
            </a:pPr>
            <a:r>
              <a:rPr lang="fi-FI" dirty="0" smtClean="0"/>
              <a:t>→ </a:t>
            </a:r>
            <a:r>
              <a:rPr lang="fi-FI" dirty="0"/>
              <a:t>Venäjän sodanjulistus </a:t>
            </a:r>
            <a:r>
              <a:rPr lang="fi-FI" dirty="0" smtClean="0"/>
              <a:t>Itävalta-Unkarille</a:t>
            </a:r>
            <a:endParaRPr lang="fi-FI" dirty="0"/>
          </a:p>
          <a:p>
            <a:endParaRPr lang="fi-FI" dirty="0"/>
          </a:p>
          <a:p>
            <a:r>
              <a:rPr lang="fi-FI" dirty="0" smtClean="0"/>
              <a:t>Keskusvallat:</a:t>
            </a:r>
          </a:p>
          <a:p>
            <a:pPr lvl="1"/>
            <a:r>
              <a:rPr lang="fi-FI" dirty="0" smtClean="0"/>
              <a:t>Saksa, Itävalta-Unkari</a:t>
            </a:r>
            <a:endParaRPr lang="fi-FI" dirty="0"/>
          </a:p>
          <a:p>
            <a:r>
              <a:rPr lang="fi-FI" dirty="0" smtClean="0"/>
              <a:t>Ympärysvallat: </a:t>
            </a:r>
            <a:endParaRPr lang="fi-FI" dirty="0"/>
          </a:p>
          <a:p>
            <a:pPr lvl="1"/>
            <a:r>
              <a:rPr lang="fi-FI" dirty="0" smtClean="0"/>
              <a:t>Iso-Britannia, Ranska, </a:t>
            </a:r>
            <a:r>
              <a:rPr lang="fi-FI" dirty="0" smtClean="0"/>
              <a:t>Venäjä (myöhemmin Yhdysvallat)</a:t>
            </a:r>
            <a:endParaRPr lang="fi-FI" dirty="0"/>
          </a:p>
          <a:p>
            <a:r>
              <a:rPr lang="fi-FI" dirty="0" smtClean="0"/>
              <a:t>Saksan </a:t>
            </a:r>
            <a:r>
              <a:rPr lang="fi-FI" dirty="0"/>
              <a:t>hyökkäys Ranskan kimppuun Belgian kautta syksyllä 1914</a:t>
            </a:r>
          </a:p>
          <a:p>
            <a:r>
              <a:rPr lang="fi-FI" dirty="0"/>
              <a:t>→ länsirintamalla asemasotavaihe, </a:t>
            </a:r>
            <a:r>
              <a:rPr lang="fi-FI" dirty="0" smtClean="0"/>
              <a:t>joka </a:t>
            </a:r>
            <a:r>
              <a:rPr lang="fi-FI" dirty="0"/>
              <a:t>kesti vuoteen 1918 (”länsirintamalta ei </a:t>
            </a:r>
            <a:r>
              <a:rPr lang="fi-FI" dirty="0" smtClean="0"/>
              <a:t>mitään </a:t>
            </a:r>
            <a:r>
              <a:rPr lang="fi-FI" dirty="0"/>
              <a:t>uutta”)</a:t>
            </a:r>
          </a:p>
          <a:p>
            <a:r>
              <a:rPr lang="fi-FI" dirty="0"/>
              <a:t> </a:t>
            </a:r>
            <a:r>
              <a:rPr lang="fi-FI" dirty="0" smtClean="0"/>
              <a:t>Saksan </a:t>
            </a:r>
            <a:r>
              <a:rPr lang="fi-FI" dirty="0"/>
              <a:t>hyökkäys itärintamalla Venäjää vastaan. 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MAAILMANSODAN TAPAHTUMIA</a:t>
            </a:r>
          </a:p>
        </p:txBody>
      </p:sp>
    </p:spTree>
    <p:extLst>
      <p:ext uri="{BB962C8B-B14F-4D97-AF65-F5344CB8AC3E}">
        <p14:creationId xmlns:p14="http://schemas.microsoft.com/office/powerpoint/2010/main" val="1913052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22. Suursota päättyy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10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Saksan </a:t>
            </a:r>
            <a:r>
              <a:rPr lang="fi-FI" dirty="0"/>
              <a:t>teollinen tuotanto oli ympärysvaltoja </a:t>
            </a:r>
            <a:r>
              <a:rPr lang="fi-FI" dirty="0" smtClean="0"/>
              <a:t>pienempi</a:t>
            </a:r>
          </a:p>
          <a:p>
            <a:pPr lvl="1"/>
            <a:r>
              <a:rPr lang="fi-FI" dirty="0" smtClean="0"/>
              <a:t>vähemmän aseita </a:t>
            </a:r>
            <a:r>
              <a:rPr lang="fi-FI" dirty="0"/>
              <a:t>ja </a:t>
            </a:r>
            <a:r>
              <a:rPr lang="fi-FI" dirty="0" smtClean="0"/>
              <a:t>elintarvikkeita.</a:t>
            </a:r>
          </a:p>
          <a:p>
            <a:r>
              <a:rPr lang="fi-FI" dirty="0" smtClean="0"/>
              <a:t>Saksa </a:t>
            </a:r>
            <a:r>
              <a:rPr lang="fi-FI" dirty="0"/>
              <a:t>joutui käymään kahden rintaman sotaa, mikä heikensi sen </a:t>
            </a:r>
            <a:r>
              <a:rPr lang="fi-FI" dirty="0" smtClean="0"/>
              <a:t>voimia.</a:t>
            </a:r>
          </a:p>
          <a:p>
            <a:r>
              <a:rPr lang="fi-FI" dirty="0" smtClean="0"/>
              <a:t>Yhdysvallat </a:t>
            </a:r>
            <a:r>
              <a:rPr lang="fi-FI" dirty="0"/>
              <a:t>liittyi sotaan ympärysvaltojen puolelle vuonna </a:t>
            </a:r>
            <a:r>
              <a:rPr lang="fi-FI" dirty="0" smtClean="0"/>
              <a:t>1917.</a:t>
            </a:r>
          </a:p>
          <a:p>
            <a:r>
              <a:rPr lang="fi-FI" dirty="0" smtClean="0"/>
              <a:t>Saksan </a:t>
            </a:r>
            <a:r>
              <a:rPr lang="fi-FI" dirty="0"/>
              <a:t>liittolaiset eivät olleet sotilaallisesti kovin vahvoja</a:t>
            </a:r>
            <a:r>
              <a:rPr lang="fi-FI" dirty="0" smtClean="0"/>
              <a:t>.</a:t>
            </a:r>
          </a:p>
          <a:p>
            <a:r>
              <a:rPr lang="fi-FI" dirty="0" smtClean="0"/>
              <a:t>Saksassa </a:t>
            </a:r>
            <a:r>
              <a:rPr lang="fi-FI" dirty="0"/>
              <a:t>puhkesi lopulta kansannousu, joka johti keisarin eroamiseen.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Saksa hävisi ensimmäisen maailmansodan? </a:t>
            </a:r>
          </a:p>
        </p:txBody>
      </p:sp>
    </p:spTree>
    <p:extLst>
      <p:ext uri="{BB962C8B-B14F-4D97-AF65-F5344CB8AC3E}">
        <p14:creationId xmlns:p14="http://schemas.microsoft.com/office/powerpoint/2010/main" val="399930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Sodassa </a:t>
            </a:r>
            <a:r>
              <a:rPr lang="fi-FI" dirty="0"/>
              <a:t>kuoli miljoonia </a:t>
            </a:r>
            <a:r>
              <a:rPr lang="fi-FI" dirty="0" smtClean="0"/>
              <a:t>ihmisiä.</a:t>
            </a:r>
          </a:p>
          <a:p>
            <a:r>
              <a:rPr lang="fi-FI" dirty="0" smtClean="0"/>
              <a:t>Saksa </a:t>
            </a:r>
            <a:r>
              <a:rPr lang="fi-FI" dirty="0"/>
              <a:t>hävisi sodan, ja sille asetettiin raskaat </a:t>
            </a:r>
            <a:r>
              <a:rPr lang="fi-FI" dirty="0" smtClean="0"/>
              <a:t>rauhanehdot.</a:t>
            </a:r>
          </a:p>
          <a:p>
            <a:r>
              <a:rPr lang="fi-FI" dirty="0" smtClean="0"/>
              <a:t>Eurooppaan </a:t>
            </a:r>
            <a:r>
              <a:rPr lang="fi-FI" dirty="0"/>
              <a:t>syntyi uusia </a:t>
            </a:r>
            <a:r>
              <a:rPr lang="fi-FI" dirty="0" smtClean="0"/>
              <a:t>valtioita.</a:t>
            </a:r>
          </a:p>
          <a:p>
            <a:r>
              <a:rPr lang="fi-FI" dirty="0" smtClean="0"/>
              <a:t>Kansainliitto perustettiin.</a:t>
            </a:r>
          </a:p>
          <a:p>
            <a:r>
              <a:rPr lang="fi-FI" dirty="0" smtClean="0"/>
              <a:t>Suuret </a:t>
            </a:r>
            <a:r>
              <a:rPr lang="fi-FI" dirty="0"/>
              <a:t>keisarikunnat Saksa, Venäjä ja Itävalta-Unkari </a:t>
            </a:r>
            <a:r>
              <a:rPr lang="fi-FI" dirty="0" smtClean="0"/>
              <a:t>hajosivat.</a:t>
            </a:r>
          </a:p>
          <a:p>
            <a:r>
              <a:rPr lang="fi-FI" dirty="0" smtClean="0"/>
              <a:t>Naisten </a:t>
            </a:r>
            <a:r>
              <a:rPr lang="fi-FI" dirty="0"/>
              <a:t>asema parantui</a:t>
            </a:r>
            <a:r>
              <a:rPr lang="fi-FI" dirty="0" smtClean="0"/>
              <a:t>.</a:t>
            </a:r>
          </a:p>
          <a:p>
            <a:r>
              <a:rPr lang="fi-FI" dirty="0" smtClean="0"/>
              <a:t>Yksi syy toiseen maailmansodan taustalla…</a:t>
            </a: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ensimmäisen </a:t>
            </a:r>
            <a:r>
              <a:rPr lang="fi-FI" dirty="0"/>
              <a:t>maailmansodan </a:t>
            </a:r>
            <a:r>
              <a:rPr lang="fi-FI" dirty="0" smtClean="0"/>
              <a:t>seurauksia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16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Vuosi </a:t>
            </a:r>
            <a:r>
              <a:rPr lang="fi-FI" sz="2800" b="1" dirty="0"/>
              <a:t>1917 oli sodan </a:t>
            </a:r>
            <a:r>
              <a:rPr lang="fi-FI" sz="2800" b="1" dirty="0" smtClean="0"/>
              <a:t>käännekohta</a:t>
            </a:r>
          </a:p>
          <a:p>
            <a:pPr marL="45720" indent="0">
              <a:buNone/>
            </a:pPr>
            <a:endParaRPr lang="fi-FI" sz="2800" b="1" dirty="0"/>
          </a:p>
          <a:p>
            <a:r>
              <a:rPr lang="fi-FI" sz="2400" dirty="0" smtClean="0"/>
              <a:t>Yhdysvallat </a:t>
            </a:r>
            <a:r>
              <a:rPr lang="fi-FI" sz="2400" dirty="0"/>
              <a:t>mukaan sotaan ympärysvaltojen </a:t>
            </a:r>
            <a:r>
              <a:rPr lang="fi-FI" sz="2400" dirty="0" smtClean="0"/>
              <a:t>puolelle</a:t>
            </a:r>
            <a:endParaRPr lang="fi-FI" sz="2400" dirty="0"/>
          </a:p>
          <a:p>
            <a:r>
              <a:rPr lang="fi-FI" sz="2400" dirty="0" smtClean="0"/>
              <a:t>Venäjän </a:t>
            </a:r>
            <a:r>
              <a:rPr lang="fi-FI" sz="2400" dirty="0"/>
              <a:t>vallankumoukset ja lopulta </a:t>
            </a:r>
            <a:r>
              <a:rPr lang="fi-FI" sz="2400" dirty="0" smtClean="0"/>
              <a:t>Neuvosto-Venäjä </a:t>
            </a:r>
            <a:r>
              <a:rPr lang="fi-FI" sz="2400" dirty="0"/>
              <a:t>teki rauhan Saksan kanssa maaliskuussa </a:t>
            </a:r>
            <a:r>
              <a:rPr lang="fi-FI" sz="2400" dirty="0" smtClean="0"/>
              <a:t>1918</a:t>
            </a:r>
            <a:endParaRPr lang="fi-FI" sz="2400" dirty="0"/>
          </a:p>
          <a:p>
            <a:endParaRPr lang="fi-FI" sz="24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263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</a:t>
            </a:r>
            <a:r>
              <a:rPr lang="fi-FI" sz="2400" dirty="0" smtClean="0"/>
              <a:t>Saksan </a:t>
            </a:r>
            <a:r>
              <a:rPr lang="fi-FI" sz="2400" dirty="0"/>
              <a:t>romahtaminen</a:t>
            </a:r>
          </a:p>
          <a:p>
            <a:pPr lvl="1"/>
            <a:r>
              <a:rPr lang="fi-FI" sz="2400" dirty="0" smtClean="0"/>
              <a:t>Saksan </a:t>
            </a:r>
            <a:r>
              <a:rPr lang="fi-FI" sz="2400" dirty="0"/>
              <a:t>vallankumous ja aselepo 11.11.1918</a:t>
            </a:r>
          </a:p>
          <a:p>
            <a:endParaRPr lang="fi-FI" sz="2400" dirty="0"/>
          </a:p>
          <a:p>
            <a:r>
              <a:rPr lang="fi-FI" sz="2400" dirty="0" err="1" smtClean="0"/>
              <a:t>Versaillesin</a:t>
            </a:r>
            <a:r>
              <a:rPr lang="fi-FI" sz="2400" dirty="0" smtClean="0"/>
              <a:t> </a:t>
            </a:r>
            <a:r>
              <a:rPr lang="fi-FI" sz="2400" dirty="0"/>
              <a:t>rauha</a:t>
            </a:r>
          </a:p>
          <a:p>
            <a:pPr lvl="1"/>
            <a:r>
              <a:rPr lang="fi-FI" sz="2400" dirty="0" smtClean="0"/>
              <a:t>rankat </a:t>
            </a:r>
            <a:r>
              <a:rPr lang="fi-FI" sz="2400" dirty="0"/>
              <a:t>rauhanehdot Saksalle </a:t>
            </a:r>
          </a:p>
          <a:p>
            <a:endParaRPr lang="fi-FI" sz="2400" dirty="0"/>
          </a:p>
          <a:p>
            <a:r>
              <a:rPr lang="fi-FI" sz="2400" dirty="0" smtClean="0"/>
              <a:t>Sodan </a:t>
            </a:r>
            <a:r>
              <a:rPr lang="fi-FI" sz="2400" dirty="0"/>
              <a:t>vaikutukset</a:t>
            </a:r>
          </a:p>
          <a:p>
            <a:pPr lvl="1"/>
            <a:r>
              <a:rPr lang="fi-FI" sz="2400" dirty="0" smtClean="0"/>
              <a:t>muutokset </a:t>
            </a:r>
            <a:r>
              <a:rPr lang="fi-FI" sz="2400" dirty="0"/>
              <a:t>kartalla</a:t>
            </a:r>
          </a:p>
          <a:p>
            <a:pPr lvl="1"/>
            <a:r>
              <a:rPr lang="fi-FI" sz="2400" dirty="0" smtClean="0"/>
              <a:t>naisten </a:t>
            </a:r>
            <a:r>
              <a:rPr lang="fi-FI" sz="2400" dirty="0"/>
              <a:t>asema muuttui</a:t>
            </a:r>
          </a:p>
          <a:p>
            <a:pPr lvl="1"/>
            <a:r>
              <a:rPr lang="fi-FI" sz="2400" dirty="0" smtClean="0"/>
              <a:t>noin </a:t>
            </a:r>
            <a:r>
              <a:rPr lang="fi-FI" sz="2400" dirty="0"/>
              <a:t>10 miljoonaa kuollutta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5222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223" y="1965570"/>
            <a:ext cx="5980953" cy="391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05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Nationalismi, halu olla parempi ja mahtavampi kuin muut</a:t>
            </a:r>
          </a:p>
          <a:p>
            <a:r>
              <a:rPr lang="fi-FI" dirty="0" smtClean="0"/>
              <a:t>Asevarustelu</a:t>
            </a:r>
          </a:p>
          <a:p>
            <a:r>
              <a:rPr lang="fi-FI" dirty="0"/>
              <a:t>K</a:t>
            </a:r>
            <a:r>
              <a:rPr lang="fi-FI" dirty="0" smtClean="0"/>
              <a:t>ilpailu siirtomaista ja raaka-aineista</a:t>
            </a:r>
          </a:p>
          <a:p>
            <a:r>
              <a:rPr lang="fi-FI" dirty="0" smtClean="0"/>
              <a:t>Saksan </a:t>
            </a:r>
            <a:r>
              <a:rPr lang="fi-FI" dirty="0"/>
              <a:t>yhdistyminen ja sen taloudellinen ja sotilaallinen </a:t>
            </a:r>
            <a:r>
              <a:rPr lang="fi-FI" dirty="0" smtClean="0"/>
              <a:t>voimistuminen</a:t>
            </a:r>
          </a:p>
          <a:p>
            <a:r>
              <a:rPr lang="fi-FI" dirty="0" smtClean="0"/>
              <a:t>Ranskan </a:t>
            </a:r>
            <a:r>
              <a:rPr lang="fi-FI" dirty="0"/>
              <a:t>halu saada vuonna 1871 Saksalle menettämänsä alueet takaisin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/>
              <a:t>Mitkä asiat aiheuttivat ristiriitoja eurooppalaisten valtioiden välillä 1900-luvun alussa? </a:t>
            </a:r>
          </a:p>
        </p:txBody>
      </p:sp>
    </p:spTree>
    <p:extLst>
      <p:ext uri="{BB962C8B-B14F-4D97-AF65-F5344CB8AC3E}">
        <p14:creationId xmlns:p14="http://schemas.microsoft.com/office/powerpoint/2010/main" val="277719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Ranska pelkäsi Saksaa, koska Ranska oli jo vuonna 1871 hävinnyt sodan Saksaa vastaan ja pelkäsi Saksan vahvistumisen uhkaavan sen turvallisuutta entistäkin </a:t>
            </a:r>
            <a:r>
              <a:rPr lang="fi-FI" dirty="0" smtClean="0"/>
              <a:t>enemmän.</a:t>
            </a:r>
          </a:p>
          <a:p>
            <a:r>
              <a:rPr lang="fi-FI" dirty="0" smtClean="0"/>
              <a:t>Isolla-Britannialla </a:t>
            </a:r>
            <a:r>
              <a:rPr lang="fi-FI" dirty="0"/>
              <a:t>oli paljon siirtomaita, joista sen talous oli riippuvainen. Siksi se oli rakentanut suuren laivaston. Saksan varustautuminen ja laivaston rakentaminen uhkasivat brittien asemaa merten </a:t>
            </a:r>
            <a:r>
              <a:rPr lang="fi-FI" dirty="0" smtClean="0"/>
              <a:t>valtiaana.</a:t>
            </a:r>
          </a:p>
          <a:p>
            <a:r>
              <a:rPr lang="fi-FI" dirty="0" smtClean="0"/>
              <a:t>Venäjä </a:t>
            </a:r>
            <a:r>
              <a:rPr lang="fi-FI" dirty="0"/>
              <a:t>oli myös huolestunut Saksan sotilaallisesta vahvistumisesta ja pelkäsi Saksan hyökkäystä.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muut maat pelkäsivät Saksan vahvistumista?</a:t>
            </a:r>
          </a:p>
        </p:txBody>
      </p:sp>
    </p:spTree>
    <p:extLst>
      <p:ext uri="{BB962C8B-B14F-4D97-AF65-F5344CB8AC3E}">
        <p14:creationId xmlns:p14="http://schemas.microsoft.com/office/powerpoint/2010/main" val="174939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fi-FI" dirty="0"/>
              <a:t>Keiden kanssa </a:t>
            </a:r>
            <a:endParaRPr lang="fi-FI" dirty="0" smtClean="0"/>
          </a:p>
          <a:p>
            <a:r>
              <a:rPr lang="fi-FI" dirty="0" smtClean="0"/>
              <a:t>a</a:t>
            </a:r>
            <a:r>
              <a:rPr lang="fi-FI" dirty="0"/>
              <a:t>) Saksa oli </a:t>
            </a:r>
            <a:r>
              <a:rPr lang="fi-FI" dirty="0" smtClean="0"/>
              <a:t>liitossa</a:t>
            </a:r>
          </a:p>
          <a:p>
            <a:pPr lvl="1"/>
            <a:r>
              <a:rPr lang="fi-FI" dirty="0" smtClean="0"/>
              <a:t>Itävalta-Unkarin </a:t>
            </a:r>
            <a:r>
              <a:rPr lang="fi-FI" dirty="0"/>
              <a:t>ja Turkin</a:t>
            </a:r>
          </a:p>
          <a:p>
            <a:r>
              <a:rPr lang="fi-FI" dirty="0"/>
              <a:t>b) Iso-Britannia oli </a:t>
            </a:r>
            <a:r>
              <a:rPr lang="fi-FI" dirty="0" smtClean="0"/>
              <a:t>liitossa?</a:t>
            </a:r>
          </a:p>
          <a:p>
            <a:pPr lvl="1"/>
            <a:r>
              <a:rPr lang="fi-FI" dirty="0" smtClean="0"/>
              <a:t>Ranskan </a:t>
            </a:r>
            <a:r>
              <a:rPr lang="fi-FI" dirty="0"/>
              <a:t>ja Venäjän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liittopolitiikka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779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Saksan </a:t>
            </a:r>
            <a:r>
              <a:rPr lang="fi-FI" dirty="0"/>
              <a:t>vahvistuminen </a:t>
            </a:r>
            <a:r>
              <a:rPr lang="fi-FI" dirty="0" smtClean="0"/>
              <a:t>valtion yhdistymisen </a:t>
            </a:r>
            <a:r>
              <a:rPr lang="fi-FI" dirty="0"/>
              <a:t>jälkeen v. 1871 </a:t>
            </a:r>
          </a:p>
          <a:p>
            <a:r>
              <a:rPr lang="fi-FI" dirty="0" smtClean="0"/>
              <a:t>Siirtomaakilpailu (</a:t>
            </a:r>
            <a:r>
              <a:rPr lang="fi-FI" dirty="0" err="1" smtClean="0"/>
              <a:t>ek</a:t>
            </a:r>
            <a:r>
              <a:rPr lang="fi-FI" dirty="0" smtClean="0"/>
              <a:t>. Saksa vs. Iso-Britannia)</a:t>
            </a:r>
            <a:endParaRPr lang="fi-FI" dirty="0"/>
          </a:p>
          <a:p>
            <a:r>
              <a:rPr lang="fi-FI" dirty="0" smtClean="0"/>
              <a:t>Varustelukilpailu</a:t>
            </a:r>
            <a:endParaRPr lang="fi-FI" dirty="0"/>
          </a:p>
          <a:p>
            <a:r>
              <a:rPr lang="fi-FI" dirty="0" smtClean="0"/>
              <a:t>Liittopolitiikka</a:t>
            </a:r>
            <a:endParaRPr lang="fi-FI" dirty="0"/>
          </a:p>
          <a:p>
            <a:r>
              <a:rPr lang="fi-FI" dirty="0" smtClean="0"/>
              <a:t>Sodan </a:t>
            </a:r>
            <a:r>
              <a:rPr lang="fi-FI" dirty="0"/>
              <a:t>kauhujen unohtuminen (ei suursotaa sataan vuoteen)</a:t>
            </a:r>
          </a:p>
          <a:p>
            <a:r>
              <a:rPr lang="fi-FI" dirty="0" smtClean="0"/>
              <a:t>Yksinvaltiaiden </a:t>
            </a:r>
            <a:r>
              <a:rPr lang="fi-FI" dirty="0"/>
              <a:t>keisareiden ratkaisut</a:t>
            </a:r>
          </a:p>
          <a:p>
            <a:r>
              <a:rPr lang="fi-FI" dirty="0" smtClean="0"/>
              <a:t>Välitön </a:t>
            </a:r>
            <a:r>
              <a:rPr lang="fi-FI" dirty="0"/>
              <a:t>syy Sarajevon laukaukset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Syitä sotaan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719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21. Taistelua eri rintamilla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423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Sodan uskottiin olevan </a:t>
            </a:r>
            <a:r>
              <a:rPr lang="fi-FI" dirty="0" smtClean="0"/>
              <a:t>lyhyt.</a:t>
            </a:r>
          </a:p>
          <a:p>
            <a:r>
              <a:rPr lang="fi-FI" dirty="0" smtClean="0"/>
              <a:t>Nationalismi </a:t>
            </a:r>
            <a:r>
              <a:rPr lang="fi-FI" dirty="0"/>
              <a:t>ja usko oman maan paremmuuteen  olivat </a:t>
            </a:r>
            <a:r>
              <a:rPr lang="fi-FI" dirty="0" smtClean="0"/>
              <a:t>vahvoja, uskottiin</a:t>
            </a:r>
            <a:r>
              <a:rPr lang="fi-FI" dirty="0"/>
              <a:t>, että vihollinen oli lyötävissä nopeasti</a:t>
            </a:r>
            <a:r>
              <a:rPr lang="fi-FI" dirty="0" smtClean="0"/>
              <a:t>.</a:t>
            </a:r>
          </a:p>
          <a:p>
            <a:r>
              <a:rPr lang="fi-FI" dirty="0" smtClean="0"/>
              <a:t>Edellisestä suursodasta oli kauan, sodan kauhut olivat unohtuneet.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sotilaat lähtivät innoissaan rintamalle? </a:t>
            </a:r>
          </a:p>
        </p:txBody>
      </p:sp>
    </p:spTree>
    <p:extLst>
      <p:ext uri="{BB962C8B-B14F-4D97-AF65-F5344CB8AC3E}">
        <p14:creationId xmlns:p14="http://schemas.microsoft.com/office/powerpoint/2010/main" val="217732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Sota </a:t>
            </a:r>
            <a:r>
              <a:rPr lang="fi-FI" dirty="0"/>
              <a:t>kesti </a:t>
            </a:r>
            <a:r>
              <a:rPr lang="fi-FI" dirty="0" smtClean="0"/>
              <a:t>kauan.</a:t>
            </a:r>
          </a:p>
          <a:p>
            <a:r>
              <a:rPr lang="fi-FI" dirty="0" smtClean="0"/>
              <a:t>Sodassa </a:t>
            </a:r>
            <a:r>
              <a:rPr lang="fi-FI" dirty="0"/>
              <a:t>käytettiin kehittyneitä aseita </a:t>
            </a:r>
            <a:r>
              <a:rPr lang="fi-FI" dirty="0" smtClean="0"/>
              <a:t>(konekivääri, kranaatin-heitin, taistelukaasut, panssarivaunut, hävittäjät, sukellusveneet) ja </a:t>
            </a:r>
            <a:r>
              <a:rPr lang="fi-FI" dirty="0"/>
              <a:t>sodan aikana niistä kehitettiin entistä </a:t>
            </a:r>
            <a:r>
              <a:rPr lang="fi-FI" dirty="0" smtClean="0"/>
              <a:t>tuhoisampia.</a:t>
            </a:r>
          </a:p>
          <a:p>
            <a:r>
              <a:rPr lang="fi-FI" dirty="0" smtClean="0"/>
              <a:t>Taistelutaktiikka </a:t>
            </a:r>
            <a:r>
              <a:rPr lang="fi-FI" dirty="0"/>
              <a:t>vaati uhreja: suurissa taisteluissa kuoli paljon </a:t>
            </a:r>
            <a:r>
              <a:rPr lang="fi-FI" dirty="0" smtClean="0"/>
              <a:t>sotilaita (</a:t>
            </a:r>
            <a:r>
              <a:rPr lang="fi-FI" dirty="0" err="1" smtClean="0"/>
              <a:t>Somme</a:t>
            </a:r>
            <a:r>
              <a:rPr lang="fi-FI" dirty="0" smtClean="0"/>
              <a:t>, </a:t>
            </a:r>
            <a:r>
              <a:rPr lang="fi-FI" dirty="0" err="1" smtClean="0"/>
              <a:t>Verdun</a:t>
            </a:r>
            <a:r>
              <a:rPr lang="fi-FI" dirty="0" smtClean="0"/>
              <a:t>)</a:t>
            </a:r>
          </a:p>
          <a:p>
            <a:r>
              <a:rPr lang="fi-FI" dirty="0" smtClean="0"/>
              <a:t>Lääkintämenetelmät </a:t>
            </a:r>
            <a:r>
              <a:rPr lang="fi-FI" dirty="0"/>
              <a:t>ja haavoittuneiden kuljetukset eivät olleet vielä niin </a:t>
            </a:r>
            <a:r>
              <a:rPr lang="fi-FI" dirty="0" smtClean="0"/>
              <a:t>hyviä.</a:t>
            </a:r>
          </a:p>
          <a:p>
            <a:r>
              <a:rPr lang="fi-FI" dirty="0" smtClean="0"/>
              <a:t>Taudit</a:t>
            </a:r>
            <a:r>
              <a:rPr lang="fi-FI" dirty="0"/>
              <a:t>, etenkin espanjantauti, lisäsivät kuolleisuutta.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sodassa kuoli paljon ihmisiä? </a:t>
            </a:r>
          </a:p>
        </p:txBody>
      </p:sp>
    </p:spTree>
    <p:extLst>
      <p:ext uri="{BB962C8B-B14F-4D97-AF65-F5344CB8AC3E}">
        <p14:creationId xmlns:p14="http://schemas.microsoft.com/office/powerpoint/2010/main" val="310928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Saksa </a:t>
            </a:r>
            <a:r>
              <a:rPr lang="fi-FI" dirty="0"/>
              <a:t>aloitti rajoittamattoman sukellusvenesodan ja ilmoitti upottavansa Isoon-Britanniaan pyrkiviä laivoja</a:t>
            </a:r>
            <a:r>
              <a:rPr lang="fi-FI" dirty="0" smtClean="0"/>
              <a:t>.</a:t>
            </a:r>
          </a:p>
          <a:p>
            <a:r>
              <a:rPr lang="fi-FI" dirty="0" smtClean="0"/>
              <a:t>Yhdysvaltalaisia </a:t>
            </a:r>
            <a:r>
              <a:rPr lang="fi-FI" dirty="0"/>
              <a:t>laivoja upotettiin tämän </a:t>
            </a:r>
            <a:r>
              <a:rPr lang="fi-FI" dirty="0" smtClean="0"/>
              <a:t>vuoksi.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Yhdysvallat liittyi sotaan?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985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uudukko">
  <a:themeElements>
    <a:clrScheme name="Ruudukko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Ruudukko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uudukko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476</TotalTime>
  <Words>513</Words>
  <Application>Microsoft Office PowerPoint</Application>
  <PresentationFormat>Näytössä katseltava diaesitys (4:3)</PresentationFormat>
  <Paragraphs>80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Franklin Gothic Medium</vt:lpstr>
      <vt:lpstr>Wingdings</vt:lpstr>
      <vt:lpstr>Wingdings 2</vt:lpstr>
      <vt:lpstr>Ruudukko</vt:lpstr>
      <vt:lpstr>20. Ensimmäisen maailmansodan syyt</vt:lpstr>
      <vt:lpstr>Mitkä asiat aiheuttivat ristiriitoja eurooppalaisten valtioiden välillä 1900-luvun alussa? </vt:lpstr>
      <vt:lpstr>Miksi muut maat pelkäsivät Saksan vahvistumista?</vt:lpstr>
      <vt:lpstr>liittopolitiikka</vt:lpstr>
      <vt:lpstr>Syitä sotaan</vt:lpstr>
      <vt:lpstr>21. Taistelua eri rintamilla</vt:lpstr>
      <vt:lpstr>Miksi sotilaat lähtivät innoissaan rintamalle? </vt:lpstr>
      <vt:lpstr>Miksi sodassa kuoli paljon ihmisiä? </vt:lpstr>
      <vt:lpstr>Miksi Yhdysvallat liittyi sotaan? </vt:lpstr>
      <vt:lpstr>MAAILMANSODAN TAPAHTUMIA</vt:lpstr>
      <vt:lpstr>22. Suursota päättyy</vt:lpstr>
      <vt:lpstr>Miksi Saksa hävisi ensimmäisen maailmansodan? </vt:lpstr>
      <vt:lpstr>ensimmäisen maailmansodan seurauksia 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31. Ensimmäinen maailmansota puhkeaa</dc:title>
  <dc:creator>Tom</dc:creator>
  <cp:lastModifiedBy>Mervi Niskakoski</cp:lastModifiedBy>
  <cp:revision>22</cp:revision>
  <dcterms:created xsi:type="dcterms:W3CDTF">2016-04-27T09:22:42Z</dcterms:created>
  <dcterms:modified xsi:type="dcterms:W3CDTF">2019-04-25T07:41:49Z</dcterms:modified>
</cp:coreProperties>
</file>