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a:t>Muokkaa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1/31/2022</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a:t>Muokkaa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1/31/2022</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a:t>Muokkaa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1257300" y="2909102"/>
            <a:ext cx="4800600" cy="29963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6633864" y="2909102"/>
            <a:ext cx="4800600" cy="29963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a:t>Muokkaa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1/31/2022</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a:t>Muokkaa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1/31/2022</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a:t>Muokkaa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1/31/2022</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Etiikka ja tietosuoja</a:t>
            </a:r>
          </a:p>
        </p:txBody>
      </p:sp>
      <p:sp>
        <p:nvSpPr>
          <p:cNvPr id="3" name="Alaotsikko 2"/>
          <p:cNvSpPr>
            <a:spLocks noGrp="1"/>
          </p:cNvSpPr>
          <p:nvPr>
            <p:ph type="subTitle" idx="1"/>
          </p:nvPr>
        </p:nvSpPr>
        <p:spPr/>
        <p:txBody>
          <a:bodyPr/>
          <a:lstStyle/>
          <a:p>
            <a:r>
              <a:rPr lang="fi-FI" dirty="0"/>
              <a:t>L</a:t>
            </a:r>
            <a:r>
              <a:rPr lang="fi-FI" cap="none" dirty="0"/>
              <a:t>eena</a:t>
            </a:r>
            <a:r>
              <a:rPr lang="fi-FI" dirty="0"/>
              <a:t> P</a:t>
            </a:r>
            <a:r>
              <a:rPr lang="fi-FI" cap="none" dirty="0"/>
              <a:t>irnes</a:t>
            </a:r>
          </a:p>
        </p:txBody>
      </p:sp>
    </p:spTree>
    <p:extLst>
      <p:ext uri="{BB962C8B-B14F-4D97-AF65-F5344CB8AC3E}">
        <p14:creationId xmlns:p14="http://schemas.microsoft.com/office/powerpoint/2010/main" val="4056735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182008" y="243048"/>
            <a:ext cx="5271043" cy="854232"/>
          </a:xfrm>
        </p:spPr>
        <p:txBody>
          <a:bodyPr/>
          <a:lstStyle/>
          <a:p>
            <a:r>
              <a:rPr lang="fi-FI" dirty="0"/>
              <a:t>Mitä tarkoittaa:</a:t>
            </a:r>
          </a:p>
        </p:txBody>
      </p:sp>
      <p:sp>
        <p:nvSpPr>
          <p:cNvPr id="3" name="Sisällön paikkamerkki 2"/>
          <p:cNvSpPr>
            <a:spLocks noGrp="1"/>
          </p:cNvSpPr>
          <p:nvPr>
            <p:ph idx="1"/>
          </p:nvPr>
        </p:nvSpPr>
        <p:spPr>
          <a:xfrm>
            <a:off x="957943" y="1158240"/>
            <a:ext cx="10824753" cy="5425440"/>
          </a:xfrm>
        </p:spPr>
        <p:txBody>
          <a:bodyPr>
            <a:normAutofit fontScale="70000" lnSpcReduction="20000"/>
          </a:bodyPr>
          <a:lstStyle/>
          <a:p>
            <a:pPr marL="0" indent="0">
              <a:buNone/>
            </a:pPr>
            <a:r>
              <a:rPr lang="fi-FI" sz="2800" b="1" dirty="0">
                <a:solidFill>
                  <a:schemeClr val="accent1"/>
                </a:solidFill>
              </a:rPr>
              <a:t>Tietosuoja?</a:t>
            </a:r>
          </a:p>
          <a:p>
            <a:pPr>
              <a:buFontTx/>
              <a:buChar char="-"/>
            </a:pPr>
            <a:r>
              <a:rPr lang="fi-FI" sz="2800" dirty="0"/>
              <a:t>Tapa käsitellä henkilötietoja</a:t>
            </a:r>
          </a:p>
          <a:p>
            <a:pPr>
              <a:buFontTx/>
              <a:buChar char="-"/>
            </a:pPr>
            <a:r>
              <a:rPr lang="fi-FI" sz="2800" dirty="0"/>
              <a:t>Henkilötietoja käsitellään vain siinä tarkoituksessa ja laajuudessa kuin se on tarpeellista</a:t>
            </a:r>
          </a:p>
          <a:p>
            <a:pPr>
              <a:buFontTx/>
              <a:buChar char="-"/>
            </a:pPr>
            <a:r>
              <a:rPr lang="fi-FI" sz="2800" dirty="0"/>
              <a:t>Tiedot suojataan riittävästi ja säilytetään lukittavissa kaapeissa</a:t>
            </a:r>
          </a:p>
          <a:p>
            <a:pPr>
              <a:buFontTx/>
              <a:buChar char="-"/>
            </a:pPr>
            <a:r>
              <a:rPr lang="fi-FI" sz="2800" dirty="0"/>
              <a:t>Tietokoneissa riittävät suojaukset</a:t>
            </a:r>
          </a:p>
          <a:p>
            <a:pPr marL="0" indent="0">
              <a:buNone/>
            </a:pPr>
            <a:endParaRPr lang="fi-FI" sz="2800" b="1" dirty="0">
              <a:solidFill>
                <a:schemeClr val="accent1"/>
              </a:solidFill>
            </a:endParaRPr>
          </a:p>
          <a:p>
            <a:pPr marL="0" indent="0">
              <a:buNone/>
            </a:pPr>
            <a:r>
              <a:rPr lang="fi-FI" sz="2800" b="1" dirty="0">
                <a:solidFill>
                  <a:schemeClr val="accent1"/>
                </a:solidFill>
              </a:rPr>
              <a:t>Salassapitovelvollisuus?</a:t>
            </a:r>
          </a:p>
          <a:p>
            <a:pPr>
              <a:buFontTx/>
              <a:buChar char="-"/>
            </a:pPr>
            <a:r>
              <a:rPr lang="fi-FI" sz="2800" dirty="0">
                <a:solidFill>
                  <a:schemeClr val="tx1"/>
                </a:solidFill>
              </a:rPr>
              <a:t>Sos. ja </a:t>
            </a:r>
            <a:r>
              <a:rPr lang="fi-FI" sz="2800" dirty="0" err="1">
                <a:solidFill>
                  <a:schemeClr val="tx1"/>
                </a:solidFill>
              </a:rPr>
              <a:t>terv.alan</a:t>
            </a:r>
            <a:r>
              <a:rPr lang="fi-FI" sz="2800" dirty="0">
                <a:solidFill>
                  <a:schemeClr val="tx1"/>
                </a:solidFill>
              </a:rPr>
              <a:t> sekä kasvatus- ja ohjausalan työpaikkojen asiakirjat ovat salassa pidettäviä</a:t>
            </a:r>
          </a:p>
          <a:p>
            <a:pPr>
              <a:buFontTx/>
              <a:buChar char="-"/>
            </a:pPr>
            <a:r>
              <a:rPr lang="fi-FI" sz="2800" dirty="0">
                <a:solidFill>
                  <a:schemeClr val="tx1"/>
                </a:solidFill>
              </a:rPr>
              <a:t>Salassa pidettävistä asiakirjoista saa antaa tietoa vain henkilön suostumuksella, jonka tiedoista on kyse</a:t>
            </a:r>
          </a:p>
          <a:p>
            <a:pPr>
              <a:buFontTx/>
              <a:buChar char="-"/>
            </a:pPr>
            <a:r>
              <a:rPr lang="fi-FI" sz="2800" dirty="0">
                <a:solidFill>
                  <a:schemeClr val="tx1"/>
                </a:solidFill>
              </a:rPr>
              <a:t>Salassapitovelvollisuus säilyy myös työsuhteen päättymisen jälkeen</a:t>
            </a:r>
          </a:p>
          <a:p>
            <a:pPr>
              <a:buFontTx/>
              <a:buChar char="-"/>
            </a:pPr>
            <a:r>
              <a:rPr lang="fi-FI" sz="2800" dirty="0">
                <a:solidFill>
                  <a:schemeClr val="tx1"/>
                </a:solidFill>
              </a:rPr>
              <a:t>Työnantajan varmistettava, että salassapitoon liittyvistä asioista tiedotetaan henkilökuntaa ja opiskelijoita</a:t>
            </a:r>
          </a:p>
          <a:p>
            <a:pPr marL="0" indent="0">
              <a:buNone/>
            </a:pPr>
            <a:endParaRPr lang="fi-FI" sz="2800" dirty="0">
              <a:solidFill>
                <a:schemeClr val="tx1"/>
              </a:solidFill>
            </a:endParaRPr>
          </a:p>
          <a:p>
            <a:pPr marL="0" indent="0" algn="ctr">
              <a:buNone/>
            </a:pPr>
            <a:r>
              <a:rPr lang="fi-FI" sz="2800" b="1" dirty="0">
                <a:solidFill>
                  <a:schemeClr val="accent1"/>
                </a:solidFill>
              </a:rPr>
              <a:t>Poikkeuksena asiakkaan edun turvaamiseksi välttämättömiä tietoja saa antaa sosiaalihuolto- ja lastensuojelulain sekä rikoslain perusteella</a:t>
            </a:r>
          </a:p>
          <a:p>
            <a:pPr marL="0" indent="0">
              <a:buNone/>
            </a:pPr>
            <a:endParaRPr lang="fi-FI" sz="2800" dirty="0"/>
          </a:p>
          <a:p>
            <a:pPr>
              <a:buFontTx/>
              <a:buChar char="-"/>
            </a:pPr>
            <a:endParaRPr lang="fi-FI" sz="2800" dirty="0"/>
          </a:p>
        </p:txBody>
      </p:sp>
    </p:spTree>
    <p:extLst>
      <p:ext uri="{BB962C8B-B14F-4D97-AF65-F5344CB8AC3E}">
        <p14:creationId xmlns:p14="http://schemas.microsoft.com/office/powerpoint/2010/main" val="2407797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2343060"/>
          </a:xfrm>
        </p:spPr>
        <p:txBody>
          <a:bodyPr>
            <a:normAutofit/>
          </a:bodyPr>
          <a:lstStyle/>
          <a:p>
            <a:pPr algn="ctr"/>
            <a:r>
              <a:rPr lang="fi-FI" sz="5400" b="1" dirty="0">
                <a:solidFill>
                  <a:schemeClr val="accent1"/>
                </a:solidFill>
              </a:rPr>
              <a:t>Millaisia salassa pidettäviä tietoja päiväkodissa on?</a:t>
            </a:r>
            <a:br>
              <a:rPr lang="fi-FI" sz="5400" b="1" dirty="0">
                <a:solidFill>
                  <a:schemeClr val="accent1"/>
                </a:solidFill>
              </a:rPr>
            </a:br>
            <a:endParaRPr lang="fi-FI" dirty="0"/>
          </a:p>
        </p:txBody>
      </p:sp>
      <p:sp>
        <p:nvSpPr>
          <p:cNvPr id="3" name="Sisällön paikkamerkki 2"/>
          <p:cNvSpPr>
            <a:spLocks noGrp="1"/>
          </p:cNvSpPr>
          <p:nvPr>
            <p:ph idx="1"/>
          </p:nvPr>
        </p:nvSpPr>
        <p:spPr/>
        <p:txBody>
          <a:bodyPr/>
          <a:lstStyle/>
          <a:p>
            <a:endParaRPr lang="fi-FI" dirty="0"/>
          </a:p>
        </p:txBody>
      </p:sp>
    </p:spTree>
    <p:extLst>
      <p:ext uri="{BB962C8B-B14F-4D97-AF65-F5344CB8AC3E}">
        <p14:creationId xmlns:p14="http://schemas.microsoft.com/office/powerpoint/2010/main" val="2640701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6"/>
            <a:ext cx="10178322" cy="1136022"/>
          </a:xfrm>
        </p:spPr>
        <p:txBody>
          <a:bodyPr>
            <a:normAutofit fontScale="90000"/>
          </a:bodyPr>
          <a:lstStyle/>
          <a:p>
            <a:pPr algn="ctr"/>
            <a:r>
              <a:rPr lang="fi-FI" sz="4000" dirty="0">
                <a:solidFill>
                  <a:schemeClr val="accent1"/>
                </a:solidFill>
              </a:rPr>
              <a:t>Etiikka ja tietosuoja pedagogisen dokumentoinnin yhteydessä</a:t>
            </a:r>
          </a:p>
        </p:txBody>
      </p:sp>
      <p:sp>
        <p:nvSpPr>
          <p:cNvPr id="3" name="Sisällön paikkamerkki 2"/>
          <p:cNvSpPr>
            <a:spLocks noGrp="1"/>
          </p:cNvSpPr>
          <p:nvPr>
            <p:ph idx="1"/>
          </p:nvPr>
        </p:nvSpPr>
        <p:spPr>
          <a:xfrm>
            <a:off x="1251678" y="1610686"/>
            <a:ext cx="10178322" cy="5060079"/>
          </a:xfrm>
        </p:spPr>
        <p:txBody>
          <a:bodyPr/>
          <a:lstStyle/>
          <a:p>
            <a:r>
              <a:rPr lang="fi-FI" sz="2400" b="1" dirty="0"/>
              <a:t>Dokumentointi on aina vaikuttamista dokumentoitavan elämään!</a:t>
            </a:r>
          </a:p>
          <a:p>
            <a:r>
              <a:rPr lang="fi-FI" sz="2400" b="1" dirty="0"/>
              <a:t>Aina myönteisin silmin </a:t>
            </a:r>
            <a:r>
              <a:rPr lang="fi-FI" sz="2400" b="1" dirty="0">
                <a:sym typeface="Wingdings" panose="05000000000000000000" pitchFamily="2" charset="2"/>
              </a:rPr>
              <a:t> ymmärretään ja halutaan auttaa</a:t>
            </a:r>
          </a:p>
          <a:p>
            <a:r>
              <a:rPr lang="fi-FI" sz="2400" b="1" dirty="0">
                <a:sym typeface="Wingdings" panose="05000000000000000000" pitchFamily="2" charset="2"/>
              </a:rPr>
              <a:t>Dokumentointi tuo mukanaan valtavan vallan ja vastuun</a:t>
            </a:r>
          </a:p>
          <a:p>
            <a:pPr marL="0" indent="0">
              <a:buNone/>
            </a:pPr>
            <a:endParaRPr lang="fi-FI" dirty="0">
              <a:sym typeface="Wingdings" panose="05000000000000000000" pitchFamily="2" charset="2"/>
            </a:endParaRPr>
          </a:p>
          <a:p>
            <a:pPr marL="0" indent="0">
              <a:buNone/>
            </a:pPr>
            <a:r>
              <a:rPr lang="fi-FI" sz="2400" b="1" dirty="0">
                <a:solidFill>
                  <a:schemeClr val="accent1"/>
                </a:solidFill>
                <a:sym typeface="Wingdings" panose="05000000000000000000" pitchFamily="2" charset="2"/>
              </a:rPr>
              <a:t>Mietittäväksi:</a:t>
            </a:r>
          </a:p>
          <a:p>
            <a:pPr>
              <a:buFont typeface="Wingdings" panose="05000000000000000000" pitchFamily="2" charset="2"/>
              <a:buChar char="à"/>
            </a:pPr>
            <a:r>
              <a:rPr lang="fi-FI" sz="2400" dirty="0">
                <a:sym typeface="Wingdings" panose="05000000000000000000" pitchFamily="2" charset="2"/>
              </a:rPr>
              <a:t>Millaisia asioita haluat tuoda lapsesta esiin? (haastava käytös, ”suosikkilapsi” jne.)</a:t>
            </a:r>
          </a:p>
          <a:p>
            <a:pPr>
              <a:buFont typeface="Wingdings" panose="05000000000000000000" pitchFamily="2" charset="2"/>
              <a:buChar char="à"/>
            </a:pPr>
            <a:r>
              <a:rPr lang="fi-FI" sz="2400" dirty="0">
                <a:sym typeface="Wingdings" panose="05000000000000000000" pitchFamily="2" charset="2"/>
              </a:rPr>
              <a:t> </a:t>
            </a:r>
            <a:r>
              <a:rPr lang="fi-FI" sz="2400" b="1" dirty="0">
                <a:sym typeface="Wingdings" panose="05000000000000000000" pitchFamily="2" charset="2"/>
              </a:rPr>
              <a:t>Mitä aikuiset odottavat lapselta? </a:t>
            </a:r>
          </a:p>
          <a:p>
            <a:pPr marL="0" indent="0">
              <a:buNone/>
            </a:pPr>
            <a:r>
              <a:rPr lang="fi-FI" sz="2400" dirty="0">
                <a:sym typeface="Wingdings" panose="05000000000000000000" pitchFamily="2" charset="2"/>
              </a:rPr>
              <a:t>	- Dokumentoidaanko vain odotettua toimintaa?</a:t>
            </a:r>
            <a:br>
              <a:rPr lang="fi-FI" sz="2400" dirty="0">
                <a:sym typeface="Wingdings" panose="05000000000000000000" pitchFamily="2" charset="2"/>
              </a:rPr>
            </a:br>
            <a:r>
              <a:rPr lang="fi-FI" sz="2400" dirty="0">
                <a:sym typeface="Wingdings" panose="05000000000000000000" pitchFamily="2" charset="2"/>
              </a:rPr>
              <a:t>	- Mitä jätetään dokumentoimatta?</a:t>
            </a:r>
          </a:p>
          <a:p>
            <a:pPr>
              <a:buFont typeface="Wingdings" panose="05000000000000000000" pitchFamily="2" charset="2"/>
              <a:buChar char="à"/>
            </a:pPr>
            <a:endParaRPr lang="fi-FI" dirty="0">
              <a:sym typeface="Wingdings" panose="05000000000000000000" pitchFamily="2" charset="2"/>
            </a:endParaRPr>
          </a:p>
        </p:txBody>
      </p:sp>
    </p:spTree>
    <p:extLst>
      <p:ext uri="{BB962C8B-B14F-4D97-AF65-F5344CB8AC3E}">
        <p14:creationId xmlns:p14="http://schemas.microsoft.com/office/powerpoint/2010/main" val="3358691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169920" y="277882"/>
            <a:ext cx="5185954" cy="741021"/>
          </a:xfrm>
        </p:spPr>
        <p:txBody>
          <a:bodyPr>
            <a:normAutofit fontScale="90000"/>
          </a:bodyPr>
          <a:lstStyle/>
          <a:p>
            <a:pPr algn="ctr"/>
            <a:r>
              <a:rPr lang="fi-FI" dirty="0"/>
              <a:t>Mitä mieltä olet?</a:t>
            </a:r>
          </a:p>
        </p:txBody>
      </p:sp>
      <p:sp>
        <p:nvSpPr>
          <p:cNvPr id="3" name="Sisällön paikkamerkki 2"/>
          <p:cNvSpPr>
            <a:spLocks noGrp="1"/>
          </p:cNvSpPr>
          <p:nvPr>
            <p:ph idx="1"/>
          </p:nvPr>
        </p:nvSpPr>
        <p:spPr>
          <a:xfrm>
            <a:off x="887767" y="1123406"/>
            <a:ext cx="10946167" cy="5643153"/>
          </a:xfrm>
        </p:spPr>
        <p:txBody>
          <a:bodyPr>
            <a:normAutofit/>
          </a:bodyPr>
          <a:lstStyle/>
          <a:p>
            <a:pPr marL="0" indent="0">
              <a:buNone/>
            </a:pPr>
            <a:r>
              <a:rPr lang="fi-FI" sz="2400" dirty="0"/>
              <a:t>Haluaisitko itse, että sinun elämäsi ja työsuorituksesi, onnistumisesi ja epäonnistumisesi, henkilökohtaiset keskustelusi työkavereiden /opiskelukavereiden kanssa ja heikot hetkesi tallennettaisiin valokuvin ja muistiinpanoin? Sitten ne levitettäisiin sinun ja perheesi, mahdollisesti koko työ- / opiskeluyhteisön ruodittavaksi ilman, että sinulla on vaikutusmahdollisuuksia siihen mitä, milloin ja miten dokumentoidaan ja miten kyseisiä dokumentteja käytetään tai sallisitko lainkaan dokumentointia. Onko oikein, että aikuinen tai toinen lapsi voi kameransa tai kynänsä kanssa milloin tahansa tunkeutua leikkeihin tai keskusteluihin? Mikä varhaiskasvatuksessa on lasten yksityisaluetta?</a:t>
            </a:r>
          </a:p>
          <a:p>
            <a:pPr marL="0" indent="0">
              <a:buNone/>
            </a:pPr>
            <a:endParaRPr lang="fi-FI" dirty="0"/>
          </a:p>
          <a:p>
            <a:pPr marL="0" indent="0" algn="ctr">
              <a:buNone/>
            </a:pPr>
            <a:r>
              <a:rPr lang="fi-FI" sz="2200" b="1" dirty="0">
                <a:solidFill>
                  <a:schemeClr val="accent1"/>
                </a:solidFill>
              </a:rPr>
              <a:t>Lupa lapsen kuvaamiseen pyydetään huoltajilta. Yleensä ajatellaan, että huoltajien antama lupa on riittävä, mutta YK:n lapsen oikeuksien sopimuksen ja lain mukaan lapsella on sama yksityisyydensuoja kuin aikuisella. Lapsilla on oikeus omiin kuviinsa. </a:t>
            </a:r>
          </a:p>
        </p:txBody>
      </p:sp>
    </p:spTree>
    <p:extLst>
      <p:ext uri="{BB962C8B-B14F-4D97-AF65-F5344CB8AC3E}">
        <p14:creationId xmlns:p14="http://schemas.microsoft.com/office/powerpoint/2010/main" val="1365948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38842"/>
            <a:ext cx="10178322" cy="862940"/>
          </a:xfrm>
        </p:spPr>
        <p:txBody>
          <a:bodyPr/>
          <a:lstStyle/>
          <a:p>
            <a:r>
              <a:rPr lang="fi-FI" dirty="0"/>
              <a:t>Eettisesti väärin</a:t>
            </a:r>
          </a:p>
        </p:txBody>
      </p:sp>
      <p:sp>
        <p:nvSpPr>
          <p:cNvPr id="3" name="Sisällön paikkamerkki 2"/>
          <p:cNvSpPr>
            <a:spLocks noGrp="1"/>
          </p:cNvSpPr>
          <p:nvPr>
            <p:ph idx="1"/>
          </p:nvPr>
        </p:nvSpPr>
        <p:spPr>
          <a:xfrm>
            <a:off x="1251677" y="1201783"/>
            <a:ext cx="10531019" cy="5460274"/>
          </a:xfrm>
        </p:spPr>
        <p:txBody>
          <a:bodyPr>
            <a:normAutofit fontScale="92500" lnSpcReduction="10000"/>
          </a:bodyPr>
          <a:lstStyle/>
          <a:p>
            <a:r>
              <a:rPr lang="fi-FI" sz="2400" dirty="0"/>
              <a:t>Työntekijä kuvaa lapsia omalla henkilökohtaisella puhelimella</a:t>
            </a:r>
            <a:br>
              <a:rPr lang="fi-FI" sz="2400" dirty="0"/>
            </a:br>
            <a:endParaRPr lang="fi-FI" sz="2400" dirty="0"/>
          </a:p>
          <a:p>
            <a:r>
              <a:rPr lang="fi-FI" sz="2400" dirty="0"/>
              <a:t>Ottaa lasta halventavia tai nolaavia kuvia, laittaa niitä esille, käyttää kuvia lasta tai perhettä vastaan</a:t>
            </a:r>
            <a:br>
              <a:rPr lang="fi-FI" sz="2400" dirty="0"/>
            </a:br>
            <a:endParaRPr lang="fi-FI" sz="2400" dirty="0"/>
          </a:p>
          <a:p>
            <a:r>
              <a:rPr lang="fi-FI" sz="2400" dirty="0"/>
              <a:t>Vaikka kuva olisi otettu julkisessa tilassa (esim. päiväkodissa), on sen julkaisuun pyydettävä lupa (myös piirustukset). Esim. netissä ei ole kenelläkään oikeutta julkaista lapsen kuvaa/tuotosta ilman lapsen ja huoltajan lupaa </a:t>
            </a:r>
            <a:r>
              <a:rPr lang="fi-FI" sz="2400" i="1" dirty="0"/>
              <a:t>HUOM! Facebook, blogit, Instagram jne.</a:t>
            </a:r>
            <a:br>
              <a:rPr lang="fi-FI" sz="2400" dirty="0"/>
            </a:br>
            <a:endParaRPr lang="fi-FI" sz="2400" dirty="0"/>
          </a:p>
          <a:p>
            <a:r>
              <a:rPr lang="fi-FI" sz="2400" b="1" dirty="0"/>
              <a:t>Päiväkodin juhlat ja huoltajien ottamat kuvat/videot: oma lapsi voi esiintyä edukseen, mutta vieruskaveri ei  </a:t>
            </a:r>
            <a:r>
              <a:rPr lang="fi-FI" sz="2400" b="1" dirty="0">
                <a:sym typeface="Wingdings" panose="05000000000000000000" pitchFamily="2" charset="2"/>
              </a:rPr>
              <a:t> Sovittava yhteiset pelisäännöt!!</a:t>
            </a:r>
            <a:br>
              <a:rPr lang="fi-FI" sz="2400" b="1" dirty="0">
                <a:sym typeface="Wingdings" panose="05000000000000000000" pitchFamily="2" charset="2"/>
              </a:rPr>
            </a:br>
            <a:endParaRPr lang="fi-FI" sz="2400" b="1" dirty="0">
              <a:sym typeface="Wingdings" panose="05000000000000000000" pitchFamily="2" charset="2"/>
            </a:endParaRPr>
          </a:p>
          <a:p>
            <a:r>
              <a:rPr lang="fi-FI" sz="2400" b="1" dirty="0">
                <a:sym typeface="Wingdings" panose="05000000000000000000" pitchFamily="2" charset="2"/>
              </a:rPr>
              <a:t>Kuvausluvat  noudatetaanko niitä? </a:t>
            </a:r>
          </a:p>
          <a:p>
            <a:r>
              <a:rPr lang="fi-FI" sz="2400" b="1" dirty="0">
                <a:sym typeface="Wingdings" panose="05000000000000000000" pitchFamily="2" charset="2"/>
              </a:rPr>
              <a:t>Mikä on tällä hetkellä Kouvolan kaupungin käytäntö?</a:t>
            </a:r>
            <a:endParaRPr lang="fi-FI" sz="2400" b="1" dirty="0"/>
          </a:p>
        </p:txBody>
      </p:sp>
    </p:spTree>
    <p:extLst>
      <p:ext uri="{BB962C8B-B14F-4D97-AF65-F5344CB8AC3E}">
        <p14:creationId xmlns:p14="http://schemas.microsoft.com/office/powerpoint/2010/main" val="882787440"/>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TM10001106[[fn=Merkki]]</Template>
  <TotalTime>113</TotalTime>
  <Words>413</Words>
  <Application>Microsoft Office PowerPoint</Application>
  <PresentationFormat>Laajakuva</PresentationFormat>
  <Paragraphs>37</Paragraphs>
  <Slides>6</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6</vt:i4>
      </vt:variant>
    </vt:vector>
  </HeadingPairs>
  <TitlesOfParts>
    <vt:vector size="11" baseType="lpstr">
      <vt:lpstr>Arial</vt:lpstr>
      <vt:lpstr>Gill Sans MT</vt:lpstr>
      <vt:lpstr>Impact</vt:lpstr>
      <vt:lpstr>Wingdings</vt:lpstr>
      <vt:lpstr>Badge</vt:lpstr>
      <vt:lpstr>Etiikka ja tietosuoja</vt:lpstr>
      <vt:lpstr>Mitä tarkoittaa:</vt:lpstr>
      <vt:lpstr>Millaisia salassa pidettäviä tietoja päiväkodissa on? </vt:lpstr>
      <vt:lpstr>Etiikka ja tietosuoja pedagogisen dokumentoinnin yhteydessä</vt:lpstr>
      <vt:lpstr>Mitä mieltä olet?</vt:lpstr>
      <vt:lpstr>Eettisesti väärin</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Etiikka ja tietosuoja</dc:title>
  <dc:creator>Pirnes Leena</dc:creator>
  <cp:lastModifiedBy>Pirnes Leena</cp:lastModifiedBy>
  <cp:revision>17</cp:revision>
  <dcterms:created xsi:type="dcterms:W3CDTF">2020-10-13T12:27:14Z</dcterms:created>
  <dcterms:modified xsi:type="dcterms:W3CDTF">2022-01-31T13:56:33Z</dcterms:modified>
</cp:coreProperties>
</file>