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63" r:id="rId9"/>
    <p:sldId id="262" r:id="rId10"/>
    <p:sldId id="266" r:id="rId11"/>
    <p:sldId id="267" r:id="rId12"/>
    <p:sldId id="265" r:id="rId13"/>
    <p:sldId id="264" r:id="rId14"/>
    <p:sldId id="269" r:id="rId15"/>
    <p:sldId id="268"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86" d="100"/>
          <a:sy n="86" d="100"/>
        </p:scale>
        <p:origin x="6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11C-442F-9419-4E5284BAB15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11C-442F-9419-4E5284BAB15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11C-442F-9419-4E5284BAB15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11C-442F-9419-4E5284BAB15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11C-442F-9419-4E5284BAB15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11C-442F-9419-4E5284BAB150}"/>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0"/>
              <c:showBubbleSize val="0"/>
              <c:extLst>
                <c:ext xmlns:c16="http://schemas.microsoft.com/office/drawing/2014/chart" uri="{C3380CC4-5D6E-409C-BE32-E72D297353CC}">
                  <c16:uniqueId val="{00000001-711C-442F-9419-4E5284BAB150}"/>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i-FI"/>
                </a:p>
              </c:txPr>
              <c:dLblPos val="outEnd"/>
              <c:showLegendKey val="0"/>
              <c:showVal val="0"/>
              <c:showCatName val="1"/>
              <c:showSerName val="0"/>
              <c:showPercent val="0"/>
              <c:showBubbleSize val="0"/>
              <c:extLst>
                <c:ext xmlns:c16="http://schemas.microsoft.com/office/drawing/2014/chart" uri="{C3380CC4-5D6E-409C-BE32-E72D297353CC}">
                  <c16:uniqueId val="{00000003-711C-442F-9419-4E5284BAB150}"/>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i-FI"/>
                </a:p>
              </c:txPr>
              <c:dLblPos val="outEnd"/>
              <c:showLegendKey val="0"/>
              <c:showVal val="0"/>
              <c:showCatName val="1"/>
              <c:showSerName val="0"/>
              <c:showPercent val="0"/>
              <c:showBubbleSize val="0"/>
              <c:extLst>
                <c:ext xmlns:c16="http://schemas.microsoft.com/office/drawing/2014/chart" uri="{C3380CC4-5D6E-409C-BE32-E72D297353CC}">
                  <c16:uniqueId val="{00000005-711C-442F-9419-4E5284BAB15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i-FI"/>
                </a:p>
              </c:txPr>
              <c:dLblPos val="outEnd"/>
              <c:showLegendKey val="0"/>
              <c:showVal val="0"/>
              <c:showCatName val="1"/>
              <c:showSerName val="0"/>
              <c:showPercent val="0"/>
              <c:showBubbleSize val="0"/>
              <c:extLst>
                <c:ext xmlns:c16="http://schemas.microsoft.com/office/drawing/2014/chart" uri="{C3380CC4-5D6E-409C-BE32-E72D297353CC}">
                  <c16:uniqueId val="{00000007-711C-442F-9419-4E5284BAB150}"/>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i-FI"/>
                </a:p>
              </c:txPr>
              <c:dLblPos val="outEnd"/>
              <c:showLegendKey val="0"/>
              <c:showVal val="0"/>
              <c:showCatName val="1"/>
              <c:showSerName val="0"/>
              <c:showPercent val="0"/>
              <c:showBubbleSize val="0"/>
              <c:extLst>
                <c:ext xmlns:c16="http://schemas.microsoft.com/office/drawing/2014/chart" uri="{C3380CC4-5D6E-409C-BE32-E72D297353CC}">
                  <c16:uniqueId val="{00000009-711C-442F-9419-4E5284BAB150}"/>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i-FI"/>
                </a:p>
              </c:txPr>
              <c:dLblPos val="outEnd"/>
              <c:showLegendKey val="0"/>
              <c:showVal val="0"/>
              <c:showCatName val="1"/>
              <c:showSerName val="0"/>
              <c:showPercent val="0"/>
              <c:showBubbleSize val="0"/>
              <c:extLst>
                <c:ext xmlns:c16="http://schemas.microsoft.com/office/drawing/2014/chart" uri="{C3380CC4-5D6E-409C-BE32-E72D297353CC}">
                  <c16:uniqueId val="{0000000B-711C-442F-9419-4E5284BAB150}"/>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Taul1!$A$2:$A$7</c:f>
              <c:strCache>
                <c:ptCount val="6"/>
                <c:pt idx="0">
                  <c:v>Ihmisenä kasvaminen</c:v>
                </c:pt>
                <c:pt idx="1">
                  <c:v>Lapsuuden ainutlaatuisuus</c:v>
                </c:pt>
                <c:pt idx="2">
                  <c:v>Terveellinen ja kestävä elämäntapa</c:v>
                </c:pt>
                <c:pt idx="3">
                  <c:v>Perheiden monimuotoisuus</c:v>
                </c:pt>
                <c:pt idx="4">
                  <c:v>Yhdenvertaisuus, tasa-arvo ja moninaisuus</c:v>
                </c:pt>
                <c:pt idx="5">
                  <c:v>Lapsen oikeudet</c:v>
                </c:pt>
              </c:strCache>
            </c:strRef>
          </c:cat>
          <c:val>
            <c:numRef>
              <c:f>Taul1!$B$2:$B$7</c:f>
              <c:numCache>
                <c:formatCode>General</c:formatCode>
                <c:ptCount val="6"/>
                <c:pt idx="0">
                  <c:v>0.1666</c:v>
                </c:pt>
                <c:pt idx="1">
                  <c:v>0.1666</c:v>
                </c:pt>
                <c:pt idx="2">
                  <c:v>0.1666</c:v>
                </c:pt>
                <c:pt idx="3">
                  <c:v>0.1666</c:v>
                </c:pt>
                <c:pt idx="4">
                  <c:v>0.1666</c:v>
                </c:pt>
                <c:pt idx="5">
                  <c:v>0.1666</c:v>
                </c:pt>
              </c:numCache>
            </c:numRef>
          </c:val>
          <c:extLst>
            <c:ext xmlns:c16="http://schemas.microsoft.com/office/drawing/2014/chart" uri="{C3380CC4-5D6E-409C-BE32-E72D297353CC}">
              <c16:uniqueId val="{0000000C-711C-442F-9419-4E5284BAB15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043A1-F24B-49E8-A39E-CA2E98DDD8E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E55F98-4EB8-4E02-BB14-C37F05964E45}">
      <dgm:prSet custT="1"/>
      <dgm:spPr/>
      <dgm:t>
        <a:bodyPr/>
        <a:lstStyle/>
        <a:p>
          <a:r>
            <a:rPr lang="fi-FI" sz="2000" dirty="0"/>
            <a:t>Pelataan Piirrä ja arvaa- pelin säännöillä.</a:t>
          </a:r>
          <a:endParaRPr lang="en-US" sz="2000" dirty="0"/>
        </a:p>
      </dgm:t>
    </dgm:pt>
    <dgm:pt modelId="{81BB6398-2A67-4CA6-AF42-A134201DBB5A}" type="parTrans" cxnId="{6B2C0BC3-B139-41D7-8F0B-ABC3CDB6E808}">
      <dgm:prSet/>
      <dgm:spPr/>
      <dgm:t>
        <a:bodyPr/>
        <a:lstStyle/>
        <a:p>
          <a:endParaRPr lang="en-US"/>
        </a:p>
      </dgm:t>
    </dgm:pt>
    <dgm:pt modelId="{0B063BC3-3FDD-4CCA-B822-2FDCEB89B8CC}" type="sibTrans" cxnId="{6B2C0BC3-B139-41D7-8F0B-ABC3CDB6E808}">
      <dgm:prSet/>
      <dgm:spPr/>
      <dgm:t>
        <a:bodyPr/>
        <a:lstStyle/>
        <a:p>
          <a:endParaRPr lang="en-US"/>
        </a:p>
      </dgm:t>
    </dgm:pt>
    <dgm:pt modelId="{35421A36-40DE-4538-AED1-5342B6DF8B56}">
      <dgm:prSet custT="1"/>
      <dgm:spPr/>
      <dgm:t>
        <a:bodyPr/>
        <a:lstStyle/>
        <a:p>
          <a:r>
            <a:rPr lang="fi-FI" sz="2000" dirty="0"/>
            <a:t>Jokaisella ryhmällä on lapuilla sanoja.</a:t>
          </a:r>
          <a:endParaRPr lang="en-US" sz="2000" dirty="0"/>
        </a:p>
      </dgm:t>
    </dgm:pt>
    <dgm:pt modelId="{8312F7F9-F1B2-4EB0-A8BD-0DD070875A3C}" type="parTrans" cxnId="{C550EF37-938C-4DA3-8506-650C347692F7}">
      <dgm:prSet/>
      <dgm:spPr/>
      <dgm:t>
        <a:bodyPr/>
        <a:lstStyle/>
        <a:p>
          <a:endParaRPr lang="en-US"/>
        </a:p>
      </dgm:t>
    </dgm:pt>
    <dgm:pt modelId="{C9DA110B-97D7-42EB-AEC3-06F611EC268C}" type="sibTrans" cxnId="{C550EF37-938C-4DA3-8506-650C347692F7}">
      <dgm:prSet/>
      <dgm:spPr/>
      <dgm:t>
        <a:bodyPr/>
        <a:lstStyle/>
        <a:p>
          <a:endParaRPr lang="en-US"/>
        </a:p>
      </dgm:t>
    </dgm:pt>
    <dgm:pt modelId="{E96AAA5D-794B-452F-A906-07F5311B32DE}">
      <dgm:prSet custT="1"/>
      <dgm:spPr/>
      <dgm:t>
        <a:bodyPr/>
        <a:lstStyle/>
        <a:p>
          <a:r>
            <a:rPr lang="fi-FI" sz="2000" dirty="0"/>
            <a:t>Vuorotellen yksi ryhmästä piirtää vinkkejä lapusta olevasta sanasta </a:t>
          </a:r>
          <a:r>
            <a:rPr lang="fi-FI" sz="2000" dirty="0">
              <a:sym typeface="Wingdings" panose="05000000000000000000" pitchFamily="2" charset="2"/>
            </a:rPr>
            <a:t></a:t>
          </a:r>
          <a:r>
            <a:rPr lang="fi-FI" sz="2000" dirty="0"/>
            <a:t> muut yrittävät arvata.</a:t>
          </a:r>
          <a:endParaRPr lang="en-US" sz="2000" dirty="0"/>
        </a:p>
      </dgm:t>
    </dgm:pt>
    <dgm:pt modelId="{C558A2FA-3201-4D78-A54D-3C5784E27487}" type="parTrans" cxnId="{EC4D3CCA-3A4D-4F9B-B4D9-B0B7964C2929}">
      <dgm:prSet/>
      <dgm:spPr/>
      <dgm:t>
        <a:bodyPr/>
        <a:lstStyle/>
        <a:p>
          <a:endParaRPr lang="en-US"/>
        </a:p>
      </dgm:t>
    </dgm:pt>
    <dgm:pt modelId="{138C72F1-8266-402F-8C62-E2604817DB7D}" type="sibTrans" cxnId="{EC4D3CCA-3A4D-4F9B-B4D9-B0B7964C2929}">
      <dgm:prSet/>
      <dgm:spPr/>
      <dgm:t>
        <a:bodyPr/>
        <a:lstStyle/>
        <a:p>
          <a:endParaRPr lang="en-US"/>
        </a:p>
      </dgm:t>
    </dgm:pt>
    <dgm:pt modelId="{F98B6DDD-79F5-4C23-B3AB-54BC2A78E29E}">
      <dgm:prSet/>
      <dgm:spPr/>
      <dgm:t>
        <a:bodyPr/>
        <a:lstStyle/>
        <a:p>
          <a:r>
            <a:rPr lang="fi-FI" dirty="0"/>
            <a:t>Kuka arvaa eniten?</a:t>
          </a:r>
          <a:endParaRPr lang="en-US" dirty="0"/>
        </a:p>
      </dgm:t>
    </dgm:pt>
    <dgm:pt modelId="{929EB5D6-58F8-4B7C-B4F1-B8698035203F}" type="parTrans" cxnId="{9E5B755A-F61B-4798-A18B-84C55B4729BA}">
      <dgm:prSet/>
      <dgm:spPr/>
      <dgm:t>
        <a:bodyPr/>
        <a:lstStyle/>
        <a:p>
          <a:endParaRPr lang="en-US"/>
        </a:p>
      </dgm:t>
    </dgm:pt>
    <dgm:pt modelId="{3D700285-B329-4F9E-A0F6-2AFE4FD0EB48}" type="sibTrans" cxnId="{9E5B755A-F61B-4798-A18B-84C55B4729BA}">
      <dgm:prSet/>
      <dgm:spPr/>
      <dgm:t>
        <a:bodyPr/>
        <a:lstStyle/>
        <a:p>
          <a:endParaRPr lang="en-US"/>
        </a:p>
      </dgm:t>
    </dgm:pt>
    <dgm:pt modelId="{C809F5A4-7E66-403E-B739-60AA433FCD09}" type="pres">
      <dgm:prSet presAssocID="{B76043A1-F24B-49E8-A39E-CA2E98DDD8E0}" presName="root" presStyleCnt="0">
        <dgm:presLayoutVars>
          <dgm:dir/>
          <dgm:resizeHandles val="exact"/>
        </dgm:presLayoutVars>
      </dgm:prSet>
      <dgm:spPr/>
    </dgm:pt>
    <dgm:pt modelId="{7FF167E3-EB17-4B70-AA17-A198B5A03740}" type="pres">
      <dgm:prSet presAssocID="{B76043A1-F24B-49E8-A39E-CA2E98DDD8E0}" presName="container" presStyleCnt="0">
        <dgm:presLayoutVars>
          <dgm:dir/>
          <dgm:resizeHandles val="exact"/>
        </dgm:presLayoutVars>
      </dgm:prSet>
      <dgm:spPr/>
    </dgm:pt>
    <dgm:pt modelId="{69205CD3-2F80-424C-8F38-C3B21B7B831A}" type="pres">
      <dgm:prSet presAssocID="{0BE55F98-4EB8-4E02-BB14-C37F05964E45}" presName="compNode" presStyleCnt="0"/>
      <dgm:spPr/>
    </dgm:pt>
    <dgm:pt modelId="{33E9129C-F65F-4ACA-A3CF-C7F61A6E8DFD}" type="pres">
      <dgm:prSet presAssocID="{0BE55F98-4EB8-4E02-BB14-C37F05964E45}" presName="iconBgRect" presStyleLbl="bgShp" presStyleIdx="0" presStyleCnt="4"/>
      <dgm:spPr/>
    </dgm:pt>
    <dgm:pt modelId="{E1EBEA3A-4910-4EB7-A085-9156F0274EB0}" type="pres">
      <dgm:prSet presAssocID="{0BE55F98-4EB8-4E02-BB14-C37F05964E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11874E37-0B36-427E-B62D-088DDB8BCB56}" type="pres">
      <dgm:prSet presAssocID="{0BE55F98-4EB8-4E02-BB14-C37F05964E45}" presName="spaceRect" presStyleCnt="0"/>
      <dgm:spPr/>
    </dgm:pt>
    <dgm:pt modelId="{D7BC33EA-8762-4E75-B7D4-5640DA1AF34C}" type="pres">
      <dgm:prSet presAssocID="{0BE55F98-4EB8-4E02-BB14-C37F05964E45}" presName="textRect" presStyleLbl="revTx" presStyleIdx="0" presStyleCnt="4">
        <dgm:presLayoutVars>
          <dgm:chMax val="1"/>
          <dgm:chPref val="1"/>
        </dgm:presLayoutVars>
      </dgm:prSet>
      <dgm:spPr/>
    </dgm:pt>
    <dgm:pt modelId="{34ADCDEF-6333-4170-94DA-4D8DA59FA804}" type="pres">
      <dgm:prSet presAssocID="{0B063BC3-3FDD-4CCA-B822-2FDCEB89B8CC}" presName="sibTrans" presStyleLbl="sibTrans2D1" presStyleIdx="0" presStyleCnt="0"/>
      <dgm:spPr/>
    </dgm:pt>
    <dgm:pt modelId="{506ACA4B-226B-4AF1-A833-F6475D027B44}" type="pres">
      <dgm:prSet presAssocID="{35421A36-40DE-4538-AED1-5342B6DF8B56}" presName="compNode" presStyleCnt="0"/>
      <dgm:spPr/>
    </dgm:pt>
    <dgm:pt modelId="{858B316E-3A0B-4CC7-BA23-B7711117D08D}" type="pres">
      <dgm:prSet presAssocID="{35421A36-40DE-4538-AED1-5342B6DF8B56}" presName="iconBgRect" presStyleLbl="bgShp" presStyleIdx="1" presStyleCnt="4"/>
      <dgm:spPr/>
    </dgm:pt>
    <dgm:pt modelId="{FBE5A768-FB97-4FC6-B672-3B3D741547D5}" type="pres">
      <dgm:prSet presAssocID="{35421A36-40DE-4538-AED1-5342B6DF8B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he"/>
        </a:ext>
      </dgm:extLst>
    </dgm:pt>
    <dgm:pt modelId="{43D4A16D-1A80-4B50-8C49-439C1F886218}" type="pres">
      <dgm:prSet presAssocID="{35421A36-40DE-4538-AED1-5342B6DF8B56}" presName="spaceRect" presStyleCnt="0"/>
      <dgm:spPr/>
    </dgm:pt>
    <dgm:pt modelId="{24547C76-2DDD-41A0-8F9F-2674521A0E1E}" type="pres">
      <dgm:prSet presAssocID="{35421A36-40DE-4538-AED1-5342B6DF8B56}" presName="textRect" presStyleLbl="revTx" presStyleIdx="1" presStyleCnt="4">
        <dgm:presLayoutVars>
          <dgm:chMax val="1"/>
          <dgm:chPref val="1"/>
        </dgm:presLayoutVars>
      </dgm:prSet>
      <dgm:spPr/>
    </dgm:pt>
    <dgm:pt modelId="{32161E3C-DDFB-47CD-B99F-A386F6E30AD0}" type="pres">
      <dgm:prSet presAssocID="{C9DA110B-97D7-42EB-AEC3-06F611EC268C}" presName="sibTrans" presStyleLbl="sibTrans2D1" presStyleIdx="0" presStyleCnt="0"/>
      <dgm:spPr/>
    </dgm:pt>
    <dgm:pt modelId="{5033794A-D680-4287-A749-E4141E64F516}" type="pres">
      <dgm:prSet presAssocID="{E96AAA5D-794B-452F-A906-07F5311B32DE}" presName="compNode" presStyleCnt="0"/>
      <dgm:spPr/>
    </dgm:pt>
    <dgm:pt modelId="{779716E6-76C4-4B86-AB88-326ED5DB71FA}" type="pres">
      <dgm:prSet presAssocID="{E96AAA5D-794B-452F-A906-07F5311B32DE}" presName="iconBgRect" presStyleLbl="bgShp" presStyleIdx="2" presStyleCnt="4"/>
      <dgm:spPr/>
    </dgm:pt>
    <dgm:pt modelId="{D4E9B5C0-5785-4C12-9A3F-28059CF37A76}" type="pres">
      <dgm:prSet presAssocID="{E96AAA5D-794B-452F-A906-07F5311B32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yijykynä"/>
        </a:ext>
      </dgm:extLst>
    </dgm:pt>
    <dgm:pt modelId="{B395EB90-EE94-43DE-94CA-D8DDA245A27D}" type="pres">
      <dgm:prSet presAssocID="{E96AAA5D-794B-452F-A906-07F5311B32DE}" presName="spaceRect" presStyleCnt="0"/>
      <dgm:spPr/>
    </dgm:pt>
    <dgm:pt modelId="{8A46BB50-43B2-4DE8-A06E-84BB08213D50}" type="pres">
      <dgm:prSet presAssocID="{E96AAA5D-794B-452F-A906-07F5311B32DE}" presName="textRect" presStyleLbl="revTx" presStyleIdx="2" presStyleCnt="4" custScaleY="214821" custLinFactNeighborX="-3104" custLinFactNeighborY="22894">
        <dgm:presLayoutVars>
          <dgm:chMax val="1"/>
          <dgm:chPref val="1"/>
        </dgm:presLayoutVars>
      </dgm:prSet>
      <dgm:spPr/>
    </dgm:pt>
    <dgm:pt modelId="{06C6A585-26E2-4523-B0C7-4F73B6CAFEA1}" type="pres">
      <dgm:prSet presAssocID="{138C72F1-8266-402F-8C62-E2604817DB7D}" presName="sibTrans" presStyleLbl="sibTrans2D1" presStyleIdx="0" presStyleCnt="0"/>
      <dgm:spPr/>
    </dgm:pt>
    <dgm:pt modelId="{6E3AD8AA-394C-4637-95A1-6A9DB698E363}" type="pres">
      <dgm:prSet presAssocID="{F98B6DDD-79F5-4C23-B3AB-54BC2A78E29E}" presName="compNode" presStyleCnt="0"/>
      <dgm:spPr/>
    </dgm:pt>
    <dgm:pt modelId="{261D4B24-464C-4E00-94AD-915DB7E8419C}" type="pres">
      <dgm:prSet presAssocID="{F98B6DDD-79F5-4C23-B3AB-54BC2A78E29E}" presName="iconBgRect" presStyleLbl="bgShp" presStyleIdx="3" presStyleCnt="4"/>
      <dgm:spPr/>
    </dgm:pt>
    <dgm:pt modelId="{95451CE7-3A24-4118-B4CC-B1279570AB2B}" type="pres">
      <dgm:prSet presAssocID="{F98B6DDD-79F5-4C23-B3AB-54BC2A78E2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8D63869B-F72B-4BE4-81DE-35D94BDDA0B1}" type="pres">
      <dgm:prSet presAssocID="{F98B6DDD-79F5-4C23-B3AB-54BC2A78E29E}" presName="spaceRect" presStyleCnt="0"/>
      <dgm:spPr/>
    </dgm:pt>
    <dgm:pt modelId="{F2AAEFA2-818E-4485-B5B8-0788CF07A1DF}" type="pres">
      <dgm:prSet presAssocID="{F98B6DDD-79F5-4C23-B3AB-54BC2A78E29E}" presName="textRect" presStyleLbl="revTx" presStyleIdx="3" presStyleCnt="4">
        <dgm:presLayoutVars>
          <dgm:chMax val="1"/>
          <dgm:chPref val="1"/>
        </dgm:presLayoutVars>
      </dgm:prSet>
      <dgm:spPr/>
    </dgm:pt>
  </dgm:ptLst>
  <dgm:cxnLst>
    <dgm:cxn modelId="{34900E25-CE2E-46D5-96AF-1F3C48BF1EB0}" type="presOf" srcId="{35421A36-40DE-4538-AED1-5342B6DF8B56}" destId="{24547C76-2DDD-41A0-8F9F-2674521A0E1E}" srcOrd="0" destOrd="0" presId="urn:microsoft.com/office/officeart/2018/2/layout/IconCircleList"/>
    <dgm:cxn modelId="{FCC0CE35-6DE9-456A-8E13-89BEBA6D65AC}" type="presOf" srcId="{F98B6DDD-79F5-4C23-B3AB-54BC2A78E29E}" destId="{F2AAEFA2-818E-4485-B5B8-0788CF07A1DF}" srcOrd="0" destOrd="0" presId="urn:microsoft.com/office/officeart/2018/2/layout/IconCircleList"/>
    <dgm:cxn modelId="{C550EF37-938C-4DA3-8506-650C347692F7}" srcId="{B76043A1-F24B-49E8-A39E-CA2E98DDD8E0}" destId="{35421A36-40DE-4538-AED1-5342B6DF8B56}" srcOrd="1" destOrd="0" parTransId="{8312F7F9-F1B2-4EB0-A8BD-0DD070875A3C}" sibTransId="{C9DA110B-97D7-42EB-AEC3-06F611EC268C}"/>
    <dgm:cxn modelId="{FDA4643F-1E02-4B47-9838-ADF765E10324}" type="presOf" srcId="{B76043A1-F24B-49E8-A39E-CA2E98DDD8E0}" destId="{C809F5A4-7E66-403E-B739-60AA433FCD09}" srcOrd="0" destOrd="0" presId="urn:microsoft.com/office/officeart/2018/2/layout/IconCircleList"/>
    <dgm:cxn modelId="{6910E540-22BB-484B-8C67-3C7C5C0AF32B}" type="presOf" srcId="{0BE55F98-4EB8-4E02-BB14-C37F05964E45}" destId="{D7BC33EA-8762-4E75-B7D4-5640DA1AF34C}" srcOrd="0" destOrd="0" presId="urn:microsoft.com/office/officeart/2018/2/layout/IconCircleList"/>
    <dgm:cxn modelId="{35BE2B4A-D549-453D-8236-A7BE7C3A2279}" type="presOf" srcId="{E96AAA5D-794B-452F-A906-07F5311B32DE}" destId="{8A46BB50-43B2-4DE8-A06E-84BB08213D50}" srcOrd="0" destOrd="0" presId="urn:microsoft.com/office/officeart/2018/2/layout/IconCircleList"/>
    <dgm:cxn modelId="{9E5B755A-F61B-4798-A18B-84C55B4729BA}" srcId="{B76043A1-F24B-49E8-A39E-CA2E98DDD8E0}" destId="{F98B6DDD-79F5-4C23-B3AB-54BC2A78E29E}" srcOrd="3" destOrd="0" parTransId="{929EB5D6-58F8-4B7C-B4F1-B8698035203F}" sibTransId="{3D700285-B329-4F9E-A0F6-2AFE4FD0EB48}"/>
    <dgm:cxn modelId="{A289B79A-6C36-4ED3-B52A-F9FE2B471D1F}" type="presOf" srcId="{0B063BC3-3FDD-4CCA-B822-2FDCEB89B8CC}" destId="{34ADCDEF-6333-4170-94DA-4D8DA59FA804}" srcOrd="0" destOrd="0" presId="urn:microsoft.com/office/officeart/2018/2/layout/IconCircleList"/>
    <dgm:cxn modelId="{3F241BB4-3F57-4438-A3C6-84882B8CBB7E}" type="presOf" srcId="{C9DA110B-97D7-42EB-AEC3-06F611EC268C}" destId="{32161E3C-DDFB-47CD-B99F-A386F6E30AD0}" srcOrd="0" destOrd="0" presId="urn:microsoft.com/office/officeart/2018/2/layout/IconCircleList"/>
    <dgm:cxn modelId="{6B2C0BC3-B139-41D7-8F0B-ABC3CDB6E808}" srcId="{B76043A1-F24B-49E8-A39E-CA2E98DDD8E0}" destId="{0BE55F98-4EB8-4E02-BB14-C37F05964E45}" srcOrd="0" destOrd="0" parTransId="{81BB6398-2A67-4CA6-AF42-A134201DBB5A}" sibTransId="{0B063BC3-3FDD-4CCA-B822-2FDCEB89B8CC}"/>
    <dgm:cxn modelId="{EC4D3CCA-3A4D-4F9B-B4D9-B0B7964C2929}" srcId="{B76043A1-F24B-49E8-A39E-CA2E98DDD8E0}" destId="{E96AAA5D-794B-452F-A906-07F5311B32DE}" srcOrd="2" destOrd="0" parTransId="{C558A2FA-3201-4D78-A54D-3C5784E27487}" sibTransId="{138C72F1-8266-402F-8C62-E2604817DB7D}"/>
    <dgm:cxn modelId="{BA04D8F8-FB7B-4D4F-A486-2AFD29E42ECC}" type="presOf" srcId="{138C72F1-8266-402F-8C62-E2604817DB7D}" destId="{06C6A585-26E2-4523-B0C7-4F73B6CAFEA1}" srcOrd="0" destOrd="0" presId="urn:microsoft.com/office/officeart/2018/2/layout/IconCircleList"/>
    <dgm:cxn modelId="{6895523A-EADE-4A00-B462-91F9498306E4}" type="presParOf" srcId="{C809F5A4-7E66-403E-B739-60AA433FCD09}" destId="{7FF167E3-EB17-4B70-AA17-A198B5A03740}" srcOrd="0" destOrd="0" presId="urn:microsoft.com/office/officeart/2018/2/layout/IconCircleList"/>
    <dgm:cxn modelId="{287C69DD-9BFA-4A7E-A6E7-E6C1F217613C}" type="presParOf" srcId="{7FF167E3-EB17-4B70-AA17-A198B5A03740}" destId="{69205CD3-2F80-424C-8F38-C3B21B7B831A}" srcOrd="0" destOrd="0" presId="urn:microsoft.com/office/officeart/2018/2/layout/IconCircleList"/>
    <dgm:cxn modelId="{D51B7BAB-F1DE-4F6B-B623-17F368658851}" type="presParOf" srcId="{69205CD3-2F80-424C-8F38-C3B21B7B831A}" destId="{33E9129C-F65F-4ACA-A3CF-C7F61A6E8DFD}" srcOrd="0" destOrd="0" presId="urn:microsoft.com/office/officeart/2018/2/layout/IconCircleList"/>
    <dgm:cxn modelId="{E9090410-9001-43ED-AB79-6FB2C38989B2}" type="presParOf" srcId="{69205CD3-2F80-424C-8F38-C3B21B7B831A}" destId="{E1EBEA3A-4910-4EB7-A085-9156F0274EB0}" srcOrd="1" destOrd="0" presId="urn:microsoft.com/office/officeart/2018/2/layout/IconCircleList"/>
    <dgm:cxn modelId="{C9F28608-23B3-4C11-BDD7-3CB183AC34A0}" type="presParOf" srcId="{69205CD3-2F80-424C-8F38-C3B21B7B831A}" destId="{11874E37-0B36-427E-B62D-088DDB8BCB56}" srcOrd="2" destOrd="0" presId="urn:microsoft.com/office/officeart/2018/2/layout/IconCircleList"/>
    <dgm:cxn modelId="{05AF8F11-AED8-425B-BB59-FA860F06507A}" type="presParOf" srcId="{69205CD3-2F80-424C-8F38-C3B21B7B831A}" destId="{D7BC33EA-8762-4E75-B7D4-5640DA1AF34C}" srcOrd="3" destOrd="0" presId="urn:microsoft.com/office/officeart/2018/2/layout/IconCircleList"/>
    <dgm:cxn modelId="{F8FB4802-42DA-44B2-9AD0-492341A5B5A1}" type="presParOf" srcId="{7FF167E3-EB17-4B70-AA17-A198B5A03740}" destId="{34ADCDEF-6333-4170-94DA-4D8DA59FA804}" srcOrd="1" destOrd="0" presId="urn:microsoft.com/office/officeart/2018/2/layout/IconCircleList"/>
    <dgm:cxn modelId="{9A0B9E31-EDDA-4A00-BC17-0338B83A9B8A}" type="presParOf" srcId="{7FF167E3-EB17-4B70-AA17-A198B5A03740}" destId="{506ACA4B-226B-4AF1-A833-F6475D027B44}" srcOrd="2" destOrd="0" presId="urn:microsoft.com/office/officeart/2018/2/layout/IconCircleList"/>
    <dgm:cxn modelId="{32E416BC-67B9-4EA0-82E7-5D59F63E240C}" type="presParOf" srcId="{506ACA4B-226B-4AF1-A833-F6475D027B44}" destId="{858B316E-3A0B-4CC7-BA23-B7711117D08D}" srcOrd="0" destOrd="0" presId="urn:microsoft.com/office/officeart/2018/2/layout/IconCircleList"/>
    <dgm:cxn modelId="{C2260381-7CA7-440A-A801-3C8EFDC63251}" type="presParOf" srcId="{506ACA4B-226B-4AF1-A833-F6475D027B44}" destId="{FBE5A768-FB97-4FC6-B672-3B3D741547D5}" srcOrd="1" destOrd="0" presId="urn:microsoft.com/office/officeart/2018/2/layout/IconCircleList"/>
    <dgm:cxn modelId="{C77FCD21-88B0-4263-8BEA-114EACA8A341}" type="presParOf" srcId="{506ACA4B-226B-4AF1-A833-F6475D027B44}" destId="{43D4A16D-1A80-4B50-8C49-439C1F886218}" srcOrd="2" destOrd="0" presId="urn:microsoft.com/office/officeart/2018/2/layout/IconCircleList"/>
    <dgm:cxn modelId="{CD84C341-E6C5-4BB9-BF00-D67712388747}" type="presParOf" srcId="{506ACA4B-226B-4AF1-A833-F6475D027B44}" destId="{24547C76-2DDD-41A0-8F9F-2674521A0E1E}" srcOrd="3" destOrd="0" presId="urn:microsoft.com/office/officeart/2018/2/layout/IconCircleList"/>
    <dgm:cxn modelId="{4DDC7953-55F2-47D5-B177-3E09B10D5E3F}" type="presParOf" srcId="{7FF167E3-EB17-4B70-AA17-A198B5A03740}" destId="{32161E3C-DDFB-47CD-B99F-A386F6E30AD0}" srcOrd="3" destOrd="0" presId="urn:microsoft.com/office/officeart/2018/2/layout/IconCircleList"/>
    <dgm:cxn modelId="{5A8BB0AF-E57C-4DF7-8837-07F045E4B41B}" type="presParOf" srcId="{7FF167E3-EB17-4B70-AA17-A198B5A03740}" destId="{5033794A-D680-4287-A749-E4141E64F516}" srcOrd="4" destOrd="0" presId="urn:microsoft.com/office/officeart/2018/2/layout/IconCircleList"/>
    <dgm:cxn modelId="{4328B100-E638-4EF4-913C-34DEAA78A754}" type="presParOf" srcId="{5033794A-D680-4287-A749-E4141E64F516}" destId="{779716E6-76C4-4B86-AB88-326ED5DB71FA}" srcOrd="0" destOrd="0" presId="urn:microsoft.com/office/officeart/2018/2/layout/IconCircleList"/>
    <dgm:cxn modelId="{877D2AF1-10A9-4ED9-8E2A-516636477DA0}" type="presParOf" srcId="{5033794A-D680-4287-A749-E4141E64F516}" destId="{D4E9B5C0-5785-4C12-9A3F-28059CF37A76}" srcOrd="1" destOrd="0" presId="urn:microsoft.com/office/officeart/2018/2/layout/IconCircleList"/>
    <dgm:cxn modelId="{A0539ABF-CF98-4317-B617-8BCB200ED746}" type="presParOf" srcId="{5033794A-D680-4287-A749-E4141E64F516}" destId="{B395EB90-EE94-43DE-94CA-D8DDA245A27D}" srcOrd="2" destOrd="0" presId="urn:microsoft.com/office/officeart/2018/2/layout/IconCircleList"/>
    <dgm:cxn modelId="{66A14DFD-D375-497F-A874-C19825A7D83F}" type="presParOf" srcId="{5033794A-D680-4287-A749-E4141E64F516}" destId="{8A46BB50-43B2-4DE8-A06E-84BB08213D50}" srcOrd="3" destOrd="0" presId="urn:microsoft.com/office/officeart/2018/2/layout/IconCircleList"/>
    <dgm:cxn modelId="{0C5F9E9F-A090-4770-8713-572EC6315FAB}" type="presParOf" srcId="{7FF167E3-EB17-4B70-AA17-A198B5A03740}" destId="{06C6A585-26E2-4523-B0C7-4F73B6CAFEA1}" srcOrd="5" destOrd="0" presId="urn:microsoft.com/office/officeart/2018/2/layout/IconCircleList"/>
    <dgm:cxn modelId="{0BE6108C-094F-4F12-B48C-0AEE5DCE2F1B}" type="presParOf" srcId="{7FF167E3-EB17-4B70-AA17-A198B5A03740}" destId="{6E3AD8AA-394C-4637-95A1-6A9DB698E363}" srcOrd="6" destOrd="0" presId="urn:microsoft.com/office/officeart/2018/2/layout/IconCircleList"/>
    <dgm:cxn modelId="{FE63403D-6360-4724-8948-7C7D019773EE}" type="presParOf" srcId="{6E3AD8AA-394C-4637-95A1-6A9DB698E363}" destId="{261D4B24-464C-4E00-94AD-915DB7E8419C}" srcOrd="0" destOrd="0" presId="urn:microsoft.com/office/officeart/2018/2/layout/IconCircleList"/>
    <dgm:cxn modelId="{CF2C60ED-01EC-499E-A347-0726CC4C2ACA}" type="presParOf" srcId="{6E3AD8AA-394C-4637-95A1-6A9DB698E363}" destId="{95451CE7-3A24-4118-B4CC-B1279570AB2B}" srcOrd="1" destOrd="0" presId="urn:microsoft.com/office/officeart/2018/2/layout/IconCircleList"/>
    <dgm:cxn modelId="{5511E231-1C06-4324-9F6C-AF1C3EA5F68F}" type="presParOf" srcId="{6E3AD8AA-394C-4637-95A1-6A9DB698E363}" destId="{8D63869B-F72B-4BE4-81DE-35D94BDDA0B1}" srcOrd="2" destOrd="0" presId="urn:microsoft.com/office/officeart/2018/2/layout/IconCircleList"/>
    <dgm:cxn modelId="{8C3C0CD1-C467-489E-BBCE-90DFD3C417BC}" type="presParOf" srcId="{6E3AD8AA-394C-4637-95A1-6A9DB698E363}" destId="{F2AAEFA2-818E-4485-B5B8-0788CF07A1D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04952-9C09-4D8D-8542-4791B6FD28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6A695E-2963-4A60-A4B2-B02E0978A5DF}">
      <dgm:prSet/>
      <dgm:spPr/>
      <dgm:t>
        <a:bodyPr/>
        <a:lstStyle/>
        <a:p>
          <a:r>
            <a:rPr lang="fi-FI" b="1"/>
            <a:t>M</a:t>
          </a:r>
          <a:r>
            <a:rPr lang="fi-FI" b="1" i="0"/>
            <a:t>iten tämä arvo näkyy/näkyi kentällä? Millaisia konkreettisia asioita? </a:t>
          </a:r>
          <a:endParaRPr lang="en-US"/>
        </a:p>
      </dgm:t>
    </dgm:pt>
    <dgm:pt modelId="{1112ECF9-E15D-4C70-B6CB-4D3BF60D8772}" type="parTrans" cxnId="{9166FB28-2AE0-4F37-AA24-169D95ABA23D}">
      <dgm:prSet/>
      <dgm:spPr/>
      <dgm:t>
        <a:bodyPr/>
        <a:lstStyle/>
        <a:p>
          <a:endParaRPr lang="en-US"/>
        </a:p>
      </dgm:t>
    </dgm:pt>
    <dgm:pt modelId="{0FCB2E8A-C5EA-44D3-9FD4-054C0C637D9C}" type="sibTrans" cxnId="{9166FB28-2AE0-4F37-AA24-169D95ABA23D}">
      <dgm:prSet/>
      <dgm:spPr/>
      <dgm:t>
        <a:bodyPr/>
        <a:lstStyle/>
        <a:p>
          <a:endParaRPr lang="en-US"/>
        </a:p>
      </dgm:t>
    </dgm:pt>
    <dgm:pt modelId="{F5FE5B7F-8178-4B9C-B762-1F6E42C1F733}">
      <dgm:prSet/>
      <dgm:spPr/>
      <dgm:t>
        <a:bodyPr/>
        <a:lstStyle/>
        <a:p>
          <a:r>
            <a:rPr lang="fi-FI" b="1" i="0"/>
            <a:t>Kiinnitettiinkö siihen erityisesti huomiota?</a:t>
          </a:r>
          <a:endParaRPr lang="en-US"/>
        </a:p>
      </dgm:t>
    </dgm:pt>
    <dgm:pt modelId="{EF21D9EE-DD6F-4CE7-9153-B4AD4C6D2085}" type="parTrans" cxnId="{3EF7A357-E749-417F-AA3F-DE64AF97F633}">
      <dgm:prSet/>
      <dgm:spPr/>
      <dgm:t>
        <a:bodyPr/>
        <a:lstStyle/>
        <a:p>
          <a:endParaRPr lang="en-US"/>
        </a:p>
      </dgm:t>
    </dgm:pt>
    <dgm:pt modelId="{A9C32A57-C1A5-45A4-8185-B993E2D80BCF}" type="sibTrans" cxnId="{3EF7A357-E749-417F-AA3F-DE64AF97F633}">
      <dgm:prSet/>
      <dgm:spPr/>
      <dgm:t>
        <a:bodyPr/>
        <a:lstStyle/>
        <a:p>
          <a:endParaRPr lang="en-US"/>
        </a:p>
      </dgm:t>
    </dgm:pt>
    <dgm:pt modelId="{6A23E03A-F55A-4C9D-9921-E2FA7D1F1205}">
      <dgm:prSet/>
      <dgm:spPr/>
      <dgm:t>
        <a:bodyPr/>
        <a:lstStyle/>
        <a:p>
          <a:r>
            <a:rPr lang="fi-FI" b="1" i="0"/>
            <a:t>Puhutaanko/puhuttiinko arvoperustasta?</a:t>
          </a:r>
          <a:endParaRPr lang="en-US"/>
        </a:p>
      </dgm:t>
    </dgm:pt>
    <dgm:pt modelId="{5D6A13FC-3EAF-415A-BDF5-20A66F41AFA6}" type="parTrans" cxnId="{79CF0EC3-05DE-482F-BF24-99E3DD9F3734}">
      <dgm:prSet/>
      <dgm:spPr/>
      <dgm:t>
        <a:bodyPr/>
        <a:lstStyle/>
        <a:p>
          <a:endParaRPr lang="en-US"/>
        </a:p>
      </dgm:t>
    </dgm:pt>
    <dgm:pt modelId="{D2E13B04-A106-4FEF-A77A-27AB2C5377EE}" type="sibTrans" cxnId="{79CF0EC3-05DE-482F-BF24-99E3DD9F3734}">
      <dgm:prSet/>
      <dgm:spPr/>
      <dgm:t>
        <a:bodyPr/>
        <a:lstStyle/>
        <a:p>
          <a:endParaRPr lang="en-US"/>
        </a:p>
      </dgm:t>
    </dgm:pt>
    <dgm:pt modelId="{9F141906-861E-48BB-9EC2-8E47C1C8C12A}" type="pres">
      <dgm:prSet presAssocID="{B1904952-9C09-4D8D-8542-4791B6FD285C}" presName="linear" presStyleCnt="0">
        <dgm:presLayoutVars>
          <dgm:animLvl val="lvl"/>
          <dgm:resizeHandles val="exact"/>
        </dgm:presLayoutVars>
      </dgm:prSet>
      <dgm:spPr/>
    </dgm:pt>
    <dgm:pt modelId="{EE2BE63A-9E2A-457A-BC38-8E638D985A86}" type="pres">
      <dgm:prSet presAssocID="{B06A695E-2963-4A60-A4B2-B02E0978A5DF}" presName="parentText" presStyleLbl="node1" presStyleIdx="0" presStyleCnt="3">
        <dgm:presLayoutVars>
          <dgm:chMax val="0"/>
          <dgm:bulletEnabled val="1"/>
        </dgm:presLayoutVars>
      </dgm:prSet>
      <dgm:spPr/>
    </dgm:pt>
    <dgm:pt modelId="{AD155ABE-C263-477E-956C-648867358D9D}" type="pres">
      <dgm:prSet presAssocID="{0FCB2E8A-C5EA-44D3-9FD4-054C0C637D9C}" presName="spacer" presStyleCnt="0"/>
      <dgm:spPr/>
    </dgm:pt>
    <dgm:pt modelId="{32AF6401-A095-4E75-8E43-A017857134ED}" type="pres">
      <dgm:prSet presAssocID="{F5FE5B7F-8178-4B9C-B762-1F6E42C1F733}" presName="parentText" presStyleLbl="node1" presStyleIdx="1" presStyleCnt="3">
        <dgm:presLayoutVars>
          <dgm:chMax val="0"/>
          <dgm:bulletEnabled val="1"/>
        </dgm:presLayoutVars>
      </dgm:prSet>
      <dgm:spPr/>
    </dgm:pt>
    <dgm:pt modelId="{B6B603D1-0423-4E82-83F6-A7B397D497C4}" type="pres">
      <dgm:prSet presAssocID="{A9C32A57-C1A5-45A4-8185-B993E2D80BCF}" presName="spacer" presStyleCnt="0"/>
      <dgm:spPr/>
    </dgm:pt>
    <dgm:pt modelId="{4EB52402-4501-414B-B3DE-622368EB69C2}" type="pres">
      <dgm:prSet presAssocID="{6A23E03A-F55A-4C9D-9921-E2FA7D1F1205}" presName="parentText" presStyleLbl="node1" presStyleIdx="2" presStyleCnt="3">
        <dgm:presLayoutVars>
          <dgm:chMax val="0"/>
          <dgm:bulletEnabled val="1"/>
        </dgm:presLayoutVars>
      </dgm:prSet>
      <dgm:spPr/>
    </dgm:pt>
  </dgm:ptLst>
  <dgm:cxnLst>
    <dgm:cxn modelId="{9594181F-C073-40A1-9E92-A282672DBE7D}" type="presOf" srcId="{6A23E03A-F55A-4C9D-9921-E2FA7D1F1205}" destId="{4EB52402-4501-414B-B3DE-622368EB69C2}" srcOrd="0" destOrd="0" presId="urn:microsoft.com/office/officeart/2005/8/layout/vList2"/>
    <dgm:cxn modelId="{9166FB28-2AE0-4F37-AA24-169D95ABA23D}" srcId="{B1904952-9C09-4D8D-8542-4791B6FD285C}" destId="{B06A695E-2963-4A60-A4B2-B02E0978A5DF}" srcOrd="0" destOrd="0" parTransId="{1112ECF9-E15D-4C70-B6CB-4D3BF60D8772}" sibTransId="{0FCB2E8A-C5EA-44D3-9FD4-054C0C637D9C}"/>
    <dgm:cxn modelId="{2CDA6939-FE41-43A0-A8DB-226AE23D4113}" type="presOf" srcId="{B06A695E-2963-4A60-A4B2-B02E0978A5DF}" destId="{EE2BE63A-9E2A-457A-BC38-8E638D985A86}" srcOrd="0" destOrd="0" presId="urn:microsoft.com/office/officeart/2005/8/layout/vList2"/>
    <dgm:cxn modelId="{3EF7A357-E749-417F-AA3F-DE64AF97F633}" srcId="{B1904952-9C09-4D8D-8542-4791B6FD285C}" destId="{F5FE5B7F-8178-4B9C-B762-1F6E42C1F733}" srcOrd="1" destOrd="0" parTransId="{EF21D9EE-DD6F-4CE7-9153-B4AD4C6D2085}" sibTransId="{A9C32A57-C1A5-45A4-8185-B993E2D80BCF}"/>
    <dgm:cxn modelId="{BEF4D45A-31F9-43EB-98C6-A33DFC4FC6C0}" type="presOf" srcId="{B1904952-9C09-4D8D-8542-4791B6FD285C}" destId="{9F141906-861E-48BB-9EC2-8E47C1C8C12A}" srcOrd="0" destOrd="0" presId="urn:microsoft.com/office/officeart/2005/8/layout/vList2"/>
    <dgm:cxn modelId="{79CF0EC3-05DE-482F-BF24-99E3DD9F3734}" srcId="{B1904952-9C09-4D8D-8542-4791B6FD285C}" destId="{6A23E03A-F55A-4C9D-9921-E2FA7D1F1205}" srcOrd="2" destOrd="0" parTransId="{5D6A13FC-3EAF-415A-BDF5-20A66F41AFA6}" sibTransId="{D2E13B04-A106-4FEF-A77A-27AB2C5377EE}"/>
    <dgm:cxn modelId="{D8BAC8DC-D399-42DD-867D-0FCFF7598B16}" type="presOf" srcId="{F5FE5B7F-8178-4B9C-B762-1F6E42C1F733}" destId="{32AF6401-A095-4E75-8E43-A017857134ED}" srcOrd="0" destOrd="0" presId="urn:microsoft.com/office/officeart/2005/8/layout/vList2"/>
    <dgm:cxn modelId="{D921B914-90F8-4020-9F5D-CE5B9DC98463}" type="presParOf" srcId="{9F141906-861E-48BB-9EC2-8E47C1C8C12A}" destId="{EE2BE63A-9E2A-457A-BC38-8E638D985A86}" srcOrd="0" destOrd="0" presId="urn:microsoft.com/office/officeart/2005/8/layout/vList2"/>
    <dgm:cxn modelId="{C61C3DBA-A912-48DE-9254-905FBA7A1E40}" type="presParOf" srcId="{9F141906-861E-48BB-9EC2-8E47C1C8C12A}" destId="{AD155ABE-C263-477E-956C-648867358D9D}" srcOrd="1" destOrd="0" presId="urn:microsoft.com/office/officeart/2005/8/layout/vList2"/>
    <dgm:cxn modelId="{2688ADC1-335F-4308-AE51-30B5D13881A6}" type="presParOf" srcId="{9F141906-861E-48BB-9EC2-8E47C1C8C12A}" destId="{32AF6401-A095-4E75-8E43-A017857134ED}" srcOrd="2" destOrd="0" presId="urn:microsoft.com/office/officeart/2005/8/layout/vList2"/>
    <dgm:cxn modelId="{FDE818F6-D5B4-4F60-BEB3-413510D10753}" type="presParOf" srcId="{9F141906-861E-48BB-9EC2-8E47C1C8C12A}" destId="{B6B603D1-0423-4E82-83F6-A7B397D497C4}" srcOrd="3" destOrd="0" presId="urn:microsoft.com/office/officeart/2005/8/layout/vList2"/>
    <dgm:cxn modelId="{DF96EBE3-A4E4-4ABB-9FED-635560F19883}" type="presParOf" srcId="{9F141906-861E-48BB-9EC2-8E47C1C8C12A}" destId="{4EB52402-4501-414B-B3DE-622368EB69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9129C-F65F-4ACA-A3CF-C7F61A6E8DFD}">
      <dsp:nvSpPr>
        <dsp:cNvPr id="0" name=""/>
        <dsp:cNvSpPr/>
      </dsp:nvSpPr>
      <dsp:spPr>
        <a:xfrm>
          <a:off x="102094" y="870001"/>
          <a:ext cx="832099" cy="8320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BEA3A-4910-4EB7-A085-9156F0274EB0}">
      <dsp:nvSpPr>
        <dsp:cNvPr id="0" name=""/>
        <dsp:cNvSpPr/>
      </dsp:nvSpPr>
      <dsp:spPr>
        <a:xfrm>
          <a:off x="276835" y="1044742"/>
          <a:ext cx="482617" cy="482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BC33EA-8762-4E75-B7D4-5640DA1AF34C}">
      <dsp:nvSpPr>
        <dsp:cNvPr id="0" name=""/>
        <dsp:cNvSpPr/>
      </dsp:nvSpPr>
      <dsp:spPr>
        <a:xfrm>
          <a:off x="1112500" y="870001"/>
          <a:ext cx="1961376" cy="83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fi-FI" sz="2000" kern="1200" dirty="0"/>
            <a:t>Pelataan Piirrä ja arvaa- pelin säännöillä.</a:t>
          </a:r>
          <a:endParaRPr lang="en-US" sz="2000" kern="1200" dirty="0"/>
        </a:p>
      </dsp:txBody>
      <dsp:txXfrm>
        <a:off x="1112500" y="870001"/>
        <a:ext cx="1961376" cy="832099"/>
      </dsp:txXfrm>
    </dsp:sp>
    <dsp:sp modelId="{858B316E-3A0B-4CC7-BA23-B7711117D08D}">
      <dsp:nvSpPr>
        <dsp:cNvPr id="0" name=""/>
        <dsp:cNvSpPr/>
      </dsp:nvSpPr>
      <dsp:spPr>
        <a:xfrm>
          <a:off x="3415632" y="870001"/>
          <a:ext cx="832099" cy="8320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5A768-FB97-4FC6-B672-3B3D741547D5}">
      <dsp:nvSpPr>
        <dsp:cNvPr id="0" name=""/>
        <dsp:cNvSpPr/>
      </dsp:nvSpPr>
      <dsp:spPr>
        <a:xfrm>
          <a:off x="3590373" y="1044742"/>
          <a:ext cx="482617" cy="482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47C76-2DDD-41A0-8F9F-2674521A0E1E}">
      <dsp:nvSpPr>
        <dsp:cNvPr id="0" name=""/>
        <dsp:cNvSpPr/>
      </dsp:nvSpPr>
      <dsp:spPr>
        <a:xfrm>
          <a:off x="4426038" y="870001"/>
          <a:ext cx="1961376" cy="83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fi-FI" sz="2000" kern="1200" dirty="0"/>
            <a:t>Jokaisella ryhmällä on lapuilla sanoja.</a:t>
          </a:r>
          <a:endParaRPr lang="en-US" sz="2000" kern="1200" dirty="0"/>
        </a:p>
      </dsp:txBody>
      <dsp:txXfrm>
        <a:off x="4426038" y="870001"/>
        <a:ext cx="1961376" cy="832099"/>
      </dsp:txXfrm>
    </dsp:sp>
    <dsp:sp modelId="{779716E6-76C4-4B86-AB88-326ED5DB71FA}">
      <dsp:nvSpPr>
        <dsp:cNvPr id="0" name=""/>
        <dsp:cNvSpPr/>
      </dsp:nvSpPr>
      <dsp:spPr>
        <a:xfrm>
          <a:off x="102094" y="3072748"/>
          <a:ext cx="832099" cy="8320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9B5C0-5785-4C12-9A3F-28059CF37A76}">
      <dsp:nvSpPr>
        <dsp:cNvPr id="0" name=""/>
        <dsp:cNvSpPr/>
      </dsp:nvSpPr>
      <dsp:spPr>
        <a:xfrm>
          <a:off x="276835" y="3247489"/>
          <a:ext cx="482617" cy="482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46BB50-43B2-4DE8-A06E-84BB08213D50}">
      <dsp:nvSpPr>
        <dsp:cNvPr id="0" name=""/>
        <dsp:cNvSpPr/>
      </dsp:nvSpPr>
      <dsp:spPr>
        <a:xfrm>
          <a:off x="1051619" y="2785536"/>
          <a:ext cx="1961376" cy="178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fi-FI" sz="2000" kern="1200" dirty="0"/>
            <a:t>Vuorotellen yksi ryhmästä piirtää vinkkejä lapusta olevasta sanasta </a:t>
          </a:r>
          <a:r>
            <a:rPr lang="fi-FI" sz="2000" kern="1200" dirty="0">
              <a:sym typeface="Wingdings" panose="05000000000000000000" pitchFamily="2" charset="2"/>
            </a:rPr>
            <a:t></a:t>
          </a:r>
          <a:r>
            <a:rPr lang="fi-FI" sz="2000" kern="1200" dirty="0"/>
            <a:t> muut yrittävät arvata.</a:t>
          </a:r>
          <a:endParaRPr lang="en-US" sz="2000" kern="1200" dirty="0"/>
        </a:p>
      </dsp:txBody>
      <dsp:txXfrm>
        <a:off x="1051619" y="2785536"/>
        <a:ext cx="1961376" cy="1787523"/>
      </dsp:txXfrm>
    </dsp:sp>
    <dsp:sp modelId="{261D4B24-464C-4E00-94AD-915DB7E8419C}">
      <dsp:nvSpPr>
        <dsp:cNvPr id="0" name=""/>
        <dsp:cNvSpPr/>
      </dsp:nvSpPr>
      <dsp:spPr>
        <a:xfrm>
          <a:off x="3415632" y="3072748"/>
          <a:ext cx="832099" cy="8320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51CE7-3A24-4118-B4CC-B1279570AB2B}">
      <dsp:nvSpPr>
        <dsp:cNvPr id="0" name=""/>
        <dsp:cNvSpPr/>
      </dsp:nvSpPr>
      <dsp:spPr>
        <a:xfrm>
          <a:off x="3590373" y="3247489"/>
          <a:ext cx="482617" cy="482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AEFA2-818E-4485-B5B8-0788CF07A1DF}">
      <dsp:nvSpPr>
        <dsp:cNvPr id="0" name=""/>
        <dsp:cNvSpPr/>
      </dsp:nvSpPr>
      <dsp:spPr>
        <a:xfrm>
          <a:off x="4426038" y="3072748"/>
          <a:ext cx="1961376" cy="83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fi-FI" sz="2400" kern="1200" dirty="0"/>
            <a:t>Kuka arvaa eniten?</a:t>
          </a:r>
          <a:endParaRPr lang="en-US" sz="2400" kern="1200" dirty="0"/>
        </a:p>
      </dsp:txBody>
      <dsp:txXfrm>
        <a:off x="4426038" y="3072748"/>
        <a:ext cx="1961376" cy="832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BE63A-9E2A-457A-BC38-8E638D985A86}">
      <dsp:nvSpPr>
        <dsp:cNvPr id="0" name=""/>
        <dsp:cNvSpPr/>
      </dsp:nvSpPr>
      <dsp:spPr>
        <a:xfrm>
          <a:off x="0" y="20663"/>
          <a:ext cx="6263640"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i-FI" sz="3200" b="1" kern="1200"/>
            <a:t>M</a:t>
          </a:r>
          <a:r>
            <a:rPr lang="fi-FI" sz="3200" b="1" i="0" kern="1200"/>
            <a:t>iten tämä arvo näkyy/näkyi kentällä? Millaisia konkreettisia asioita? </a:t>
          </a:r>
          <a:endParaRPr lang="en-US" sz="3200" kern="1200"/>
        </a:p>
      </dsp:txBody>
      <dsp:txXfrm>
        <a:off x="85900" y="106563"/>
        <a:ext cx="6091840" cy="1587880"/>
      </dsp:txXfrm>
    </dsp:sp>
    <dsp:sp modelId="{32AF6401-A095-4E75-8E43-A017857134ED}">
      <dsp:nvSpPr>
        <dsp:cNvPr id="0" name=""/>
        <dsp:cNvSpPr/>
      </dsp:nvSpPr>
      <dsp:spPr>
        <a:xfrm>
          <a:off x="0" y="1872503"/>
          <a:ext cx="6263640" cy="17596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i-FI" sz="3200" b="1" i="0" kern="1200"/>
            <a:t>Kiinnitettiinkö siihen erityisesti huomiota?</a:t>
          </a:r>
          <a:endParaRPr lang="en-US" sz="3200" kern="1200"/>
        </a:p>
      </dsp:txBody>
      <dsp:txXfrm>
        <a:off x="85900" y="1958403"/>
        <a:ext cx="6091840" cy="1587880"/>
      </dsp:txXfrm>
    </dsp:sp>
    <dsp:sp modelId="{4EB52402-4501-414B-B3DE-622368EB69C2}">
      <dsp:nvSpPr>
        <dsp:cNvPr id="0" name=""/>
        <dsp:cNvSpPr/>
      </dsp:nvSpPr>
      <dsp:spPr>
        <a:xfrm>
          <a:off x="0" y="3724344"/>
          <a:ext cx="6263640" cy="1759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i-FI" sz="3200" b="1" i="0" kern="1200"/>
            <a:t>Puhutaanko/puhuttiinko arvoperustasta?</a:t>
          </a:r>
          <a:endParaRPr lang="en-US" sz="3200" kern="1200"/>
        </a:p>
      </dsp:txBody>
      <dsp:txXfrm>
        <a:off x="85900" y="3810244"/>
        <a:ext cx="6091840" cy="15878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B0863A-626C-4A0D-B64C-D57DA4B8DB5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5AC8A7B-9DB1-4567-B310-13D6B8720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0672D48-B417-4A20-A992-17EC2E05CE66}"/>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5" name="Alatunnisteen paikkamerkki 4">
            <a:extLst>
              <a:ext uri="{FF2B5EF4-FFF2-40B4-BE49-F238E27FC236}">
                <a16:creationId xmlns:a16="http://schemas.microsoft.com/office/drawing/2014/main" id="{C6C0581E-5D09-49AF-AABB-AE708348684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244835-ADA3-4672-A5B3-3C9AE049D6F6}"/>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386967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9E7987-FC36-470B-A854-17117FB71EB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B20D288-2222-4570-8F88-C184FDB6D0F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2304B73-052C-4114-8488-D8250E7C9BE2}"/>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5" name="Alatunnisteen paikkamerkki 4">
            <a:extLst>
              <a:ext uri="{FF2B5EF4-FFF2-40B4-BE49-F238E27FC236}">
                <a16:creationId xmlns:a16="http://schemas.microsoft.com/office/drawing/2014/main" id="{54316459-07C1-4676-B3D9-4927A40FA8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42A2EFC-DD2D-4C1D-B9BD-51E7D628DAF9}"/>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146749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A2917C9-E409-465E-8175-916E5264112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8E364F3-C3B1-41CB-8BA6-28909E686FE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4DAB881-382D-4306-BF9A-979F0C406089}"/>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5" name="Alatunnisteen paikkamerkki 4">
            <a:extLst>
              <a:ext uri="{FF2B5EF4-FFF2-40B4-BE49-F238E27FC236}">
                <a16:creationId xmlns:a16="http://schemas.microsoft.com/office/drawing/2014/main" id="{B689E2DA-00CB-4952-B623-C59821E533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B81DAC3-5E0F-4A4B-9ADE-1BA55717DC65}"/>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61076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1796FE-7140-4B6B-B118-7A0A965E8EE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8B00194-248C-4E9A-8A78-38D7BA67A93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0D9F6B1-0302-4568-B101-FA9D3DFA109D}"/>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5" name="Alatunnisteen paikkamerkki 4">
            <a:extLst>
              <a:ext uri="{FF2B5EF4-FFF2-40B4-BE49-F238E27FC236}">
                <a16:creationId xmlns:a16="http://schemas.microsoft.com/office/drawing/2014/main" id="{152F2B40-6663-47CA-AAB0-A64D6AFC81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3F5DC33-56A7-4BC7-B6C2-CE59CD9A6543}"/>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213264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9980DC-A7E1-4771-9AA4-4F285858596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DCF6392-AD17-4703-881B-78DC18A0E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9FAC608-E0AB-4A81-AA8A-CE73F671D797}"/>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5" name="Alatunnisteen paikkamerkki 4">
            <a:extLst>
              <a:ext uri="{FF2B5EF4-FFF2-40B4-BE49-F238E27FC236}">
                <a16:creationId xmlns:a16="http://schemas.microsoft.com/office/drawing/2014/main" id="{B00925B1-A77B-42B0-A853-BB607F26F3A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42F5E50-16FD-4537-85C1-C95935BA2126}"/>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95231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311736-4CFC-4F71-8B45-9E60015D0DE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BE6E440-5A81-4810-AC13-9CD5A439B36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8095E83-8EB3-451D-9236-419D2A3508E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CEB3977-00D9-4F8D-8BE5-94C43FD9752C}"/>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6" name="Alatunnisteen paikkamerkki 5">
            <a:extLst>
              <a:ext uri="{FF2B5EF4-FFF2-40B4-BE49-F238E27FC236}">
                <a16:creationId xmlns:a16="http://schemas.microsoft.com/office/drawing/2014/main" id="{F0B42993-0BE3-4982-B562-929DE6889F7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2AB7477-D537-4DA5-BEB5-6081BB8E1CAC}"/>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126162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B59ADE-FAFA-4E22-B4C9-026921C259F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374AA3E-A514-493D-BDB0-84282CF465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5B613A4-BFEF-4489-877C-655A8EC66F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093943F-1914-42EA-96FC-CBB3668C9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5FD8E5E-3D06-4D42-843D-49E04DDF837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80FD666-1FA0-4870-BE03-E4953F0B30F4}"/>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8" name="Alatunnisteen paikkamerkki 7">
            <a:extLst>
              <a:ext uri="{FF2B5EF4-FFF2-40B4-BE49-F238E27FC236}">
                <a16:creationId xmlns:a16="http://schemas.microsoft.com/office/drawing/2014/main" id="{EEC33F0A-9262-4434-8D4F-ADA8875743F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21B9A79-509F-46B2-8330-542C2CEDDCA0}"/>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179888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C07C08-8B93-4D0E-BB5A-E547A3FE03D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407617F-49C3-4BE1-B996-DAFA220AC13A}"/>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4" name="Alatunnisteen paikkamerkki 3">
            <a:extLst>
              <a:ext uri="{FF2B5EF4-FFF2-40B4-BE49-F238E27FC236}">
                <a16:creationId xmlns:a16="http://schemas.microsoft.com/office/drawing/2014/main" id="{0FBF3B8F-65A1-4E32-A0E9-0B8812F7138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A959852-1FD4-48A0-938C-0D139DB35BC6}"/>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11691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990FBD4-9197-4E76-AA33-446296E4F2E8}"/>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3" name="Alatunnisteen paikkamerkki 2">
            <a:extLst>
              <a:ext uri="{FF2B5EF4-FFF2-40B4-BE49-F238E27FC236}">
                <a16:creationId xmlns:a16="http://schemas.microsoft.com/office/drawing/2014/main" id="{5F1E4CE7-C9CB-441B-B8CA-36F1E81FE11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0A7E7AB-2EEF-467E-B411-C412435CF729}"/>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47170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F2475B-5E8D-4704-B545-002D5AD850D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94905C7-1959-4E36-BE27-5A9D6463B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383485C-13BE-483D-9142-760DFCAC4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E0C4B0E-53CE-4002-9357-D16E29A98A43}"/>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6" name="Alatunnisteen paikkamerkki 5">
            <a:extLst>
              <a:ext uri="{FF2B5EF4-FFF2-40B4-BE49-F238E27FC236}">
                <a16:creationId xmlns:a16="http://schemas.microsoft.com/office/drawing/2014/main" id="{C623FFA1-03BE-4692-B9B5-234964B5ED8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93225F3-3447-487C-B264-DBF94D4F49A5}"/>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34659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9AB8CA-A65F-4AB4-8255-2A8D7F01BE9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BFE92BC-D107-4371-B21A-33ED94000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1470694-2A6E-40E2-97C1-CAB412D8B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B06085-5BC7-4147-B0FF-3121054AFE3D}"/>
              </a:ext>
            </a:extLst>
          </p:cNvPr>
          <p:cNvSpPr>
            <a:spLocks noGrp="1"/>
          </p:cNvSpPr>
          <p:nvPr>
            <p:ph type="dt" sz="half" idx="10"/>
          </p:nvPr>
        </p:nvSpPr>
        <p:spPr/>
        <p:txBody>
          <a:bodyPr/>
          <a:lstStyle/>
          <a:p>
            <a:fld id="{FE586463-DDAB-43CE-8B35-9088BB717E1F}" type="datetimeFigureOut">
              <a:rPr lang="fi-FI" smtClean="0"/>
              <a:t>5.10.2022</a:t>
            </a:fld>
            <a:endParaRPr lang="fi-FI"/>
          </a:p>
        </p:txBody>
      </p:sp>
      <p:sp>
        <p:nvSpPr>
          <p:cNvPr id="6" name="Alatunnisteen paikkamerkki 5">
            <a:extLst>
              <a:ext uri="{FF2B5EF4-FFF2-40B4-BE49-F238E27FC236}">
                <a16:creationId xmlns:a16="http://schemas.microsoft.com/office/drawing/2014/main" id="{E5A96309-D91D-484D-876F-8B19FB5949D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762F883-E1E6-438D-B066-AA93E39BF3DF}"/>
              </a:ext>
            </a:extLst>
          </p:cNvPr>
          <p:cNvSpPr>
            <a:spLocks noGrp="1"/>
          </p:cNvSpPr>
          <p:nvPr>
            <p:ph type="sldNum" sz="quarter" idx="12"/>
          </p:nvPr>
        </p:nvSpPr>
        <p:spPr/>
        <p:txBody>
          <a:bodyPr/>
          <a:lstStyle/>
          <a:p>
            <a:fld id="{08779BD7-B6B6-48C1-9A8C-38E1C5A09332}" type="slidenum">
              <a:rPr lang="fi-FI" smtClean="0"/>
              <a:t>‹#›</a:t>
            </a:fld>
            <a:endParaRPr lang="fi-FI"/>
          </a:p>
        </p:txBody>
      </p:sp>
    </p:spTree>
    <p:extLst>
      <p:ext uri="{BB962C8B-B14F-4D97-AF65-F5344CB8AC3E}">
        <p14:creationId xmlns:p14="http://schemas.microsoft.com/office/powerpoint/2010/main" val="190642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93A41D7-21B6-4833-8EAA-0CBA6F061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AB18009-A2FF-43EC-AA33-59296E777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9A7A103-D615-4426-8BEC-DA674904D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86463-DDAB-43CE-8B35-9088BB717E1F}" type="datetimeFigureOut">
              <a:rPr lang="fi-FI" smtClean="0"/>
              <a:t>5.10.2022</a:t>
            </a:fld>
            <a:endParaRPr lang="fi-FI"/>
          </a:p>
        </p:txBody>
      </p:sp>
      <p:sp>
        <p:nvSpPr>
          <p:cNvPr id="5" name="Alatunnisteen paikkamerkki 4">
            <a:extLst>
              <a:ext uri="{FF2B5EF4-FFF2-40B4-BE49-F238E27FC236}">
                <a16:creationId xmlns:a16="http://schemas.microsoft.com/office/drawing/2014/main" id="{ECCBC31A-2377-42E1-B580-FE067663F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9601210-4052-40BE-87BA-F0D13B653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79BD7-B6B6-48C1-9A8C-38E1C5A09332}" type="slidenum">
              <a:rPr lang="fi-FI" smtClean="0"/>
              <a:t>‹#›</a:t>
            </a:fld>
            <a:endParaRPr lang="fi-FI"/>
          </a:p>
        </p:txBody>
      </p:sp>
    </p:spTree>
    <p:extLst>
      <p:ext uri="{BB962C8B-B14F-4D97-AF65-F5344CB8AC3E}">
        <p14:creationId xmlns:p14="http://schemas.microsoft.com/office/powerpoint/2010/main" val="3357105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DE4388C9-6EA9-4BDB-B77B-AA74B63C16FB}"/>
              </a:ext>
            </a:extLst>
          </p:cNvPr>
          <p:cNvSpPr>
            <a:spLocks noGrp="1"/>
          </p:cNvSpPr>
          <p:nvPr>
            <p:ph type="ctrTitle"/>
          </p:nvPr>
        </p:nvSpPr>
        <p:spPr>
          <a:xfrm>
            <a:off x="5354955" y="2286000"/>
            <a:ext cx="6465570" cy="1609317"/>
          </a:xfrm>
          <a:noFill/>
        </p:spPr>
        <p:txBody>
          <a:bodyPr>
            <a:normAutofit/>
          </a:bodyPr>
          <a:lstStyle/>
          <a:p>
            <a:r>
              <a:rPr lang="fi-FI" sz="5200" b="1" dirty="0"/>
              <a:t>VARHAISKASVATUKSEN ARVOPERUSTA</a:t>
            </a:r>
          </a:p>
        </p:txBody>
      </p:sp>
      <p:sp>
        <p:nvSpPr>
          <p:cNvPr id="3" name="Alaotsikko 2">
            <a:extLst>
              <a:ext uri="{FF2B5EF4-FFF2-40B4-BE49-F238E27FC236}">
                <a16:creationId xmlns:a16="http://schemas.microsoft.com/office/drawing/2014/main" id="{B1C7026F-00C7-4425-A78C-4783C940B071}"/>
              </a:ext>
            </a:extLst>
          </p:cNvPr>
          <p:cNvSpPr>
            <a:spLocks noGrp="1"/>
          </p:cNvSpPr>
          <p:nvPr>
            <p:ph type="subTitle" idx="1"/>
          </p:nvPr>
        </p:nvSpPr>
        <p:spPr>
          <a:xfrm>
            <a:off x="6852668" y="4086082"/>
            <a:ext cx="3476620" cy="666893"/>
          </a:xfrm>
          <a:noFill/>
        </p:spPr>
        <p:txBody>
          <a:bodyPr>
            <a:normAutofit/>
          </a:bodyPr>
          <a:lstStyle/>
          <a:p>
            <a:r>
              <a:rPr lang="fi-FI" sz="3600" b="1" dirty="0">
                <a:solidFill>
                  <a:srgbClr val="00B050"/>
                </a:solidFill>
              </a:rPr>
              <a:t>ONNENPYÖRÄ</a:t>
            </a:r>
          </a:p>
        </p:txBody>
      </p:sp>
      <p:pic>
        <p:nvPicPr>
          <p:cNvPr id="7" name="Kuva 6" descr="Kuva, joka sisältää kohteen lumi, ulko, rinne, hiihtäminen&#10;&#10;Kuvaus luotu automaattisesti">
            <a:extLst>
              <a:ext uri="{FF2B5EF4-FFF2-40B4-BE49-F238E27FC236}">
                <a16:creationId xmlns:a16="http://schemas.microsoft.com/office/drawing/2014/main" id="{13032CCB-D633-412E-9390-39EDC17419EE}"/>
              </a:ext>
            </a:extLst>
          </p:cNvPr>
          <p:cNvPicPr>
            <a:picLocks noChangeAspect="1"/>
          </p:cNvPicPr>
          <p:nvPr/>
        </p:nvPicPr>
        <p:blipFill rotWithShape="1">
          <a:blip r:embed="rId2">
            <a:extLst>
              <a:ext uri="{28A0092B-C50C-407E-A947-70E740481C1C}">
                <a14:useLocalDpi xmlns:a14="http://schemas.microsoft.com/office/drawing/2010/main" val="0"/>
              </a:ext>
            </a:extLst>
          </a:blip>
          <a:srcRect r="37161" b="-1"/>
          <a:stretch/>
        </p:blipFill>
        <p:spPr>
          <a:xfrm rot="5400000">
            <a:off x="-932497" y="932497"/>
            <a:ext cx="6858000" cy="4993005"/>
          </a:xfrm>
          <a:prstGeom prst="rect">
            <a:avLst/>
          </a:prstGeom>
        </p:spPr>
      </p:pic>
    </p:spTree>
    <p:extLst>
      <p:ext uri="{BB962C8B-B14F-4D97-AF65-F5344CB8AC3E}">
        <p14:creationId xmlns:p14="http://schemas.microsoft.com/office/powerpoint/2010/main" val="1353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F2F55319-CF58-4D4D-8F97-A9F5B248D651}"/>
              </a:ext>
            </a:extLst>
          </p:cNvPr>
          <p:cNvSpPr>
            <a:spLocks noGrp="1"/>
          </p:cNvSpPr>
          <p:nvPr>
            <p:ph type="title"/>
          </p:nvPr>
        </p:nvSpPr>
        <p:spPr>
          <a:xfrm>
            <a:off x="1137036" y="548640"/>
            <a:ext cx="9543405" cy="1188720"/>
          </a:xfrm>
        </p:spPr>
        <p:txBody>
          <a:bodyPr>
            <a:normAutofit/>
          </a:bodyPr>
          <a:lstStyle/>
          <a:p>
            <a:endParaRPr lang="fi-FI">
              <a:solidFill>
                <a:schemeClr val="tx1">
                  <a:lumMod val="85000"/>
                  <a:lumOff val="15000"/>
                </a:schemeClr>
              </a:solidFill>
            </a:endParaRPr>
          </a:p>
        </p:txBody>
      </p:sp>
      <p:sp>
        <p:nvSpPr>
          <p:cNvPr id="3" name="Sisällön paikkamerkki 2">
            <a:extLst>
              <a:ext uri="{FF2B5EF4-FFF2-40B4-BE49-F238E27FC236}">
                <a16:creationId xmlns:a16="http://schemas.microsoft.com/office/drawing/2014/main" id="{199307B6-DFB8-4177-9CE0-225935F39B21}"/>
              </a:ext>
            </a:extLst>
          </p:cNvPr>
          <p:cNvSpPr>
            <a:spLocks noGrp="1"/>
          </p:cNvSpPr>
          <p:nvPr>
            <p:ph idx="1"/>
          </p:nvPr>
        </p:nvSpPr>
        <p:spPr>
          <a:xfrm>
            <a:off x="647700" y="1895475"/>
            <a:ext cx="11077575" cy="4810125"/>
          </a:xfrm>
        </p:spPr>
        <p:txBody>
          <a:bodyPr anchor="ctr">
            <a:noAutofit/>
          </a:bodyPr>
          <a:lstStyle/>
          <a:p>
            <a:pPr marL="0" indent="0">
              <a:buNone/>
            </a:pPr>
            <a:r>
              <a:rPr lang="fi-FI" b="1" dirty="0">
                <a:solidFill>
                  <a:schemeClr val="tx1">
                    <a:lumMod val="85000"/>
                    <a:lumOff val="15000"/>
                  </a:schemeClr>
                </a:solidFill>
              </a:rPr>
              <a:t>Lapsen oikeudet: </a:t>
            </a:r>
          </a:p>
          <a:p>
            <a:pPr marL="0" indent="0">
              <a:buNone/>
            </a:pPr>
            <a:r>
              <a:rPr lang="fi-FI" i="1" dirty="0"/>
              <a:t>Lapsella on oikeus ilmaista itseään, mielipiteitään ja ajatuksiaan sekä tulla ymmärretyksi niillä ilmaisun keinoilla, joita hänellä on. Jokaisella lapsella on oikeus hyvään opetukseen, huolenpitoon ja kannustavaan palautteeseen. Lapsella on oikeus leikkiä, oppia leikkien ja iloita oppimastaan sekä rakentaa käsitystä itsestään, identiteetistään ja maailmasta omien lähtökohtiensa mukaisesti. Lapsella on oikeus yhteisöllisyyteen ja ryhmään kuulumiseen. Lapsella on oikeus saada riittävää ja oikea-aikaista tukea varhaiskasvatuksessa82. Lapsella on oikeus saada tietoa monipuolisesti, käsitellä tunteita ja ristiriitoja sekä kokeilla ja opetella uusia asioita.8</a:t>
            </a:r>
            <a:endParaRPr lang="fi-FI"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09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4B06A64F-E3CE-4EB0-9D8A-52A5332470B4}"/>
              </a:ext>
            </a:extLst>
          </p:cNvPr>
          <p:cNvSpPr>
            <a:spLocks noGrp="1"/>
          </p:cNvSpPr>
          <p:nvPr>
            <p:ph type="title"/>
          </p:nvPr>
        </p:nvSpPr>
        <p:spPr>
          <a:xfrm>
            <a:off x="1137036" y="548640"/>
            <a:ext cx="9543405" cy="1188720"/>
          </a:xfrm>
        </p:spPr>
        <p:txBody>
          <a:bodyPr>
            <a:normAutofit/>
          </a:bodyPr>
          <a:lstStyle/>
          <a:p>
            <a:endParaRPr lang="fi-FI" dirty="0">
              <a:solidFill>
                <a:schemeClr val="tx1">
                  <a:lumMod val="85000"/>
                  <a:lumOff val="15000"/>
                </a:schemeClr>
              </a:solidFill>
            </a:endParaRPr>
          </a:p>
        </p:txBody>
      </p:sp>
      <p:sp>
        <p:nvSpPr>
          <p:cNvPr id="3" name="Sisällön paikkamerkki 2">
            <a:extLst>
              <a:ext uri="{FF2B5EF4-FFF2-40B4-BE49-F238E27FC236}">
                <a16:creationId xmlns:a16="http://schemas.microsoft.com/office/drawing/2014/main" id="{04B2E89B-425F-42BC-8804-3CFF5F7EFB9B}"/>
              </a:ext>
            </a:extLst>
          </p:cNvPr>
          <p:cNvSpPr>
            <a:spLocks noGrp="1"/>
          </p:cNvSpPr>
          <p:nvPr>
            <p:ph idx="1"/>
          </p:nvPr>
        </p:nvSpPr>
        <p:spPr>
          <a:xfrm>
            <a:off x="266700" y="2041240"/>
            <a:ext cx="11487150" cy="4492910"/>
          </a:xfrm>
        </p:spPr>
        <p:txBody>
          <a:bodyPr anchor="ctr">
            <a:normAutofit/>
          </a:bodyPr>
          <a:lstStyle/>
          <a:p>
            <a:pPr marL="0" indent="0">
              <a:buNone/>
            </a:pPr>
            <a:r>
              <a:rPr lang="fi-FI" b="1" dirty="0">
                <a:solidFill>
                  <a:schemeClr val="tx1">
                    <a:lumMod val="85000"/>
                    <a:lumOff val="15000"/>
                  </a:schemeClr>
                </a:solidFill>
              </a:rPr>
              <a:t>Yhdenvertaisuus, tasa-arvo ja moninaisuus:</a:t>
            </a:r>
          </a:p>
          <a:p>
            <a:pPr marL="0" indent="0">
              <a:buNone/>
            </a:pPr>
            <a:r>
              <a:rPr lang="fi-FI" sz="3200" i="1" dirty="0"/>
              <a:t>Varhaiskasvatus edistää suomalaisen yhteiskunnan demokraattisia arvoja, kuten yhdenvertaisuutta, tasa-arvoa ja moninaisuutta. Lapsilla tulee olla mahdollisuus kehittää taitojaan ja tehdä valintoja esimerkiksi sukupuolesta, syntyperästä, kulttuuritaustasta tai muista henkilöön liittyvistä syistä riippumatta. Henkilöstön tulee luoda moninaisuutta kunnioittava ilmapiiri. Varhaiskasvatus rakentuu moninaiselle kulttuuriperinnölle, joka muotoutuu edelleen lasten, heidän huoltajiensa sekä henkilöstön vuorovaikutuksessa.</a:t>
            </a:r>
            <a:endParaRPr lang="fi-FI" sz="3200" b="1"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49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5936413F-2F42-4764-8EAC-5DC9FEB5D214}"/>
              </a:ext>
            </a:extLst>
          </p:cNvPr>
          <p:cNvSpPr>
            <a:spLocks noGrp="1"/>
          </p:cNvSpPr>
          <p:nvPr>
            <p:ph type="title"/>
          </p:nvPr>
        </p:nvSpPr>
        <p:spPr>
          <a:xfrm>
            <a:off x="1137036" y="548640"/>
            <a:ext cx="9543405" cy="1188720"/>
          </a:xfrm>
        </p:spPr>
        <p:txBody>
          <a:bodyPr>
            <a:normAutofit/>
          </a:bodyPr>
          <a:lstStyle/>
          <a:p>
            <a:endParaRPr lang="fi-FI">
              <a:solidFill>
                <a:schemeClr val="tx1">
                  <a:lumMod val="85000"/>
                  <a:lumOff val="15000"/>
                </a:schemeClr>
              </a:solidFill>
            </a:endParaRPr>
          </a:p>
        </p:txBody>
      </p:sp>
      <p:sp>
        <p:nvSpPr>
          <p:cNvPr id="3" name="Sisällön paikkamerkki 2">
            <a:extLst>
              <a:ext uri="{FF2B5EF4-FFF2-40B4-BE49-F238E27FC236}">
                <a16:creationId xmlns:a16="http://schemas.microsoft.com/office/drawing/2014/main" id="{237F01EB-5F36-4F87-A582-C73346B0BB73}"/>
              </a:ext>
            </a:extLst>
          </p:cNvPr>
          <p:cNvSpPr>
            <a:spLocks noGrp="1"/>
          </p:cNvSpPr>
          <p:nvPr>
            <p:ph idx="1"/>
          </p:nvPr>
        </p:nvSpPr>
        <p:spPr>
          <a:xfrm>
            <a:off x="419100" y="1988217"/>
            <a:ext cx="11201399" cy="4426231"/>
          </a:xfrm>
        </p:spPr>
        <p:txBody>
          <a:bodyPr anchor="ctr">
            <a:normAutofit/>
          </a:bodyPr>
          <a:lstStyle/>
          <a:p>
            <a:pPr marL="0" indent="0">
              <a:buNone/>
            </a:pPr>
            <a:r>
              <a:rPr lang="fi-FI" b="1" dirty="0"/>
              <a:t>Perheiden monimuotoisuus </a:t>
            </a:r>
          </a:p>
          <a:p>
            <a:pPr marL="0" indent="0">
              <a:buNone/>
            </a:pPr>
            <a:r>
              <a:rPr lang="fi-FI" sz="3200" i="1" dirty="0"/>
              <a:t>Ammatillinen, avoin ja kunnioittava suhtautuminen monimuotoisiin perheisiin ja perheiden erilaisiin kieliin, kulttuureihin, katsomuksiin ja uskontoihin, perinteisiin sekä kasvatusnäkemyksiin luo edellytyksiä hyvälle kasvatusyhteistyölle. Lasten perheidentiteettiä ja perhesuhteita tuetaan siten, että jokainen lapsi voi kokea oman perheensä arvokkaaksi.</a:t>
            </a:r>
            <a:endParaRPr lang="fi-FI" sz="3200"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F9E4A300-297B-4B82-912B-059752D1CB51}"/>
              </a:ext>
            </a:extLst>
          </p:cNvPr>
          <p:cNvSpPr>
            <a:spLocks noGrp="1"/>
          </p:cNvSpPr>
          <p:nvPr>
            <p:ph type="title"/>
          </p:nvPr>
        </p:nvSpPr>
        <p:spPr>
          <a:xfrm>
            <a:off x="1137036" y="548640"/>
            <a:ext cx="9543405" cy="99060"/>
          </a:xfrm>
        </p:spPr>
        <p:txBody>
          <a:bodyPr>
            <a:normAutofit fontScale="90000"/>
          </a:bodyPr>
          <a:lstStyle/>
          <a:p>
            <a:endParaRPr lang="fi-FI" dirty="0">
              <a:solidFill>
                <a:schemeClr val="tx1">
                  <a:lumMod val="85000"/>
                  <a:lumOff val="15000"/>
                </a:schemeClr>
              </a:solidFill>
            </a:endParaRPr>
          </a:p>
        </p:txBody>
      </p:sp>
      <p:sp>
        <p:nvSpPr>
          <p:cNvPr id="3" name="Sisällön paikkamerkki 2">
            <a:extLst>
              <a:ext uri="{FF2B5EF4-FFF2-40B4-BE49-F238E27FC236}">
                <a16:creationId xmlns:a16="http://schemas.microsoft.com/office/drawing/2014/main" id="{002831AE-C8E9-4D9D-BA76-2951C45461C7}"/>
              </a:ext>
            </a:extLst>
          </p:cNvPr>
          <p:cNvSpPr>
            <a:spLocks noGrp="1"/>
          </p:cNvSpPr>
          <p:nvPr>
            <p:ph idx="1"/>
          </p:nvPr>
        </p:nvSpPr>
        <p:spPr>
          <a:xfrm>
            <a:off x="428626" y="1524000"/>
            <a:ext cx="11496776" cy="5333995"/>
          </a:xfrm>
        </p:spPr>
        <p:txBody>
          <a:bodyPr anchor="ctr">
            <a:normAutofit/>
          </a:bodyPr>
          <a:lstStyle/>
          <a:p>
            <a:pPr marL="0" indent="0">
              <a:buNone/>
            </a:pPr>
            <a:r>
              <a:rPr lang="fi-FI" b="1" dirty="0">
                <a:solidFill>
                  <a:schemeClr val="tx1">
                    <a:lumMod val="85000"/>
                    <a:lumOff val="15000"/>
                  </a:schemeClr>
                </a:solidFill>
              </a:rPr>
              <a:t>Terveellinen ja kestävä elämäntapa: </a:t>
            </a:r>
          </a:p>
          <a:p>
            <a:pPr marL="0" indent="0">
              <a:buNone/>
            </a:pPr>
            <a:r>
              <a:rPr lang="fi-FI" i="1" dirty="0"/>
              <a:t>Varhaiskasvatuksen tehtävänä on ohjata lapsia terveyttä ja hyvinvointia edistäviin elämäntapoihin. Lapsille tarjotaan mahdollisuuksia kehittää tunnetaitojaan ja esteettistä ajatteluaan. Varhaiskasvatuksessa tunnistetaan ja noudatetaan kestävän elämäntavan periaatteita niin, että sosiaalinen, kulttuurinen, taloudellinen ja ekologinen ulottuvuus huomioidaan. Varhaiskasvatus luo perustaa ekososiaaliselle sivistykselle niin, että ihminen ymmärtää ekologisen kestävyyden olevan edellytys sosiaaliselle kestävyydelle ja ihmisoikeuksien toteutumiselle</a:t>
            </a:r>
            <a:endParaRPr lang="fi-FI"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23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11BA669B-01BD-468A-A9DB-D647825E53C9}"/>
              </a:ext>
            </a:extLst>
          </p:cNvPr>
          <p:cNvSpPr>
            <a:spLocks noGrp="1"/>
          </p:cNvSpPr>
          <p:nvPr>
            <p:ph type="title"/>
          </p:nvPr>
        </p:nvSpPr>
        <p:spPr>
          <a:xfrm>
            <a:off x="1137036" y="548640"/>
            <a:ext cx="2091939" cy="1188720"/>
          </a:xfrm>
        </p:spPr>
        <p:txBody>
          <a:bodyPr>
            <a:normAutofit/>
          </a:bodyPr>
          <a:lstStyle/>
          <a:p>
            <a:r>
              <a:rPr lang="fi-FI" sz="4800" b="1" dirty="0">
                <a:solidFill>
                  <a:srgbClr val="7030A0"/>
                </a:solidFill>
              </a:rPr>
              <a:t>Patsaat</a:t>
            </a:r>
          </a:p>
        </p:txBody>
      </p:sp>
      <p:sp>
        <p:nvSpPr>
          <p:cNvPr id="3" name="Sisällön paikkamerkki 2">
            <a:extLst>
              <a:ext uri="{FF2B5EF4-FFF2-40B4-BE49-F238E27FC236}">
                <a16:creationId xmlns:a16="http://schemas.microsoft.com/office/drawing/2014/main" id="{776F453A-6FCD-41B3-BF03-C9963DAE790E}"/>
              </a:ext>
            </a:extLst>
          </p:cNvPr>
          <p:cNvSpPr>
            <a:spLocks noGrp="1"/>
          </p:cNvSpPr>
          <p:nvPr>
            <p:ph idx="1"/>
          </p:nvPr>
        </p:nvSpPr>
        <p:spPr>
          <a:xfrm>
            <a:off x="709613" y="2190750"/>
            <a:ext cx="10772774" cy="4461509"/>
          </a:xfrm>
        </p:spPr>
        <p:txBody>
          <a:bodyPr anchor="ctr">
            <a:noAutofit/>
          </a:bodyPr>
          <a:lstStyle/>
          <a:p>
            <a:r>
              <a:rPr lang="fi-FI" sz="3200" dirty="0">
                <a:solidFill>
                  <a:schemeClr val="tx1">
                    <a:lumMod val="85000"/>
                    <a:lumOff val="15000"/>
                  </a:schemeClr>
                </a:solidFill>
              </a:rPr>
              <a:t>Jokainen ryhmä saa </a:t>
            </a:r>
            <a:r>
              <a:rPr lang="fi-FI" sz="3200" b="1" i="1" dirty="0">
                <a:solidFill>
                  <a:schemeClr val="tx1">
                    <a:lumMod val="85000"/>
                    <a:lumOff val="15000"/>
                  </a:schemeClr>
                </a:solidFill>
              </a:rPr>
              <a:t>yhden aiheen </a:t>
            </a:r>
            <a:r>
              <a:rPr lang="fi-FI" sz="3200" dirty="0">
                <a:solidFill>
                  <a:schemeClr val="tx1">
                    <a:lumMod val="85000"/>
                    <a:lumOff val="15000"/>
                  </a:schemeClr>
                </a:solidFill>
              </a:rPr>
              <a:t>varhaiskasvatuksen arvoperustaan liittyen </a:t>
            </a:r>
          </a:p>
          <a:p>
            <a:r>
              <a:rPr lang="fi-FI" sz="3200" dirty="0">
                <a:solidFill>
                  <a:schemeClr val="tx1">
                    <a:lumMod val="85000"/>
                    <a:lumOff val="15000"/>
                  </a:schemeClr>
                </a:solidFill>
              </a:rPr>
              <a:t>Tämän jälkeen on 10 minuuttia aikaa keskustellen suunnitella aiheeseen liittyvä patsas, jossa jokainen ryhmän jäsen on mukana. </a:t>
            </a:r>
          </a:p>
          <a:p>
            <a:r>
              <a:rPr lang="fi-FI" sz="3200" dirty="0">
                <a:solidFill>
                  <a:schemeClr val="tx1">
                    <a:lumMod val="85000"/>
                    <a:lumOff val="15000"/>
                  </a:schemeClr>
                </a:solidFill>
              </a:rPr>
              <a:t>Kun patsaat on suunniteltu, tehdään näyttely, jossa ryhmät asettuvat yksitellen suunnitelluksi patsaaksi ja muut arvaavat mitä patsas esittää ja miten se liittyy varhaiskasvatuksen arvoperustaan.</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37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050F75B7-BDD0-4F7D-B257-D865E38A73D8}"/>
              </a:ext>
            </a:extLst>
          </p:cNvPr>
          <p:cNvSpPr>
            <a:spLocks noGrp="1"/>
          </p:cNvSpPr>
          <p:nvPr>
            <p:ph type="title"/>
          </p:nvPr>
        </p:nvSpPr>
        <p:spPr>
          <a:xfrm>
            <a:off x="524741" y="620392"/>
            <a:ext cx="3808268" cy="5504688"/>
          </a:xfrm>
        </p:spPr>
        <p:txBody>
          <a:bodyPr>
            <a:normAutofit/>
          </a:bodyPr>
          <a:lstStyle/>
          <a:p>
            <a:r>
              <a:rPr lang="fi-FI" sz="6000" dirty="0">
                <a:solidFill>
                  <a:schemeClr val="bg1"/>
                </a:solidFill>
              </a:rPr>
              <a:t>Keskustelua</a:t>
            </a:r>
          </a:p>
        </p:txBody>
      </p:sp>
      <p:graphicFrame>
        <p:nvGraphicFramePr>
          <p:cNvPr id="12" name="Sisällön paikkamerkki 2">
            <a:extLst>
              <a:ext uri="{FF2B5EF4-FFF2-40B4-BE49-F238E27FC236}">
                <a16:creationId xmlns:a16="http://schemas.microsoft.com/office/drawing/2014/main" id="{57704DF4-E612-4540-AF44-B0F4C5917D97}"/>
              </a:ext>
            </a:extLst>
          </p:cNvPr>
          <p:cNvGraphicFramePr>
            <a:graphicFrameLocks noGrp="1"/>
          </p:cNvGraphicFramePr>
          <p:nvPr>
            <p:ph idx="1"/>
            <p:extLst>
              <p:ext uri="{D42A27DB-BD31-4B8C-83A1-F6EECF244321}">
                <p14:modId xmlns:p14="http://schemas.microsoft.com/office/powerpoint/2010/main" val="244671074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86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D5FA781-C351-4E44-8343-F69AA897A5E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Onnenpyörä</a:t>
            </a:r>
          </a:p>
        </p:txBody>
      </p:sp>
      <p:graphicFrame>
        <p:nvGraphicFramePr>
          <p:cNvPr id="5" name="Kaavio 4">
            <a:extLst>
              <a:ext uri="{FF2B5EF4-FFF2-40B4-BE49-F238E27FC236}">
                <a16:creationId xmlns:a16="http://schemas.microsoft.com/office/drawing/2014/main" id="{85E281F2-9AFB-4E33-BF7E-67586455D88F}"/>
              </a:ext>
            </a:extLst>
          </p:cNvPr>
          <p:cNvGraphicFramePr/>
          <p:nvPr>
            <p:extLst>
              <p:ext uri="{D42A27DB-BD31-4B8C-83A1-F6EECF244321}">
                <p14:modId xmlns:p14="http://schemas.microsoft.com/office/powerpoint/2010/main" val="245238585"/>
              </p:ext>
            </p:extLst>
          </p:nvPr>
        </p:nvGraphicFramePr>
        <p:xfrm>
          <a:off x="4207933" y="640080"/>
          <a:ext cx="7347537" cy="5578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990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0E2428F5-3DD5-4415-A6B2-9AD625851F10}"/>
              </a:ext>
            </a:extLst>
          </p:cNvPr>
          <p:cNvSpPr>
            <a:spLocks noGrp="1"/>
          </p:cNvSpPr>
          <p:nvPr>
            <p:ph type="title"/>
          </p:nvPr>
        </p:nvSpPr>
        <p:spPr>
          <a:xfrm>
            <a:off x="342900" y="491489"/>
            <a:ext cx="5660766" cy="1188720"/>
          </a:xfrm>
        </p:spPr>
        <p:txBody>
          <a:bodyPr>
            <a:normAutofit/>
          </a:bodyPr>
          <a:lstStyle/>
          <a:p>
            <a:pPr algn="ctr"/>
            <a:r>
              <a:rPr lang="fi-FI" sz="4800" b="1" dirty="0">
                <a:solidFill>
                  <a:srgbClr val="7030A0"/>
                </a:solidFill>
              </a:rPr>
              <a:t>TEHTÄVÄN OHJEISTUS</a:t>
            </a:r>
          </a:p>
        </p:txBody>
      </p:sp>
      <p:sp>
        <p:nvSpPr>
          <p:cNvPr id="3" name="Sisällön paikkamerkki 2">
            <a:extLst>
              <a:ext uri="{FF2B5EF4-FFF2-40B4-BE49-F238E27FC236}">
                <a16:creationId xmlns:a16="http://schemas.microsoft.com/office/drawing/2014/main" id="{EC15DCDF-DBDA-4ACF-8B25-4A5C8281B497}"/>
              </a:ext>
            </a:extLst>
          </p:cNvPr>
          <p:cNvSpPr>
            <a:spLocks noGrp="1"/>
          </p:cNvSpPr>
          <p:nvPr>
            <p:ph idx="1"/>
          </p:nvPr>
        </p:nvSpPr>
        <p:spPr>
          <a:xfrm>
            <a:off x="342900" y="1880235"/>
            <a:ext cx="10744200" cy="4777739"/>
          </a:xfrm>
        </p:spPr>
        <p:txBody>
          <a:bodyPr anchor="ctr">
            <a:noAutofit/>
          </a:bodyPr>
          <a:lstStyle/>
          <a:p>
            <a:pPr>
              <a:buFont typeface="Wingdings" panose="05000000000000000000" pitchFamily="2" charset="2"/>
              <a:buChar char="Ø"/>
            </a:pPr>
            <a:r>
              <a:rPr lang="fi-FI" b="1" i="0" dirty="0">
                <a:solidFill>
                  <a:schemeClr val="tx1">
                    <a:lumMod val="85000"/>
                    <a:lumOff val="15000"/>
                  </a:schemeClr>
                </a:solidFill>
                <a:effectLst/>
                <a:latin typeface="Times New Roman" panose="02020603050405020304" pitchFamily="18" charset="0"/>
              </a:rPr>
              <a:t> Piirrä a4-paperille Onnenpyörä- pohja, jossa on 6 sektoria</a:t>
            </a:r>
          </a:p>
          <a:p>
            <a:pPr marL="0" indent="0">
              <a:buNone/>
            </a:pPr>
            <a:endParaRPr lang="fi-FI" b="1" dirty="0">
              <a:solidFill>
                <a:schemeClr val="tx1">
                  <a:lumMod val="85000"/>
                  <a:lumOff val="15000"/>
                </a:schemeClr>
              </a:solidFill>
              <a:latin typeface="Times New Roman" panose="02020603050405020304" pitchFamily="18" charset="0"/>
            </a:endParaRPr>
          </a:p>
          <a:p>
            <a:pPr marL="0" indent="0">
              <a:buNone/>
            </a:pPr>
            <a:r>
              <a:rPr lang="fi-FI" b="1" dirty="0">
                <a:solidFill>
                  <a:srgbClr val="00B050"/>
                </a:solidFill>
                <a:latin typeface="Times New Roman" panose="02020603050405020304" pitchFamily="18" charset="0"/>
              </a:rPr>
              <a:t>S</a:t>
            </a:r>
            <a:r>
              <a:rPr lang="fi-FI" b="1" i="0" dirty="0">
                <a:solidFill>
                  <a:srgbClr val="00B050"/>
                </a:solidFill>
                <a:effectLst/>
                <a:latin typeface="Times New Roman" panose="02020603050405020304" pitchFamily="18" charset="0"/>
              </a:rPr>
              <a:t>ektoreihin aiheet: </a:t>
            </a:r>
          </a:p>
          <a:p>
            <a:pPr marL="0" indent="0">
              <a:buNone/>
            </a:pPr>
            <a:r>
              <a:rPr lang="fi-FI" b="1" i="0" dirty="0">
                <a:solidFill>
                  <a:schemeClr val="tx1">
                    <a:lumMod val="85000"/>
                    <a:lumOff val="15000"/>
                  </a:schemeClr>
                </a:solidFill>
                <a:effectLst/>
                <a:latin typeface="Times New Roman" panose="02020603050405020304" pitchFamily="18" charset="0"/>
              </a:rPr>
              <a:t>- ihmisenä kasvaminen</a:t>
            </a:r>
          </a:p>
          <a:p>
            <a:pPr marL="0" indent="0">
              <a:buNone/>
            </a:pPr>
            <a:r>
              <a:rPr lang="fi-FI" b="1" i="0" dirty="0">
                <a:solidFill>
                  <a:schemeClr val="tx1">
                    <a:lumMod val="85000"/>
                    <a:lumOff val="15000"/>
                  </a:schemeClr>
                </a:solidFill>
                <a:effectLst/>
                <a:latin typeface="Times New Roman" panose="02020603050405020304" pitchFamily="18" charset="0"/>
              </a:rPr>
              <a:t>- lapsen oikeudet</a:t>
            </a:r>
          </a:p>
          <a:p>
            <a:pPr marL="0" indent="0">
              <a:buNone/>
            </a:pPr>
            <a:r>
              <a:rPr lang="fi-FI" b="1" i="0" dirty="0">
                <a:solidFill>
                  <a:schemeClr val="tx1">
                    <a:lumMod val="85000"/>
                    <a:lumOff val="15000"/>
                  </a:schemeClr>
                </a:solidFill>
                <a:effectLst/>
                <a:latin typeface="Times New Roman" panose="02020603050405020304" pitchFamily="18" charset="0"/>
              </a:rPr>
              <a:t>- yhdenvertaisuus tasa-arvo ja moninaisuus</a:t>
            </a:r>
          </a:p>
          <a:p>
            <a:pPr marL="0" indent="0">
              <a:buNone/>
            </a:pPr>
            <a:r>
              <a:rPr lang="fi-FI" b="1" i="0" dirty="0">
                <a:solidFill>
                  <a:schemeClr val="tx1">
                    <a:lumMod val="85000"/>
                    <a:lumOff val="15000"/>
                  </a:schemeClr>
                </a:solidFill>
                <a:effectLst/>
                <a:latin typeface="Times New Roman" panose="02020603050405020304" pitchFamily="18" charset="0"/>
              </a:rPr>
              <a:t>- perheiden monimuotoisuus</a:t>
            </a:r>
          </a:p>
          <a:p>
            <a:pPr marL="0" indent="0">
              <a:buNone/>
            </a:pPr>
            <a:r>
              <a:rPr lang="fi-FI" b="1" i="0" dirty="0">
                <a:solidFill>
                  <a:schemeClr val="tx1">
                    <a:lumMod val="85000"/>
                    <a:lumOff val="15000"/>
                  </a:schemeClr>
                </a:solidFill>
                <a:effectLst/>
                <a:latin typeface="Times New Roman" panose="02020603050405020304" pitchFamily="18" charset="0"/>
              </a:rPr>
              <a:t>- terveellinen ja kestävä elämäntapa </a:t>
            </a:r>
            <a:endParaRPr lang="fi-FI" b="1" dirty="0">
              <a:solidFill>
                <a:schemeClr val="tx1">
                  <a:lumMod val="85000"/>
                  <a:lumOff val="15000"/>
                </a:schemeClr>
              </a:solidFill>
              <a:latin typeface="Times New Roman" panose="02020603050405020304" pitchFamily="18" charset="0"/>
            </a:endParaRPr>
          </a:p>
          <a:p>
            <a:pPr marL="0" indent="0">
              <a:buNone/>
            </a:pPr>
            <a:r>
              <a:rPr lang="fi-FI" b="1" i="0" dirty="0">
                <a:solidFill>
                  <a:schemeClr val="tx1">
                    <a:lumMod val="85000"/>
                    <a:lumOff val="15000"/>
                  </a:schemeClr>
                </a:solidFill>
                <a:effectLst/>
                <a:latin typeface="Times New Roman" panose="02020603050405020304" pitchFamily="18" charset="0"/>
              </a:rPr>
              <a:t>- lapsuuden ainutlaatuisuus</a:t>
            </a:r>
            <a:endParaRPr lang="fi-FI"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36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86822172-62C5-4F1A-AD81-37C13219334E}"/>
              </a:ext>
            </a:extLst>
          </p:cNvPr>
          <p:cNvSpPr>
            <a:spLocks noGrp="1"/>
          </p:cNvSpPr>
          <p:nvPr>
            <p:ph type="title"/>
          </p:nvPr>
        </p:nvSpPr>
        <p:spPr>
          <a:xfrm>
            <a:off x="127386" y="245743"/>
            <a:ext cx="10378689" cy="918210"/>
          </a:xfrm>
        </p:spPr>
        <p:txBody>
          <a:bodyPr>
            <a:noAutofit/>
          </a:bodyPr>
          <a:lstStyle/>
          <a:p>
            <a:r>
              <a:rPr lang="fi-FI" sz="4800" b="1" dirty="0">
                <a:solidFill>
                  <a:srgbClr val="7030A0"/>
                </a:solidFill>
              </a:rPr>
              <a:t>RYHMIEN MUODOSTUS JA TYÖSKENTELY</a:t>
            </a:r>
          </a:p>
        </p:txBody>
      </p:sp>
      <p:sp>
        <p:nvSpPr>
          <p:cNvPr id="3" name="Sisällön paikkamerkki 2">
            <a:extLst>
              <a:ext uri="{FF2B5EF4-FFF2-40B4-BE49-F238E27FC236}">
                <a16:creationId xmlns:a16="http://schemas.microsoft.com/office/drawing/2014/main" id="{09F97F92-1372-402E-A97E-47494174FB66}"/>
              </a:ext>
            </a:extLst>
          </p:cNvPr>
          <p:cNvSpPr>
            <a:spLocks noGrp="1"/>
          </p:cNvSpPr>
          <p:nvPr>
            <p:ph idx="1"/>
          </p:nvPr>
        </p:nvSpPr>
        <p:spPr>
          <a:xfrm>
            <a:off x="219074" y="1382241"/>
            <a:ext cx="11191875" cy="5120640"/>
          </a:xfrm>
        </p:spPr>
        <p:txBody>
          <a:bodyPr anchor="ctr">
            <a:noAutofit/>
          </a:bodyPr>
          <a:lstStyle/>
          <a:p>
            <a:r>
              <a:rPr lang="fi-FI" b="1" i="0" u="sng" dirty="0">
                <a:solidFill>
                  <a:schemeClr val="tx1">
                    <a:lumMod val="85000"/>
                    <a:lumOff val="15000"/>
                  </a:schemeClr>
                </a:solidFill>
                <a:effectLst/>
                <a:latin typeface="Times New Roman" panose="02020603050405020304" pitchFamily="18" charset="0"/>
              </a:rPr>
              <a:t>3 opiskelijan ryhmät </a:t>
            </a:r>
          </a:p>
          <a:p>
            <a:pPr marL="0" indent="0">
              <a:buNone/>
            </a:pPr>
            <a:endParaRPr lang="fi-FI" b="1" i="0" dirty="0">
              <a:solidFill>
                <a:schemeClr val="tx1">
                  <a:lumMod val="85000"/>
                  <a:lumOff val="15000"/>
                </a:schemeClr>
              </a:solidFill>
              <a:effectLst/>
              <a:latin typeface="Times New Roman" panose="02020603050405020304" pitchFamily="18" charset="0"/>
            </a:endParaRPr>
          </a:p>
          <a:p>
            <a:r>
              <a:rPr lang="fi-FI" b="1" i="0" dirty="0">
                <a:solidFill>
                  <a:schemeClr val="tx1">
                    <a:lumMod val="85000"/>
                    <a:lumOff val="15000"/>
                  </a:schemeClr>
                </a:solidFill>
                <a:effectLst/>
                <a:latin typeface="Times New Roman" panose="02020603050405020304" pitchFamily="18" charset="0"/>
              </a:rPr>
              <a:t>Yksi opiskelijoista pyörittää omaa onnenpyöräänsä ja keksii kynänosoittamaan aiheeseen sanoja yhden minuutin ajan. </a:t>
            </a:r>
            <a:br>
              <a:rPr lang="fi-FI" b="1" i="0" dirty="0">
                <a:solidFill>
                  <a:schemeClr val="tx1">
                    <a:lumMod val="85000"/>
                    <a:lumOff val="15000"/>
                  </a:schemeClr>
                </a:solidFill>
                <a:effectLst/>
                <a:latin typeface="Times New Roman" panose="02020603050405020304" pitchFamily="18" charset="0"/>
              </a:rPr>
            </a:br>
            <a:r>
              <a:rPr lang="fi-FI" b="1" i="1" dirty="0">
                <a:solidFill>
                  <a:schemeClr val="tx1">
                    <a:lumMod val="85000"/>
                    <a:lumOff val="15000"/>
                  </a:schemeClr>
                </a:solidFill>
                <a:effectLst/>
                <a:latin typeface="Times New Roman" panose="02020603050405020304" pitchFamily="18" charset="0"/>
              </a:rPr>
              <a:t>Kaverit ottavat aikaa.  </a:t>
            </a:r>
          </a:p>
          <a:p>
            <a:pPr marL="0" indent="0">
              <a:buNone/>
            </a:pPr>
            <a:endParaRPr lang="fi-FI" b="1" i="1" dirty="0">
              <a:solidFill>
                <a:schemeClr val="tx1">
                  <a:lumMod val="85000"/>
                  <a:lumOff val="15000"/>
                </a:schemeClr>
              </a:solidFill>
              <a:effectLst/>
              <a:latin typeface="Times New Roman" panose="02020603050405020304" pitchFamily="18" charset="0"/>
            </a:endParaRPr>
          </a:p>
          <a:p>
            <a:r>
              <a:rPr lang="fi-FI" b="1" i="0" dirty="0">
                <a:solidFill>
                  <a:schemeClr val="tx1">
                    <a:lumMod val="85000"/>
                    <a:lumOff val="15000"/>
                  </a:schemeClr>
                </a:solidFill>
                <a:effectLst/>
                <a:latin typeface="Times New Roman" panose="02020603050405020304" pitchFamily="18" charset="0"/>
              </a:rPr>
              <a:t>Vuoro vaihtuu ja seuraava opiskelija pyöräyttää kynää ja  keksii sanoja. Jokaisesta aiheesta tulee keksiä sanoja.</a:t>
            </a:r>
          </a:p>
          <a:p>
            <a:pPr marL="0" indent="0">
              <a:buNone/>
            </a:pPr>
            <a:endParaRPr lang="fi-FI" b="1" i="0" dirty="0">
              <a:solidFill>
                <a:schemeClr val="tx1">
                  <a:lumMod val="85000"/>
                  <a:lumOff val="15000"/>
                </a:schemeClr>
              </a:solidFill>
              <a:effectLst/>
              <a:latin typeface="Times New Roman" panose="02020603050405020304" pitchFamily="18" charset="0"/>
            </a:endParaRPr>
          </a:p>
          <a:p>
            <a:r>
              <a:rPr lang="fi-FI" b="1" i="0" dirty="0">
                <a:solidFill>
                  <a:schemeClr val="tx1">
                    <a:lumMod val="85000"/>
                    <a:lumOff val="15000"/>
                  </a:schemeClr>
                </a:solidFill>
                <a:effectLst/>
                <a:latin typeface="Times New Roman" panose="02020603050405020304" pitchFamily="18" charset="0"/>
              </a:rPr>
              <a:t>Lopuksi: Vertailkaa, millaisia sanoja keksitte.  Mistä oli helpoin keksiä, mistä vaikein?</a:t>
            </a:r>
            <a:endParaRPr lang="fi-FI"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70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00414936-2AB8-4ECE-AF51-B730819C0FF9}"/>
              </a:ext>
            </a:extLst>
          </p:cNvPr>
          <p:cNvSpPr>
            <a:spLocks noGrp="1"/>
          </p:cNvSpPr>
          <p:nvPr>
            <p:ph type="title"/>
          </p:nvPr>
        </p:nvSpPr>
        <p:spPr>
          <a:xfrm>
            <a:off x="962025" y="1522820"/>
            <a:ext cx="3424229" cy="3601914"/>
          </a:xfrm>
        </p:spPr>
        <p:txBody>
          <a:bodyPr anchor="ctr">
            <a:normAutofit/>
          </a:bodyPr>
          <a:lstStyle/>
          <a:p>
            <a:pPr algn="ctr"/>
            <a:r>
              <a:rPr lang="fi-FI" b="1" dirty="0">
                <a:solidFill>
                  <a:srgbClr val="FFFFFF"/>
                </a:solidFill>
              </a:rPr>
              <a:t>Piirrä ja arvaa</a:t>
            </a:r>
          </a:p>
        </p:txBody>
      </p:sp>
      <p:graphicFrame>
        <p:nvGraphicFramePr>
          <p:cNvPr id="15" name="Sisällön paikkamerkki 2">
            <a:extLst>
              <a:ext uri="{FF2B5EF4-FFF2-40B4-BE49-F238E27FC236}">
                <a16:creationId xmlns:a16="http://schemas.microsoft.com/office/drawing/2014/main" id="{56B57C51-A2CA-44B8-9555-C8B6E2B2BA84}"/>
              </a:ext>
            </a:extLst>
          </p:cNvPr>
          <p:cNvGraphicFramePr>
            <a:graphicFrameLocks noGrp="1"/>
          </p:cNvGraphicFramePr>
          <p:nvPr>
            <p:ph idx="1"/>
            <p:extLst>
              <p:ext uri="{D42A27DB-BD31-4B8C-83A1-F6EECF244321}">
                <p14:modId xmlns:p14="http://schemas.microsoft.com/office/powerpoint/2010/main" val="4141664684"/>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78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EA332124-7D73-436F-A15F-8DE8BA9632AB}"/>
              </a:ext>
            </a:extLst>
          </p:cNvPr>
          <p:cNvSpPr>
            <a:spLocks noGrp="1"/>
          </p:cNvSpPr>
          <p:nvPr>
            <p:ph type="title"/>
          </p:nvPr>
        </p:nvSpPr>
        <p:spPr>
          <a:xfrm>
            <a:off x="1098468" y="885651"/>
            <a:ext cx="3229803" cy="4624603"/>
          </a:xfrm>
        </p:spPr>
        <p:txBody>
          <a:bodyPr>
            <a:normAutofit/>
          </a:bodyPr>
          <a:lstStyle/>
          <a:p>
            <a:r>
              <a:rPr lang="fi-FI" sz="4800" b="1" dirty="0">
                <a:solidFill>
                  <a:srgbClr val="FFFFFF"/>
                </a:solidFill>
              </a:rPr>
              <a:t>Luokittelu</a:t>
            </a:r>
          </a:p>
        </p:txBody>
      </p:sp>
      <p:sp>
        <p:nvSpPr>
          <p:cNvPr id="3" name="Sisällön paikkamerkki 2">
            <a:extLst>
              <a:ext uri="{FF2B5EF4-FFF2-40B4-BE49-F238E27FC236}">
                <a16:creationId xmlns:a16="http://schemas.microsoft.com/office/drawing/2014/main" id="{B39DC481-3286-4F57-B11C-D1604B5C29DD}"/>
              </a:ext>
            </a:extLst>
          </p:cNvPr>
          <p:cNvSpPr>
            <a:spLocks noGrp="1"/>
          </p:cNvSpPr>
          <p:nvPr>
            <p:ph idx="1"/>
          </p:nvPr>
        </p:nvSpPr>
        <p:spPr>
          <a:xfrm>
            <a:off x="4978708" y="885651"/>
            <a:ext cx="6525220" cy="4616849"/>
          </a:xfrm>
        </p:spPr>
        <p:txBody>
          <a:bodyPr anchor="ctr">
            <a:normAutofit/>
          </a:bodyPr>
          <a:lstStyle/>
          <a:p>
            <a:r>
              <a:rPr lang="fi-FI" dirty="0"/>
              <a:t>Luokitelkaa äskeiset sanat sekä kuvat onnenpyörän teemoihin.</a:t>
            </a:r>
          </a:p>
          <a:p>
            <a:pPr marL="0" indent="0">
              <a:buNone/>
            </a:pPr>
            <a:endParaRPr lang="fi-FI" dirty="0"/>
          </a:p>
          <a:p>
            <a:r>
              <a:rPr lang="fi-FI" dirty="0"/>
              <a:t>Keskustelkaa, miksi mikäkin menee valitsemaanne teemaan.</a:t>
            </a:r>
          </a:p>
        </p:txBody>
      </p:sp>
    </p:spTree>
    <p:extLst>
      <p:ext uri="{BB962C8B-B14F-4D97-AF65-F5344CB8AC3E}">
        <p14:creationId xmlns:p14="http://schemas.microsoft.com/office/powerpoint/2010/main" val="158477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Kuva 26" descr="Kuva, joka sisältää kohteen henkilö, ulkokäyttöön tarkoitettu esine&#10;&#10;Kuvaus luotu automaattisesti">
            <a:extLst>
              <a:ext uri="{FF2B5EF4-FFF2-40B4-BE49-F238E27FC236}">
                <a16:creationId xmlns:a16="http://schemas.microsoft.com/office/drawing/2014/main" id="{54A03B39-4A9E-41DD-A433-1FF66423514B}"/>
              </a:ext>
            </a:extLst>
          </p:cNvPr>
          <p:cNvPicPr>
            <a:picLocks noChangeAspect="1"/>
          </p:cNvPicPr>
          <p:nvPr/>
        </p:nvPicPr>
        <p:blipFill rotWithShape="1">
          <a:blip r:embed="rId2">
            <a:extLst>
              <a:ext uri="{28A0092B-C50C-407E-A947-70E740481C1C}">
                <a14:useLocalDpi xmlns:a14="http://schemas.microsoft.com/office/drawing/2010/main" val="0"/>
              </a:ext>
            </a:extLst>
          </a:blip>
          <a:srcRect r="1021" b="-2"/>
          <a:stretch/>
        </p:blipFill>
        <p:spPr>
          <a:xfrm rot="5400000">
            <a:off x="709199" y="749301"/>
            <a:ext cx="3135313" cy="3119438"/>
          </a:xfrm>
          <a:prstGeom prst="rect">
            <a:avLst/>
          </a:prstGeom>
        </p:spPr>
      </p:pic>
      <p:pic>
        <p:nvPicPr>
          <p:cNvPr id="5" name="Sisällön paikkamerkki 4" descr="Kuva, joka sisältää kohteen sisä, lattia, henkilö&#10;&#10;Kuvaus luotu automaattisesti">
            <a:extLst>
              <a:ext uri="{FF2B5EF4-FFF2-40B4-BE49-F238E27FC236}">
                <a16:creationId xmlns:a16="http://schemas.microsoft.com/office/drawing/2014/main" id="{77BB4D25-4DE0-4AB4-A87D-447C6E18AD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 b="2009"/>
          <a:stretch/>
        </p:blipFill>
        <p:spPr>
          <a:xfrm>
            <a:off x="3543301" y="1488831"/>
            <a:ext cx="1614488" cy="2170357"/>
          </a:xfrm>
          <a:prstGeom prst="rect">
            <a:avLst/>
          </a:prstGeom>
        </p:spPr>
      </p:pic>
      <p:pic>
        <p:nvPicPr>
          <p:cNvPr id="38" name="Kuva 37" descr="Kuva, joka sisältää kohteen ulko, ase, kyynelkaasu, auringonlasku&#10;&#10;Kuvaus luotu automaattisesti">
            <a:extLst>
              <a:ext uri="{FF2B5EF4-FFF2-40B4-BE49-F238E27FC236}">
                <a16:creationId xmlns:a16="http://schemas.microsoft.com/office/drawing/2014/main" id="{5753BCAB-710D-46ED-A297-7A91B1AE2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789" y="1521781"/>
            <a:ext cx="3342805" cy="2170357"/>
          </a:xfrm>
          <a:prstGeom prst="rect">
            <a:avLst/>
          </a:prstGeom>
        </p:spPr>
      </p:pic>
      <p:pic>
        <p:nvPicPr>
          <p:cNvPr id="40" name="Kuva 39">
            <a:extLst>
              <a:ext uri="{FF2B5EF4-FFF2-40B4-BE49-F238E27FC236}">
                <a16:creationId xmlns:a16="http://schemas.microsoft.com/office/drawing/2014/main" id="{B483111B-A92A-42F1-8504-3C65941DE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5723" y="1198318"/>
            <a:ext cx="3435718" cy="2230682"/>
          </a:xfrm>
          <a:prstGeom prst="rect">
            <a:avLst/>
          </a:prstGeom>
        </p:spPr>
      </p:pic>
      <p:pic>
        <p:nvPicPr>
          <p:cNvPr id="33" name="Kuva 32" descr="Kuva, joka sisältää kohteen puu, ruoho, ulko, maa&#10;&#10;Kuvaus luotu automaattisesti">
            <a:extLst>
              <a:ext uri="{FF2B5EF4-FFF2-40B4-BE49-F238E27FC236}">
                <a16:creationId xmlns:a16="http://schemas.microsoft.com/office/drawing/2014/main" id="{F5A2A7E4-94BD-4118-B044-6440EAF79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677" y="3659188"/>
            <a:ext cx="3336248" cy="2458288"/>
          </a:xfrm>
          <a:prstGeom prst="rect">
            <a:avLst/>
          </a:prstGeom>
        </p:spPr>
      </p:pic>
      <p:pic>
        <p:nvPicPr>
          <p:cNvPr id="35" name="Kuva 34">
            <a:extLst>
              <a:ext uri="{FF2B5EF4-FFF2-40B4-BE49-F238E27FC236}">
                <a16:creationId xmlns:a16="http://schemas.microsoft.com/office/drawing/2014/main" id="{1D88A5BA-22E1-4516-9EF1-EC467CB831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6139" y="3659188"/>
            <a:ext cx="3336249" cy="2458288"/>
          </a:xfrm>
          <a:prstGeom prst="rect">
            <a:avLst/>
          </a:prstGeom>
        </p:spPr>
      </p:pic>
      <p:pic>
        <p:nvPicPr>
          <p:cNvPr id="29" name="Kuva 28" descr="Kuva, joka sisältää kohteen ulko&#10;&#10;Kuvaus luotu automaattisesti">
            <a:extLst>
              <a:ext uri="{FF2B5EF4-FFF2-40B4-BE49-F238E27FC236}">
                <a16:creationId xmlns:a16="http://schemas.microsoft.com/office/drawing/2014/main" id="{9E4120C9-7514-4AD4-B45B-C7EE37870376}"/>
              </a:ext>
            </a:extLst>
          </p:cNvPr>
          <p:cNvPicPr>
            <a:picLocks noChangeAspect="1"/>
          </p:cNvPicPr>
          <p:nvPr/>
        </p:nvPicPr>
        <p:blipFill rotWithShape="1">
          <a:blip r:embed="rId8">
            <a:extLst>
              <a:ext uri="{28A0092B-C50C-407E-A947-70E740481C1C}">
                <a14:useLocalDpi xmlns:a14="http://schemas.microsoft.com/office/drawing/2010/main" val="0"/>
              </a:ext>
            </a:extLst>
          </a:blip>
          <a:srcRect l="15914" r="41274" b="1"/>
          <a:stretch/>
        </p:blipFill>
        <p:spPr>
          <a:xfrm>
            <a:off x="7616247" y="3371780"/>
            <a:ext cx="2090504" cy="2806017"/>
          </a:xfrm>
          <a:prstGeom prst="rect">
            <a:avLst/>
          </a:prstGeom>
        </p:spPr>
      </p:pic>
      <p:pic>
        <p:nvPicPr>
          <p:cNvPr id="31" name="Kuva 30" descr="Kuva, joka sisältää kohteen vesi, puu, ulko, joki&#10;&#10;Kuvaus luotu automaattisesti">
            <a:extLst>
              <a:ext uri="{FF2B5EF4-FFF2-40B4-BE49-F238E27FC236}">
                <a16:creationId xmlns:a16="http://schemas.microsoft.com/office/drawing/2014/main" id="{C73912A5-7A71-41AD-AC4A-5AFAEE310FDD}"/>
              </a:ext>
            </a:extLst>
          </p:cNvPr>
          <p:cNvPicPr>
            <a:picLocks noChangeAspect="1"/>
          </p:cNvPicPr>
          <p:nvPr/>
        </p:nvPicPr>
        <p:blipFill rotWithShape="1">
          <a:blip r:embed="rId9">
            <a:extLst>
              <a:ext uri="{28A0092B-C50C-407E-A947-70E740481C1C}">
                <a14:useLocalDpi xmlns:a14="http://schemas.microsoft.com/office/drawing/2010/main" val="0"/>
              </a:ext>
            </a:extLst>
          </a:blip>
          <a:srcRect l="20638" r="39769"/>
          <a:stretch/>
        </p:blipFill>
        <p:spPr>
          <a:xfrm>
            <a:off x="9663938" y="3429000"/>
            <a:ext cx="2047875" cy="2748797"/>
          </a:xfrm>
          <a:prstGeom prst="rect">
            <a:avLst/>
          </a:prstGeom>
        </p:spPr>
      </p:pic>
    </p:spTree>
    <p:extLst>
      <p:ext uri="{BB962C8B-B14F-4D97-AF65-F5344CB8AC3E}">
        <p14:creationId xmlns:p14="http://schemas.microsoft.com/office/powerpoint/2010/main" val="375391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isällön paikkamerkki 2">
            <a:extLst>
              <a:ext uri="{FF2B5EF4-FFF2-40B4-BE49-F238E27FC236}">
                <a16:creationId xmlns:a16="http://schemas.microsoft.com/office/drawing/2014/main" id="{50774C66-7AD9-4511-8D6A-D16E490C6B64}"/>
              </a:ext>
            </a:extLst>
          </p:cNvPr>
          <p:cNvSpPr>
            <a:spLocks noGrp="1"/>
          </p:cNvSpPr>
          <p:nvPr>
            <p:ph idx="1"/>
          </p:nvPr>
        </p:nvSpPr>
        <p:spPr>
          <a:xfrm>
            <a:off x="381000" y="1837678"/>
            <a:ext cx="11553825" cy="5020317"/>
          </a:xfrm>
        </p:spPr>
        <p:txBody>
          <a:bodyPr anchor="ctr">
            <a:normAutofit/>
          </a:bodyPr>
          <a:lstStyle/>
          <a:p>
            <a:pPr marL="0" indent="0">
              <a:buNone/>
            </a:pPr>
            <a:r>
              <a:rPr lang="fi-FI" sz="3200" b="1" dirty="0">
                <a:solidFill>
                  <a:schemeClr val="tx1">
                    <a:lumMod val="85000"/>
                    <a:lumOff val="15000"/>
                  </a:schemeClr>
                </a:solidFill>
              </a:rPr>
              <a:t>Lapsuuden itseisarvo: </a:t>
            </a:r>
          </a:p>
          <a:p>
            <a:pPr marL="0" indent="0">
              <a:buNone/>
            </a:pPr>
            <a:r>
              <a:rPr lang="fi-FI" sz="3600" i="1" dirty="0"/>
              <a:t>Varhaiskasvatuksen tehtävänä on suojella ja edistää lasten oikeutta hyvään ja turvalliseen lapsuuteen. Varhaiskasvatus perustuu käsitykseen lapsuuden itseisarvosta. Jokainen lapsi on ainutlaatuinen ja arvokas juuri sellaisena kuin hän on. Jokaisella lapsella on oikeus tulla kuulluksi, nähdyksi, huomioon otetuksi ja ymmärretyksi omana itsenään sekä yhteisönsä jäsenenä.</a:t>
            </a:r>
            <a:endParaRPr lang="fi-FI" sz="3600" i="1" dirty="0">
              <a:solidFill>
                <a:schemeClr val="tx1">
                  <a:lumMod val="85000"/>
                  <a:lumOff val="15000"/>
                </a:schemeClr>
              </a:solidFill>
            </a:endParaRPr>
          </a:p>
        </p:txBody>
      </p:sp>
      <p:sp>
        <p:nvSpPr>
          <p:cNvPr id="34" name="Freeform: Shape 3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ruutu 3">
            <a:extLst>
              <a:ext uri="{FF2B5EF4-FFF2-40B4-BE49-F238E27FC236}">
                <a16:creationId xmlns:a16="http://schemas.microsoft.com/office/drawing/2014/main" id="{E34E2FCA-F30D-908D-1813-82F18C098949}"/>
              </a:ext>
            </a:extLst>
          </p:cNvPr>
          <p:cNvSpPr txBox="1"/>
          <p:nvPr/>
        </p:nvSpPr>
        <p:spPr>
          <a:xfrm>
            <a:off x="380998" y="371269"/>
            <a:ext cx="9727707" cy="1200329"/>
          </a:xfrm>
          <a:prstGeom prst="rect">
            <a:avLst/>
          </a:prstGeom>
          <a:noFill/>
        </p:spPr>
        <p:txBody>
          <a:bodyPr wrap="square">
            <a:spAutoFit/>
          </a:bodyPr>
          <a:lstStyle/>
          <a:p>
            <a:r>
              <a:rPr lang="fi-FI" sz="3600" b="1" dirty="0">
                <a:solidFill>
                  <a:srgbClr val="7030A0"/>
                </a:solidFill>
              </a:rPr>
              <a:t>Varhaiskasvatussuunnitelman perusteiden mukainen arvoperusta</a:t>
            </a:r>
            <a:endParaRPr lang="fi-FI" sz="3600" dirty="0"/>
          </a:p>
        </p:txBody>
      </p:sp>
    </p:spTree>
    <p:extLst>
      <p:ext uri="{BB962C8B-B14F-4D97-AF65-F5344CB8AC3E}">
        <p14:creationId xmlns:p14="http://schemas.microsoft.com/office/powerpoint/2010/main" val="125119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E541EB73-3A75-4C08-A0A6-84FD3C89D2E8}"/>
              </a:ext>
            </a:extLst>
          </p:cNvPr>
          <p:cNvSpPr>
            <a:spLocks noGrp="1"/>
          </p:cNvSpPr>
          <p:nvPr>
            <p:ph type="title"/>
          </p:nvPr>
        </p:nvSpPr>
        <p:spPr>
          <a:xfrm flipV="1">
            <a:off x="1048259" y="201931"/>
            <a:ext cx="9543405" cy="45719"/>
          </a:xfrm>
        </p:spPr>
        <p:txBody>
          <a:bodyPr>
            <a:normAutofit fontScale="90000"/>
          </a:bodyPr>
          <a:lstStyle/>
          <a:p>
            <a:endParaRPr lang="fi-FI" sz="3700" b="1" dirty="0">
              <a:solidFill>
                <a:srgbClr val="7030A0"/>
              </a:solidFill>
            </a:endParaRPr>
          </a:p>
        </p:txBody>
      </p:sp>
      <p:sp>
        <p:nvSpPr>
          <p:cNvPr id="3" name="Sisällön paikkamerkki 2">
            <a:extLst>
              <a:ext uri="{FF2B5EF4-FFF2-40B4-BE49-F238E27FC236}">
                <a16:creationId xmlns:a16="http://schemas.microsoft.com/office/drawing/2014/main" id="{E086D6B8-8CC5-4B6F-97CF-5E68F3353617}"/>
              </a:ext>
            </a:extLst>
          </p:cNvPr>
          <p:cNvSpPr>
            <a:spLocks noGrp="1"/>
          </p:cNvSpPr>
          <p:nvPr>
            <p:ph idx="1"/>
          </p:nvPr>
        </p:nvSpPr>
        <p:spPr>
          <a:xfrm>
            <a:off x="552450" y="1350736"/>
            <a:ext cx="11268075" cy="5259614"/>
          </a:xfrm>
        </p:spPr>
        <p:txBody>
          <a:bodyPr anchor="ctr">
            <a:normAutofit/>
          </a:bodyPr>
          <a:lstStyle/>
          <a:p>
            <a:pPr marL="0" indent="0">
              <a:buNone/>
            </a:pPr>
            <a:r>
              <a:rPr lang="fi-FI" b="1" dirty="0">
                <a:solidFill>
                  <a:schemeClr val="tx1">
                    <a:lumMod val="85000"/>
                    <a:lumOff val="15000"/>
                  </a:schemeClr>
                </a:solidFill>
              </a:rPr>
              <a:t>Ihmisenä kasvaminen: </a:t>
            </a:r>
          </a:p>
          <a:p>
            <a:pPr marL="0" indent="0">
              <a:buNone/>
            </a:pPr>
            <a:r>
              <a:rPr lang="fi-FI" b="0" i="1" dirty="0">
                <a:solidFill>
                  <a:schemeClr val="tx1">
                    <a:lumMod val="85000"/>
                    <a:lumOff val="15000"/>
                  </a:schemeClr>
                </a:solidFill>
                <a:effectLst/>
                <a:latin typeface="Times New Roman" panose="02020603050405020304" pitchFamily="18" charset="0"/>
              </a:rPr>
              <a:t>Varhaiskasvatus perustuu elämän, kestävän elämäntavan ja ihmisoikeuksien kunnioittamiseen sekä ihmisarvon loukkaamattomuuteen. Henkilöstö tukee lasten kasvua ihmisyyteen, jota kuvaa pyrkimys totuuteen, hyvyyteen ja kauneuteen sekä oikeudenmukaisuuteen ja rauhaan. Varhaiskasvatuksessa arvostetaan sivistystä, mikä ilmenee tavassa suhtautua itseen, muihin ihmisiin, ympäristöön ja tietoon sekä tavassa ja tahdossa toimia oikein. Henkilöstö ohjaa lapsia toimimaan arvoperustan mukaisesti sekä keskustelemaan arvoista ja ihanteista. Varhaiskasvatuksessa kiusaamista, rasismia tai väkivaltaa ei hyväksytä missään muodossa eikä keneltäkään.</a:t>
            </a:r>
            <a:r>
              <a:rPr lang="fi-FI" b="0" i="0" dirty="0">
                <a:solidFill>
                  <a:schemeClr val="tx1">
                    <a:lumMod val="85000"/>
                    <a:lumOff val="15000"/>
                  </a:schemeClr>
                </a:solidFill>
                <a:effectLst/>
                <a:latin typeface="Times New Roman" panose="02020603050405020304" pitchFamily="18" charset="0"/>
              </a:rPr>
              <a:t> </a:t>
            </a:r>
            <a:endParaRPr lang="fi-FI" dirty="0">
              <a:solidFill>
                <a:schemeClr val="tx1">
                  <a:lumMod val="85000"/>
                  <a:lumOff val="15000"/>
                </a:schemeClr>
              </a:solidFill>
            </a:endParaRPr>
          </a:p>
        </p:txBody>
      </p:sp>
      <p:sp>
        <p:nvSpPr>
          <p:cNvPr id="44" name="Freeform: Shape 4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05286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4230</TotalTime>
  <Words>642</Words>
  <Application>Microsoft Office PowerPoint</Application>
  <PresentationFormat>Laajakuva</PresentationFormat>
  <Paragraphs>57</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Calibri</vt:lpstr>
      <vt:lpstr>Calibri Light</vt:lpstr>
      <vt:lpstr>Times New Roman</vt:lpstr>
      <vt:lpstr>Wingdings</vt:lpstr>
      <vt:lpstr>Office-teema</vt:lpstr>
      <vt:lpstr>VARHAISKASVATUKSEN ARVOPERUSTA</vt:lpstr>
      <vt:lpstr>Onnenpyörä</vt:lpstr>
      <vt:lpstr>TEHTÄVÄN OHJEISTUS</vt:lpstr>
      <vt:lpstr>RYHMIEN MUODOSTUS JA TYÖSKENTELY</vt:lpstr>
      <vt:lpstr>Piirrä ja arvaa</vt:lpstr>
      <vt:lpstr>Luokittelu</vt:lpstr>
      <vt:lpstr>PowerPoint-esitys</vt:lpstr>
      <vt:lpstr>PowerPoint-esitys</vt:lpstr>
      <vt:lpstr>PowerPoint-esitys</vt:lpstr>
      <vt:lpstr>PowerPoint-esitys</vt:lpstr>
      <vt:lpstr>PowerPoint-esitys</vt:lpstr>
      <vt:lpstr>PowerPoint-esitys</vt:lpstr>
      <vt:lpstr>PowerPoint-esitys</vt:lpstr>
      <vt:lpstr>Patsaat</vt:lpstr>
      <vt:lpstr>Keskustelua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Jennin tunnit/ Varto</dc:title>
  <dc:creator>Paukkuri Jenni</dc:creator>
  <cp:lastModifiedBy>Pirnes Leena</cp:lastModifiedBy>
  <cp:revision>4</cp:revision>
  <dcterms:created xsi:type="dcterms:W3CDTF">2022-01-09T11:10:52Z</dcterms:created>
  <dcterms:modified xsi:type="dcterms:W3CDTF">2022-10-05T12:15:05Z</dcterms:modified>
</cp:coreProperties>
</file>