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8"/>
  </p:notesMasterIdLst>
  <p:sldIdLst>
    <p:sldId id="256" r:id="rId5"/>
    <p:sldId id="258" r:id="rId6"/>
    <p:sldId id="261" r:id="rId7"/>
    <p:sldId id="259" r:id="rId8"/>
    <p:sldId id="3669" r:id="rId9"/>
    <p:sldId id="274" r:id="rId10"/>
    <p:sldId id="262" r:id="rId11"/>
    <p:sldId id="3664" r:id="rId12"/>
    <p:sldId id="3665" r:id="rId13"/>
    <p:sldId id="264" r:id="rId14"/>
    <p:sldId id="266" r:id="rId15"/>
    <p:sldId id="3666" r:id="rId16"/>
    <p:sldId id="267" r:id="rId17"/>
    <p:sldId id="268" r:id="rId18"/>
    <p:sldId id="269" r:id="rId19"/>
    <p:sldId id="282" r:id="rId20"/>
    <p:sldId id="270" r:id="rId21"/>
    <p:sldId id="271" r:id="rId22"/>
    <p:sldId id="273" r:id="rId23"/>
    <p:sldId id="276" r:id="rId24"/>
    <p:sldId id="3624" r:id="rId25"/>
    <p:sldId id="3625" r:id="rId26"/>
    <p:sldId id="3626" r:id="rId27"/>
    <p:sldId id="3627" r:id="rId28"/>
    <p:sldId id="3663" r:id="rId29"/>
    <p:sldId id="3658" r:id="rId30"/>
    <p:sldId id="3656" r:id="rId31"/>
    <p:sldId id="3628" r:id="rId32"/>
    <p:sldId id="275" r:id="rId33"/>
    <p:sldId id="3629" r:id="rId34"/>
    <p:sldId id="3630" r:id="rId35"/>
    <p:sldId id="3631" r:id="rId36"/>
    <p:sldId id="3632" r:id="rId37"/>
    <p:sldId id="3633" r:id="rId38"/>
    <p:sldId id="3635" r:id="rId39"/>
    <p:sldId id="3638" r:id="rId40"/>
    <p:sldId id="3661" r:id="rId41"/>
    <p:sldId id="3640" r:id="rId42"/>
    <p:sldId id="3641" r:id="rId43"/>
    <p:sldId id="3643" r:id="rId44"/>
    <p:sldId id="3644" r:id="rId45"/>
    <p:sldId id="3645" r:id="rId46"/>
    <p:sldId id="3646" r:id="rId47"/>
    <p:sldId id="3647" r:id="rId48"/>
    <p:sldId id="3648" r:id="rId49"/>
    <p:sldId id="3670" r:id="rId50"/>
    <p:sldId id="286" r:id="rId51"/>
    <p:sldId id="3650" r:id="rId52"/>
    <p:sldId id="3667" r:id="rId53"/>
    <p:sldId id="3651" r:id="rId54"/>
    <p:sldId id="3653" r:id="rId55"/>
    <p:sldId id="3654" r:id="rId56"/>
    <p:sldId id="3655" r:id="rId57"/>
  </p:sldIdLst>
  <p:sldSz cx="12192000" cy="6858000"/>
  <p:notesSz cx="6735763" cy="986631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B73C9461-03B2-4177-8604-0605100D3819}">
          <p14:sldIdLst>
            <p14:sldId id="256"/>
          </p14:sldIdLst>
        </p14:section>
        <p14:section name="Nimetön osa" id="{2D950F83-65FE-4FFD-96E9-CE4135BC4F32}">
          <p14:sldIdLst>
            <p14:sldId id="258"/>
            <p14:sldId id="261"/>
            <p14:sldId id="259"/>
            <p14:sldId id="3669"/>
            <p14:sldId id="274"/>
            <p14:sldId id="262"/>
            <p14:sldId id="3664"/>
            <p14:sldId id="3665"/>
            <p14:sldId id="264"/>
            <p14:sldId id="266"/>
            <p14:sldId id="3666"/>
            <p14:sldId id="267"/>
            <p14:sldId id="268"/>
            <p14:sldId id="269"/>
            <p14:sldId id="282"/>
            <p14:sldId id="270"/>
            <p14:sldId id="271"/>
            <p14:sldId id="273"/>
            <p14:sldId id="276"/>
            <p14:sldId id="3624"/>
            <p14:sldId id="3625"/>
            <p14:sldId id="3626"/>
            <p14:sldId id="3627"/>
            <p14:sldId id="3663"/>
            <p14:sldId id="3658"/>
            <p14:sldId id="3656"/>
            <p14:sldId id="3628"/>
            <p14:sldId id="275"/>
            <p14:sldId id="3629"/>
            <p14:sldId id="3630"/>
            <p14:sldId id="3631"/>
            <p14:sldId id="3632"/>
            <p14:sldId id="3633"/>
            <p14:sldId id="3635"/>
            <p14:sldId id="3638"/>
            <p14:sldId id="3661"/>
            <p14:sldId id="3640"/>
            <p14:sldId id="3641"/>
            <p14:sldId id="3643"/>
            <p14:sldId id="3644"/>
            <p14:sldId id="3645"/>
            <p14:sldId id="3646"/>
            <p14:sldId id="3647"/>
            <p14:sldId id="3648"/>
            <p14:sldId id="3670"/>
            <p14:sldId id="286"/>
            <p14:sldId id="3650"/>
            <p14:sldId id="3667"/>
            <p14:sldId id="3651"/>
            <p14:sldId id="3653"/>
            <p14:sldId id="3654"/>
            <p14:sldId id="365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9A"/>
    <a:srgbClr val="35776A"/>
    <a:srgbClr val="80C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2BB005-BBA3-48AE-8416-829ED535E9E8}" v="6" dt="2021-08-25T11:12:49.354"/>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58" d="100"/>
          <a:sy n="58" d="100"/>
        </p:scale>
        <p:origin x="984" y="56"/>
      </p:cViewPr>
      <p:guideLst/>
    </p:cSldViewPr>
  </p:slideViewPr>
  <p:notesTextViewPr>
    <p:cViewPr>
      <p:scale>
        <a:sx n="1" d="1"/>
        <a:sy n="1" d="1"/>
      </p:scale>
      <p:origin x="0" y="0"/>
    </p:cViewPr>
  </p:notesTextViewPr>
  <p:sorterViewPr>
    <p:cViewPr>
      <p:scale>
        <a:sx n="80" d="100"/>
        <a:sy n="80" d="100"/>
      </p:scale>
      <p:origin x="0" y="-57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2C6065-E07C-44E7-B6F4-F6754AC6D86B}" type="doc">
      <dgm:prSet loTypeId="urn:microsoft.com/office/officeart/2005/8/layout/cycle8" loCatId="cycle" qsTypeId="urn:microsoft.com/office/officeart/2005/8/quickstyle/simple1" qsCatId="simple" csTypeId="urn:microsoft.com/office/officeart/2005/8/colors/accent0_3" csCatId="mainScheme" phldr="1"/>
      <dgm:spPr/>
    </dgm:pt>
    <dgm:pt modelId="{F16A5A34-0C12-4640-976D-87B019226E61}">
      <dgm:prSet phldrT="[Teksti]"/>
      <dgm:spPr>
        <a:solidFill>
          <a:schemeClr val="bg1">
            <a:lumMod val="85000"/>
          </a:schemeClr>
        </a:solidFill>
      </dgm:spPr>
      <dgm:t>
        <a:bodyPr/>
        <a:lstStyle/>
        <a:p>
          <a:r>
            <a:rPr lang="fi-FI" dirty="0"/>
            <a:t>Miksi</a:t>
          </a:r>
        </a:p>
      </dgm:t>
    </dgm:pt>
    <dgm:pt modelId="{C23A582D-C43A-40B0-A9B8-8025606D4CF0}" type="parTrans" cxnId="{711AD6BC-DB89-40DB-B4C3-C82EC17D092F}">
      <dgm:prSet/>
      <dgm:spPr/>
      <dgm:t>
        <a:bodyPr/>
        <a:lstStyle/>
        <a:p>
          <a:endParaRPr lang="fi-FI"/>
        </a:p>
      </dgm:t>
    </dgm:pt>
    <dgm:pt modelId="{9C7BB336-3BB8-4E52-9143-2A0916BB52EF}" type="sibTrans" cxnId="{711AD6BC-DB89-40DB-B4C3-C82EC17D092F}">
      <dgm:prSet/>
      <dgm:spPr/>
      <dgm:t>
        <a:bodyPr/>
        <a:lstStyle/>
        <a:p>
          <a:endParaRPr lang="fi-FI"/>
        </a:p>
      </dgm:t>
    </dgm:pt>
    <dgm:pt modelId="{BE018147-BA74-462E-ABA3-14F752B155E1}">
      <dgm:prSet phldrT="[Teksti]"/>
      <dgm:spPr>
        <a:solidFill>
          <a:schemeClr val="bg1">
            <a:lumMod val="85000"/>
          </a:schemeClr>
        </a:solidFill>
      </dgm:spPr>
      <dgm:t>
        <a:bodyPr/>
        <a:lstStyle/>
        <a:p>
          <a:r>
            <a:rPr lang="fi-FI" dirty="0"/>
            <a:t>Miten</a:t>
          </a:r>
        </a:p>
      </dgm:t>
    </dgm:pt>
    <dgm:pt modelId="{D2672DDB-4F1E-4446-BCF6-F67C182E0540}" type="parTrans" cxnId="{3E308A82-6D52-404D-A686-DAD74EFAF644}">
      <dgm:prSet/>
      <dgm:spPr/>
      <dgm:t>
        <a:bodyPr/>
        <a:lstStyle/>
        <a:p>
          <a:endParaRPr lang="fi-FI"/>
        </a:p>
      </dgm:t>
    </dgm:pt>
    <dgm:pt modelId="{2859E3FA-E6A1-4950-B5A6-0B308B5F4DDF}" type="sibTrans" cxnId="{3E308A82-6D52-404D-A686-DAD74EFAF644}">
      <dgm:prSet/>
      <dgm:spPr/>
      <dgm:t>
        <a:bodyPr/>
        <a:lstStyle/>
        <a:p>
          <a:endParaRPr lang="fi-FI"/>
        </a:p>
      </dgm:t>
    </dgm:pt>
    <dgm:pt modelId="{975DAC8F-D757-47E6-B7C3-B34FC8AA9A2F}">
      <dgm:prSet phldrT="[Teksti]"/>
      <dgm:spPr/>
      <dgm:t>
        <a:bodyPr/>
        <a:lstStyle/>
        <a:p>
          <a:r>
            <a:rPr lang="fi-FI" dirty="0"/>
            <a:t>Mitä</a:t>
          </a:r>
        </a:p>
      </dgm:t>
    </dgm:pt>
    <dgm:pt modelId="{AB699B6A-4672-4419-AB5A-E27D6A5A10FF}" type="parTrans" cxnId="{42002F10-0980-443D-B272-865E28FB0237}">
      <dgm:prSet/>
      <dgm:spPr/>
      <dgm:t>
        <a:bodyPr/>
        <a:lstStyle/>
        <a:p>
          <a:endParaRPr lang="fi-FI"/>
        </a:p>
      </dgm:t>
    </dgm:pt>
    <dgm:pt modelId="{0E329798-C5F3-43CF-9122-1FE1741AEA96}" type="sibTrans" cxnId="{42002F10-0980-443D-B272-865E28FB0237}">
      <dgm:prSet/>
      <dgm:spPr/>
      <dgm:t>
        <a:bodyPr/>
        <a:lstStyle/>
        <a:p>
          <a:endParaRPr lang="fi-FI"/>
        </a:p>
      </dgm:t>
    </dgm:pt>
    <dgm:pt modelId="{9B82542C-DA59-4A53-86EA-31FEA6AC8102}" type="pres">
      <dgm:prSet presAssocID="{722C6065-E07C-44E7-B6F4-F6754AC6D86B}" presName="compositeShape" presStyleCnt="0">
        <dgm:presLayoutVars>
          <dgm:chMax val="7"/>
          <dgm:dir/>
          <dgm:resizeHandles val="exact"/>
        </dgm:presLayoutVars>
      </dgm:prSet>
      <dgm:spPr/>
    </dgm:pt>
    <dgm:pt modelId="{1673D4F8-F656-4A00-8C57-D2A2E54AF032}" type="pres">
      <dgm:prSet presAssocID="{722C6065-E07C-44E7-B6F4-F6754AC6D86B}" presName="wedge1" presStyleLbl="node1" presStyleIdx="0" presStyleCnt="3"/>
      <dgm:spPr/>
    </dgm:pt>
    <dgm:pt modelId="{5E5A98AF-E560-44D6-AFBC-0FA20DA9FBAF}" type="pres">
      <dgm:prSet presAssocID="{722C6065-E07C-44E7-B6F4-F6754AC6D86B}" presName="dummy1a" presStyleCnt="0"/>
      <dgm:spPr/>
    </dgm:pt>
    <dgm:pt modelId="{6E288595-74ED-47AA-BA89-C4DE5ACAE283}" type="pres">
      <dgm:prSet presAssocID="{722C6065-E07C-44E7-B6F4-F6754AC6D86B}" presName="dummy1b" presStyleCnt="0"/>
      <dgm:spPr/>
    </dgm:pt>
    <dgm:pt modelId="{883D0B1D-0830-45F0-B8BF-BF2A8B6D1CE7}" type="pres">
      <dgm:prSet presAssocID="{722C6065-E07C-44E7-B6F4-F6754AC6D86B}" presName="wedge1Tx" presStyleLbl="node1" presStyleIdx="0" presStyleCnt="3">
        <dgm:presLayoutVars>
          <dgm:chMax val="0"/>
          <dgm:chPref val="0"/>
          <dgm:bulletEnabled val="1"/>
        </dgm:presLayoutVars>
      </dgm:prSet>
      <dgm:spPr/>
    </dgm:pt>
    <dgm:pt modelId="{9D044EC3-196E-4F47-85E2-A0AAF819C214}" type="pres">
      <dgm:prSet presAssocID="{722C6065-E07C-44E7-B6F4-F6754AC6D86B}" presName="wedge2" presStyleLbl="node1" presStyleIdx="1" presStyleCnt="3"/>
      <dgm:spPr/>
    </dgm:pt>
    <dgm:pt modelId="{6A494426-EBBD-4509-A009-5FD9365D807F}" type="pres">
      <dgm:prSet presAssocID="{722C6065-E07C-44E7-B6F4-F6754AC6D86B}" presName="dummy2a" presStyleCnt="0"/>
      <dgm:spPr/>
    </dgm:pt>
    <dgm:pt modelId="{EE2304DA-6396-4EAF-8FB8-F201C66B80D3}" type="pres">
      <dgm:prSet presAssocID="{722C6065-E07C-44E7-B6F4-F6754AC6D86B}" presName="dummy2b" presStyleCnt="0"/>
      <dgm:spPr/>
    </dgm:pt>
    <dgm:pt modelId="{3DB39AEA-241B-49E9-89DE-2416C42A1426}" type="pres">
      <dgm:prSet presAssocID="{722C6065-E07C-44E7-B6F4-F6754AC6D86B}" presName="wedge2Tx" presStyleLbl="node1" presStyleIdx="1" presStyleCnt="3">
        <dgm:presLayoutVars>
          <dgm:chMax val="0"/>
          <dgm:chPref val="0"/>
          <dgm:bulletEnabled val="1"/>
        </dgm:presLayoutVars>
      </dgm:prSet>
      <dgm:spPr/>
    </dgm:pt>
    <dgm:pt modelId="{7CA4819C-6164-4639-A8DA-40543F359A08}" type="pres">
      <dgm:prSet presAssocID="{722C6065-E07C-44E7-B6F4-F6754AC6D86B}" presName="wedge3" presStyleLbl="node1" presStyleIdx="2" presStyleCnt="3"/>
      <dgm:spPr/>
    </dgm:pt>
    <dgm:pt modelId="{7EB714A7-38D1-4DC1-9E34-BDC12D5EB456}" type="pres">
      <dgm:prSet presAssocID="{722C6065-E07C-44E7-B6F4-F6754AC6D86B}" presName="dummy3a" presStyleCnt="0"/>
      <dgm:spPr/>
    </dgm:pt>
    <dgm:pt modelId="{5C323FA6-2A11-4705-84D4-FAF989CF82CF}" type="pres">
      <dgm:prSet presAssocID="{722C6065-E07C-44E7-B6F4-F6754AC6D86B}" presName="dummy3b" presStyleCnt="0"/>
      <dgm:spPr/>
    </dgm:pt>
    <dgm:pt modelId="{EC8B2361-2F8D-4E71-ADA3-6FE80C58649D}" type="pres">
      <dgm:prSet presAssocID="{722C6065-E07C-44E7-B6F4-F6754AC6D86B}" presName="wedge3Tx" presStyleLbl="node1" presStyleIdx="2" presStyleCnt="3">
        <dgm:presLayoutVars>
          <dgm:chMax val="0"/>
          <dgm:chPref val="0"/>
          <dgm:bulletEnabled val="1"/>
        </dgm:presLayoutVars>
      </dgm:prSet>
      <dgm:spPr/>
    </dgm:pt>
    <dgm:pt modelId="{B0ECF50E-C186-47C9-9BCD-6C237F8C3F84}" type="pres">
      <dgm:prSet presAssocID="{9C7BB336-3BB8-4E52-9143-2A0916BB52EF}" presName="arrowWedge1" presStyleLbl="fgSibTrans2D1" presStyleIdx="0" presStyleCnt="3"/>
      <dgm:spPr/>
    </dgm:pt>
    <dgm:pt modelId="{A3920DD1-A8D0-4AFB-AE2F-BB44D7BF6BBA}" type="pres">
      <dgm:prSet presAssocID="{2859E3FA-E6A1-4950-B5A6-0B308B5F4DDF}" presName="arrowWedge2" presStyleLbl="fgSibTrans2D1" presStyleIdx="1" presStyleCnt="3"/>
      <dgm:spPr/>
    </dgm:pt>
    <dgm:pt modelId="{349ECD9A-7A31-41CA-8ED5-4817A35E83BE}" type="pres">
      <dgm:prSet presAssocID="{0E329798-C5F3-43CF-9122-1FE1741AEA96}" presName="arrowWedge3" presStyleLbl="fgSibTrans2D1" presStyleIdx="2" presStyleCnt="3"/>
      <dgm:spPr/>
    </dgm:pt>
  </dgm:ptLst>
  <dgm:cxnLst>
    <dgm:cxn modelId="{E8461903-7282-4518-9ACF-09CCCCAD1194}" type="presOf" srcId="{F16A5A34-0C12-4640-976D-87B019226E61}" destId="{1673D4F8-F656-4A00-8C57-D2A2E54AF032}" srcOrd="0" destOrd="0" presId="urn:microsoft.com/office/officeart/2005/8/layout/cycle8"/>
    <dgm:cxn modelId="{81594B03-3AA8-4F3E-BE5C-9D23577A1981}" type="presOf" srcId="{BE018147-BA74-462E-ABA3-14F752B155E1}" destId="{9D044EC3-196E-4F47-85E2-A0AAF819C214}" srcOrd="0" destOrd="0" presId="urn:microsoft.com/office/officeart/2005/8/layout/cycle8"/>
    <dgm:cxn modelId="{96E18E0F-7E6A-48AD-9D97-F3021117A1B7}" type="presOf" srcId="{BE018147-BA74-462E-ABA3-14F752B155E1}" destId="{3DB39AEA-241B-49E9-89DE-2416C42A1426}" srcOrd="1" destOrd="0" presId="urn:microsoft.com/office/officeart/2005/8/layout/cycle8"/>
    <dgm:cxn modelId="{42002F10-0980-443D-B272-865E28FB0237}" srcId="{722C6065-E07C-44E7-B6F4-F6754AC6D86B}" destId="{975DAC8F-D757-47E6-B7C3-B34FC8AA9A2F}" srcOrd="2" destOrd="0" parTransId="{AB699B6A-4672-4419-AB5A-E27D6A5A10FF}" sibTransId="{0E329798-C5F3-43CF-9122-1FE1741AEA96}"/>
    <dgm:cxn modelId="{A2715C15-C91D-47A2-A8D9-C8825E69B740}" type="presOf" srcId="{F16A5A34-0C12-4640-976D-87B019226E61}" destId="{883D0B1D-0830-45F0-B8BF-BF2A8B6D1CE7}" srcOrd="1" destOrd="0" presId="urn:microsoft.com/office/officeart/2005/8/layout/cycle8"/>
    <dgm:cxn modelId="{3E308A82-6D52-404D-A686-DAD74EFAF644}" srcId="{722C6065-E07C-44E7-B6F4-F6754AC6D86B}" destId="{BE018147-BA74-462E-ABA3-14F752B155E1}" srcOrd="1" destOrd="0" parTransId="{D2672DDB-4F1E-4446-BCF6-F67C182E0540}" sibTransId="{2859E3FA-E6A1-4950-B5A6-0B308B5F4DDF}"/>
    <dgm:cxn modelId="{9AC99A9F-9B6B-417E-9010-827619B2888B}" type="presOf" srcId="{722C6065-E07C-44E7-B6F4-F6754AC6D86B}" destId="{9B82542C-DA59-4A53-86EA-31FEA6AC8102}" srcOrd="0" destOrd="0" presId="urn:microsoft.com/office/officeart/2005/8/layout/cycle8"/>
    <dgm:cxn modelId="{711AD6BC-DB89-40DB-B4C3-C82EC17D092F}" srcId="{722C6065-E07C-44E7-B6F4-F6754AC6D86B}" destId="{F16A5A34-0C12-4640-976D-87B019226E61}" srcOrd="0" destOrd="0" parTransId="{C23A582D-C43A-40B0-A9B8-8025606D4CF0}" sibTransId="{9C7BB336-3BB8-4E52-9143-2A0916BB52EF}"/>
    <dgm:cxn modelId="{09F43DDE-DFA9-4B31-8F63-638764BBB6A8}" type="presOf" srcId="{975DAC8F-D757-47E6-B7C3-B34FC8AA9A2F}" destId="{EC8B2361-2F8D-4E71-ADA3-6FE80C58649D}" srcOrd="1" destOrd="0" presId="urn:microsoft.com/office/officeart/2005/8/layout/cycle8"/>
    <dgm:cxn modelId="{B31F88EC-B0FB-4F99-8E8E-670E5EFFE923}" type="presOf" srcId="{975DAC8F-D757-47E6-B7C3-B34FC8AA9A2F}" destId="{7CA4819C-6164-4639-A8DA-40543F359A08}" srcOrd="0" destOrd="0" presId="urn:microsoft.com/office/officeart/2005/8/layout/cycle8"/>
    <dgm:cxn modelId="{0BDBA265-DFCA-4E06-8F9F-F4634D54C09B}" type="presParOf" srcId="{9B82542C-DA59-4A53-86EA-31FEA6AC8102}" destId="{1673D4F8-F656-4A00-8C57-D2A2E54AF032}" srcOrd="0" destOrd="0" presId="urn:microsoft.com/office/officeart/2005/8/layout/cycle8"/>
    <dgm:cxn modelId="{D3241387-0686-4382-917E-7EECF801A710}" type="presParOf" srcId="{9B82542C-DA59-4A53-86EA-31FEA6AC8102}" destId="{5E5A98AF-E560-44D6-AFBC-0FA20DA9FBAF}" srcOrd="1" destOrd="0" presId="urn:microsoft.com/office/officeart/2005/8/layout/cycle8"/>
    <dgm:cxn modelId="{8A402C0B-386D-4C25-88A7-D476F448573C}" type="presParOf" srcId="{9B82542C-DA59-4A53-86EA-31FEA6AC8102}" destId="{6E288595-74ED-47AA-BA89-C4DE5ACAE283}" srcOrd="2" destOrd="0" presId="urn:microsoft.com/office/officeart/2005/8/layout/cycle8"/>
    <dgm:cxn modelId="{4C4964E8-1E35-4D07-BBC2-EA52F6093DB5}" type="presParOf" srcId="{9B82542C-DA59-4A53-86EA-31FEA6AC8102}" destId="{883D0B1D-0830-45F0-B8BF-BF2A8B6D1CE7}" srcOrd="3" destOrd="0" presId="urn:microsoft.com/office/officeart/2005/8/layout/cycle8"/>
    <dgm:cxn modelId="{D3E86878-3C50-4FBC-899B-FE922168E324}" type="presParOf" srcId="{9B82542C-DA59-4A53-86EA-31FEA6AC8102}" destId="{9D044EC3-196E-4F47-85E2-A0AAF819C214}" srcOrd="4" destOrd="0" presId="urn:microsoft.com/office/officeart/2005/8/layout/cycle8"/>
    <dgm:cxn modelId="{4A8F68A5-CBEB-483E-A95B-4B99299ED885}" type="presParOf" srcId="{9B82542C-DA59-4A53-86EA-31FEA6AC8102}" destId="{6A494426-EBBD-4509-A009-5FD9365D807F}" srcOrd="5" destOrd="0" presId="urn:microsoft.com/office/officeart/2005/8/layout/cycle8"/>
    <dgm:cxn modelId="{A4D5B958-4106-4BE8-86C4-F275E56F6A69}" type="presParOf" srcId="{9B82542C-DA59-4A53-86EA-31FEA6AC8102}" destId="{EE2304DA-6396-4EAF-8FB8-F201C66B80D3}" srcOrd="6" destOrd="0" presId="urn:microsoft.com/office/officeart/2005/8/layout/cycle8"/>
    <dgm:cxn modelId="{7B2AF9DD-C885-43FA-A9B8-1608F527F239}" type="presParOf" srcId="{9B82542C-DA59-4A53-86EA-31FEA6AC8102}" destId="{3DB39AEA-241B-49E9-89DE-2416C42A1426}" srcOrd="7" destOrd="0" presId="urn:microsoft.com/office/officeart/2005/8/layout/cycle8"/>
    <dgm:cxn modelId="{C5AE60F7-99E0-4F29-B065-7432006FC5E3}" type="presParOf" srcId="{9B82542C-DA59-4A53-86EA-31FEA6AC8102}" destId="{7CA4819C-6164-4639-A8DA-40543F359A08}" srcOrd="8" destOrd="0" presId="urn:microsoft.com/office/officeart/2005/8/layout/cycle8"/>
    <dgm:cxn modelId="{E0A57382-19F1-4C1D-A29A-A9DE0391DE2C}" type="presParOf" srcId="{9B82542C-DA59-4A53-86EA-31FEA6AC8102}" destId="{7EB714A7-38D1-4DC1-9E34-BDC12D5EB456}" srcOrd="9" destOrd="0" presId="urn:microsoft.com/office/officeart/2005/8/layout/cycle8"/>
    <dgm:cxn modelId="{1CAF48B5-78AA-44A2-8FEA-B82BDABC2DE9}" type="presParOf" srcId="{9B82542C-DA59-4A53-86EA-31FEA6AC8102}" destId="{5C323FA6-2A11-4705-84D4-FAF989CF82CF}" srcOrd="10" destOrd="0" presId="urn:microsoft.com/office/officeart/2005/8/layout/cycle8"/>
    <dgm:cxn modelId="{61046269-20F7-4288-B147-EEC567DA800C}" type="presParOf" srcId="{9B82542C-DA59-4A53-86EA-31FEA6AC8102}" destId="{EC8B2361-2F8D-4E71-ADA3-6FE80C58649D}" srcOrd="11" destOrd="0" presId="urn:microsoft.com/office/officeart/2005/8/layout/cycle8"/>
    <dgm:cxn modelId="{9458C541-49BE-40DE-8A62-5F51BEFFD333}" type="presParOf" srcId="{9B82542C-DA59-4A53-86EA-31FEA6AC8102}" destId="{B0ECF50E-C186-47C9-9BCD-6C237F8C3F84}" srcOrd="12" destOrd="0" presId="urn:microsoft.com/office/officeart/2005/8/layout/cycle8"/>
    <dgm:cxn modelId="{7FBC3E1B-5C18-4748-9D3A-A6455AF98412}" type="presParOf" srcId="{9B82542C-DA59-4A53-86EA-31FEA6AC8102}" destId="{A3920DD1-A8D0-4AFB-AE2F-BB44D7BF6BBA}" srcOrd="13" destOrd="0" presId="urn:microsoft.com/office/officeart/2005/8/layout/cycle8"/>
    <dgm:cxn modelId="{E010EA81-7972-45F1-885B-9AEE05BF816C}" type="presParOf" srcId="{9B82542C-DA59-4A53-86EA-31FEA6AC8102}" destId="{349ECD9A-7A31-41CA-8ED5-4817A35E83BE}"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628BE6-289C-4248-80AE-AEDC2A27AB28}" type="doc">
      <dgm:prSet loTypeId="urn:microsoft.com/office/officeart/2005/8/layout/hProcess11" loCatId="process" qsTypeId="urn:microsoft.com/office/officeart/2005/8/quickstyle/simple1" qsCatId="simple" csTypeId="urn:microsoft.com/office/officeart/2005/8/colors/accent1_2" csCatId="accent1" phldr="1"/>
      <dgm:spPr/>
    </dgm:pt>
    <dgm:pt modelId="{8B9E8234-6B2E-49A7-AA70-BD8DD5C9C84C}">
      <dgm:prSet phldrT="[Teksti]" custT="1"/>
      <dgm:spPr/>
      <dgm:t>
        <a:bodyPr/>
        <a:lstStyle/>
        <a:p>
          <a:r>
            <a:rPr lang="fi-FI" sz="2800" dirty="0">
              <a:solidFill>
                <a:schemeClr val="accent1"/>
              </a:solidFill>
            </a:rPr>
            <a:t>2017</a:t>
          </a:r>
        </a:p>
      </dgm:t>
    </dgm:pt>
    <dgm:pt modelId="{C1665E69-AEBF-4BF0-AD52-829270416F1A}" type="parTrans" cxnId="{801F9E30-98E0-4D58-837E-D1910C4945B9}">
      <dgm:prSet/>
      <dgm:spPr/>
      <dgm:t>
        <a:bodyPr/>
        <a:lstStyle/>
        <a:p>
          <a:endParaRPr lang="fi-FI">
            <a:solidFill>
              <a:schemeClr val="accent1"/>
            </a:solidFill>
          </a:endParaRPr>
        </a:p>
      </dgm:t>
    </dgm:pt>
    <dgm:pt modelId="{C7862DEA-B156-4F5D-A982-73C305D57FFE}" type="sibTrans" cxnId="{801F9E30-98E0-4D58-837E-D1910C4945B9}">
      <dgm:prSet/>
      <dgm:spPr/>
      <dgm:t>
        <a:bodyPr/>
        <a:lstStyle/>
        <a:p>
          <a:endParaRPr lang="fi-FI">
            <a:solidFill>
              <a:schemeClr val="accent1"/>
            </a:solidFill>
          </a:endParaRPr>
        </a:p>
      </dgm:t>
    </dgm:pt>
    <dgm:pt modelId="{A74ADB83-8002-4693-9C01-4D1275952A01}">
      <dgm:prSet phldrT="[Teksti]" custT="1"/>
      <dgm:spPr/>
      <dgm:t>
        <a:bodyPr/>
        <a:lstStyle/>
        <a:p>
          <a:r>
            <a:rPr lang="fi-FI" sz="2800" dirty="0">
              <a:solidFill>
                <a:schemeClr val="accent1"/>
              </a:solidFill>
            </a:rPr>
            <a:t>2020</a:t>
          </a:r>
        </a:p>
      </dgm:t>
    </dgm:pt>
    <dgm:pt modelId="{782315B4-FCC5-4DA8-853B-E8C8ECA65D6B}" type="parTrans" cxnId="{E215DF61-A6D8-4092-A1DF-BC632F940275}">
      <dgm:prSet/>
      <dgm:spPr/>
      <dgm:t>
        <a:bodyPr/>
        <a:lstStyle/>
        <a:p>
          <a:endParaRPr lang="fi-FI">
            <a:solidFill>
              <a:schemeClr val="accent1"/>
            </a:solidFill>
          </a:endParaRPr>
        </a:p>
      </dgm:t>
    </dgm:pt>
    <dgm:pt modelId="{79594AEE-E8F1-4410-9BBC-3CA614AE5453}" type="sibTrans" cxnId="{E215DF61-A6D8-4092-A1DF-BC632F940275}">
      <dgm:prSet/>
      <dgm:spPr/>
      <dgm:t>
        <a:bodyPr/>
        <a:lstStyle/>
        <a:p>
          <a:endParaRPr lang="fi-FI">
            <a:solidFill>
              <a:schemeClr val="accent1"/>
            </a:solidFill>
          </a:endParaRPr>
        </a:p>
      </dgm:t>
    </dgm:pt>
    <dgm:pt modelId="{5895F72F-4D68-4DC3-A32A-95CF7C54E8DF}" type="pres">
      <dgm:prSet presAssocID="{0E628BE6-289C-4248-80AE-AEDC2A27AB28}" presName="Name0" presStyleCnt="0">
        <dgm:presLayoutVars>
          <dgm:dir/>
          <dgm:resizeHandles val="exact"/>
        </dgm:presLayoutVars>
      </dgm:prSet>
      <dgm:spPr/>
    </dgm:pt>
    <dgm:pt modelId="{3635D14F-D21D-4633-AFC0-59C5D454DA63}" type="pres">
      <dgm:prSet presAssocID="{0E628BE6-289C-4248-80AE-AEDC2A27AB28}" presName="arrow" presStyleLbl="bgShp" presStyleIdx="0" presStyleCnt="1"/>
      <dgm:spPr/>
    </dgm:pt>
    <dgm:pt modelId="{98B4CDCB-6F60-420C-A341-286A12364A80}" type="pres">
      <dgm:prSet presAssocID="{0E628BE6-289C-4248-80AE-AEDC2A27AB28}" presName="points" presStyleCnt="0"/>
      <dgm:spPr/>
    </dgm:pt>
    <dgm:pt modelId="{E51C5788-E665-4749-A24C-4C8E107D3EF3}" type="pres">
      <dgm:prSet presAssocID="{8B9E8234-6B2E-49A7-AA70-BD8DD5C9C84C}" presName="compositeA" presStyleCnt="0"/>
      <dgm:spPr/>
    </dgm:pt>
    <dgm:pt modelId="{CD0A0D86-D8D2-448C-B41C-D0662835AC5A}" type="pres">
      <dgm:prSet presAssocID="{8B9E8234-6B2E-49A7-AA70-BD8DD5C9C84C}" presName="textA" presStyleLbl="revTx" presStyleIdx="0" presStyleCnt="2">
        <dgm:presLayoutVars>
          <dgm:bulletEnabled val="1"/>
        </dgm:presLayoutVars>
      </dgm:prSet>
      <dgm:spPr/>
    </dgm:pt>
    <dgm:pt modelId="{AC2649D3-31FF-4A66-B8E4-81C3F5439B84}" type="pres">
      <dgm:prSet presAssocID="{8B9E8234-6B2E-49A7-AA70-BD8DD5C9C84C}" presName="circleA" presStyleLbl="node1" presStyleIdx="0" presStyleCnt="2"/>
      <dgm:spPr/>
    </dgm:pt>
    <dgm:pt modelId="{184FC06B-E020-4573-ADCD-4D2F0F2C0948}" type="pres">
      <dgm:prSet presAssocID="{8B9E8234-6B2E-49A7-AA70-BD8DD5C9C84C}" presName="spaceA" presStyleCnt="0"/>
      <dgm:spPr/>
    </dgm:pt>
    <dgm:pt modelId="{BE6B6F95-629F-440C-8D93-2A6549A0814C}" type="pres">
      <dgm:prSet presAssocID="{C7862DEA-B156-4F5D-A982-73C305D57FFE}" presName="space" presStyleCnt="0"/>
      <dgm:spPr/>
    </dgm:pt>
    <dgm:pt modelId="{DC72FE73-45A2-4315-9F35-2B9A8B218E5E}" type="pres">
      <dgm:prSet presAssocID="{A74ADB83-8002-4693-9C01-4D1275952A01}" presName="compositeB" presStyleCnt="0"/>
      <dgm:spPr/>
    </dgm:pt>
    <dgm:pt modelId="{D83C8485-8CD6-41A1-9062-CAB7F794BA9A}" type="pres">
      <dgm:prSet presAssocID="{A74ADB83-8002-4693-9C01-4D1275952A01}" presName="textB" presStyleLbl="revTx" presStyleIdx="1" presStyleCnt="2">
        <dgm:presLayoutVars>
          <dgm:bulletEnabled val="1"/>
        </dgm:presLayoutVars>
      </dgm:prSet>
      <dgm:spPr/>
    </dgm:pt>
    <dgm:pt modelId="{C027613F-406A-4192-8282-E781ACE5004E}" type="pres">
      <dgm:prSet presAssocID="{A74ADB83-8002-4693-9C01-4D1275952A01}" presName="circleB" presStyleLbl="node1" presStyleIdx="1" presStyleCnt="2"/>
      <dgm:spPr/>
    </dgm:pt>
    <dgm:pt modelId="{56051D2A-94E5-416F-89BC-5962CB8AA3C7}" type="pres">
      <dgm:prSet presAssocID="{A74ADB83-8002-4693-9C01-4D1275952A01}" presName="spaceB" presStyleCnt="0"/>
      <dgm:spPr/>
    </dgm:pt>
  </dgm:ptLst>
  <dgm:cxnLst>
    <dgm:cxn modelId="{801F9E30-98E0-4D58-837E-D1910C4945B9}" srcId="{0E628BE6-289C-4248-80AE-AEDC2A27AB28}" destId="{8B9E8234-6B2E-49A7-AA70-BD8DD5C9C84C}" srcOrd="0" destOrd="0" parTransId="{C1665E69-AEBF-4BF0-AD52-829270416F1A}" sibTransId="{C7862DEA-B156-4F5D-A982-73C305D57FFE}"/>
    <dgm:cxn modelId="{C7368235-9D48-448C-9DA0-18D094EE7224}" type="presOf" srcId="{0E628BE6-289C-4248-80AE-AEDC2A27AB28}" destId="{5895F72F-4D68-4DC3-A32A-95CF7C54E8DF}" srcOrd="0" destOrd="0" presId="urn:microsoft.com/office/officeart/2005/8/layout/hProcess11"/>
    <dgm:cxn modelId="{C120663D-6D32-4CE0-90B2-8147F4900237}" type="presOf" srcId="{A74ADB83-8002-4693-9C01-4D1275952A01}" destId="{D83C8485-8CD6-41A1-9062-CAB7F794BA9A}" srcOrd="0" destOrd="0" presId="urn:microsoft.com/office/officeart/2005/8/layout/hProcess11"/>
    <dgm:cxn modelId="{E215DF61-A6D8-4092-A1DF-BC632F940275}" srcId="{0E628BE6-289C-4248-80AE-AEDC2A27AB28}" destId="{A74ADB83-8002-4693-9C01-4D1275952A01}" srcOrd="1" destOrd="0" parTransId="{782315B4-FCC5-4DA8-853B-E8C8ECA65D6B}" sibTransId="{79594AEE-E8F1-4410-9BBC-3CA614AE5453}"/>
    <dgm:cxn modelId="{370A03C0-FD67-4E49-8A80-92DD2C3BA6AF}" type="presOf" srcId="{8B9E8234-6B2E-49A7-AA70-BD8DD5C9C84C}" destId="{CD0A0D86-D8D2-448C-B41C-D0662835AC5A}" srcOrd="0" destOrd="0" presId="urn:microsoft.com/office/officeart/2005/8/layout/hProcess11"/>
    <dgm:cxn modelId="{AF15FB9C-D13B-4171-8E6B-324027FE815A}" type="presParOf" srcId="{5895F72F-4D68-4DC3-A32A-95CF7C54E8DF}" destId="{3635D14F-D21D-4633-AFC0-59C5D454DA63}" srcOrd="0" destOrd="0" presId="urn:microsoft.com/office/officeart/2005/8/layout/hProcess11"/>
    <dgm:cxn modelId="{47E6D1EE-4372-4F0F-BF02-305B59FF4C36}" type="presParOf" srcId="{5895F72F-4D68-4DC3-A32A-95CF7C54E8DF}" destId="{98B4CDCB-6F60-420C-A341-286A12364A80}" srcOrd="1" destOrd="0" presId="urn:microsoft.com/office/officeart/2005/8/layout/hProcess11"/>
    <dgm:cxn modelId="{1AAD254C-6D75-4B22-9DF9-B00D4D13D22D}" type="presParOf" srcId="{98B4CDCB-6F60-420C-A341-286A12364A80}" destId="{E51C5788-E665-4749-A24C-4C8E107D3EF3}" srcOrd="0" destOrd="0" presId="urn:microsoft.com/office/officeart/2005/8/layout/hProcess11"/>
    <dgm:cxn modelId="{33ED9F1A-68D3-46F0-8509-12934F21921A}" type="presParOf" srcId="{E51C5788-E665-4749-A24C-4C8E107D3EF3}" destId="{CD0A0D86-D8D2-448C-B41C-D0662835AC5A}" srcOrd="0" destOrd="0" presId="urn:microsoft.com/office/officeart/2005/8/layout/hProcess11"/>
    <dgm:cxn modelId="{5C735CFB-0282-4C37-B6CC-5BE4E79F80E3}" type="presParOf" srcId="{E51C5788-E665-4749-A24C-4C8E107D3EF3}" destId="{AC2649D3-31FF-4A66-B8E4-81C3F5439B84}" srcOrd="1" destOrd="0" presId="urn:microsoft.com/office/officeart/2005/8/layout/hProcess11"/>
    <dgm:cxn modelId="{21490803-DD03-442E-B960-F3F8FB2D5085}" type="presParOf" srcId="{E51C5788-E665-4749-A24C-4C8E107D3EF3}" destId="{184FC06B-E020-4573-ADCD-4D2F0F2C0948}" srcOrd="2" destOrd="0" presId="urn:microsoft.com/office/officeart/2005/8/layout/hProcess11"/>
    <dgm:cxn modelId="{DF139E20-B455-42C4-8E9A-364134AFBD6E}" type="presParOf" srcId="{98B4CDCB-6F60-420C-A341-286A12364A80}" destId="{BE6B6F95-629F-440C-8D93-2A6549A0814C}" srcOrd="1" destOrd="0" presId="urn:microsoft.com/office/officeart/2005/8/layout/hProcess11"/>
    <dgm:cxn modelId="{0268B140-D8ED-4EEC-80E0-5D92E1D5A172}" type="presParOf" srcId="{98B4CDCB-6F60-420C-A341-286A12364A80}" destId="{DC72FE73-45A2-4315-9F35-2B9A8B218E5E}" srcOrd="2" destOrd="0" presId="urn:microsoft.com/office/officeart/2005/8/layout/hProcess11"/>
    <dgm:cxn modelId="{ADE01869-86B7-42AF-B565-3807FE6A2818}" type="presParOf" srcId="{DC72FE73-45A2-4315-9F35-2B9A8B218E5E}" destId="{D83C8485-8CD6-41A1-9062-CAB7F794BA9A}" srcOrd="0" destOrd="0" presId="urn:microsoft.com/office/officeart/2005/8/layout/hProcess11"/>
    <dgm:cxn modelId="{7B6EF482-6F62-4519-9072-DE61D8659B30}" type="presParOf" srcId="{DC72FE73-45A2-4315-9F35-2B9A8B218E5E}" destId="{C027613F-406A-4192-8282-E781ACE5004E}" srcOrd="1" destOrd="0" presId="urn:microsoft.com/office/officeart/2005/8/layout/hProcess11"/>
    <dgm:cxn modelId="{52A5B07F-B90A-4988-8E63-75277725B884}" type="presParOf" srcId="{DC72FE73-45A2-4315-9F35-2B9A8B218E5E}" destId="{56051D2A-94E5-416F-89BC-5962CB8AA3C7}"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C3B567-AEF7-437E-B292-5A565EFA30A4}" type="doc">
      <dgm:prSet loTypeId="urn:microsoft.com/office/officeart/2005/8/layout/hProcess11" loCatId="process" qsTypeId="urn:microsoft.com/office/officeart/2005/8/quickstyle/simple1" qsCatId="simple" csTypeId="urn:microsoft.com/office/officeart/2005/8/colors/accent0_3" csCatId="mainScheme" phldr="1"/>
      <dgm:spPr/>
    </dgm:pt>
    <dgm:pt modelId="{92769454-1141-4D73-B483-2CFFF46C804B}">
      <dgm:prSet phldrT="[Teksti]" custT="1"/>
      <dgm:spPr/>
      <dgm:t>
        <a:bodyPr/>
        <a:lstStyle/>
        <a:p>
          <a:r>
            <a:rPr lang="fi-FI" sz="2800" dirty="0">
              <a:solidFill>
                <a:schemeClr val="tx2"/>
              </a:solidFill>
            </a:rPr>
            <a:t>2021</a:t>
          </a:r>
        </a:p>
      </dgm:t>
    </dgm:pt>
    <dgm:pt modelId="{793A1BD7-D1CC-4434-A8D6-B350BB5205FB}" type="parTrans" cxnId="{FB4AE893-ADF6-47E1-BD28-7FEE26899912}">
      <dgm:prSet/>
      <dgm:spPr/>
      <dgm:t>
        <a:bodyPr/>
        <a:lstStyle/>
        <a:p>
          <a:endParaRPr lang="fi-FI">
            <a:solidFill>
              <a:schemeClr val="tx2"/>
            </a:solidFill>
          </a:endParaRPr>
        </a:p>
      </dgm:t>
    </dgm:pt>
    <dgm:pt modelId="{E5C34E5F-29E0-4F5E-AD76-D4FEDFC8829E}" type="sibTrans" cxnId="{FB4AE893-ADF6-47E1-BD28-7FEE26899912}">
      <dgm:prSet/>
      <dgm:spPr/>
      <dgm:t>
        <a:bodyPr/>
        <a:lstStyle/>
        <a:p>
          <a:endParaRPr lang="fi-FI">
            <a:solidFill>
              <a:schemeClr val="tx2"/>
            </a:solidFill>
          </a:endParaRPr>
        </a:p>
      </dgm:t>
    </dgm:pt>
    <dgm:pt modelId="{42DBEB51-E8C6-40D2-9657-CB740BCCE1C5}">
      <dgm:prSet phldrT="[Teksti]" custT="1"/>
      <dgm:spPr/>
      <dgm:t>
        <a:bodyPr/>
        <a:lstStyle/>
        <a:p>
          <a:r>
            <a:rPr lang="fi-FI" sz="2800" dirty="0">
              <a:solidFill>
                <a:schemeClr val="tx2"/>
              </a:solidFill>
            </a:rPr>
            <a:t>2035</a:t>
          </a:r>
        </a:p>
      </dgm:t>
    </dgm:pt>
    <dgm:pt modelId="{3DC6FADB-BE88-4138-904E-099C2FB0A502}" type="parTrans" cxnId="{427F89A0-F9F4-4CF8-BB4F-E8A5EBFDFD85}">
      <dgm:prSet/>
      <dgm:spPr/>
      <dgm:t>
        <a:bodyPr/>
        <a:lstStyle/>
        <a:p>
          <a:endParaRPr lang="fi-FI">
            <a:solidFill>
              <a:schemeClr val="tx2"/>
            </a:solidFill>
          </a:endParaRPr>
        </a:p>
      </dgm:t>
    </dgm:pt>
    <dgm:pt modelId="{4ADA3CDB-C6C7-45E4-8AD3-8C95099BC730}" type="sibTrans" cxnId="{427F89A0-F9F4-4CF8-BB4F-E8A5EBFDFD85}">
      <dgm:prSet/>
      <dgm:spPr/>
      <dgm:t>
        <a:bodyPr/>
        <a:lstStyle/>
        <a:p>
          <a:endParaRPr lang="fi-FI">
            <a:solidFill>
              <a:schemeClr val="tx2"/>
            </a:solidFill>
          </a:endParaRPr>
        </a:p>
      </dgm:t>
    </dgm:pt>
    <dgm:pt modelId="{9794C59A-6703-453D-8C9E-F8DDF62B37B8}" type="pres">
      <dgm:prSet presAssocID="{DBC3B567-AEF7-437E-B292-5A565EFA30A4}" presName="Name0" presStyleCnt="0">
        <dgm:presLayoutVars>
          <dgm:dir/>
          <dgm:resizeHandles val="exact"/>
        </dgm:presLayoutVars>
      </dgm:prSet>
      <dgm:spPr/>
    </dgm:pt>
    <dgm:pt modelId="{755B9FAE-7798-48A3-96C4-7921D36F69D9}" type="pres">
      <dgm:prSet presAssocID="{DBC3B567-AEF7-437E-B292-5A565EFA30A4}" presName="arrow" presStyleLbl="bgShp" presStyleIdx="0" presStyleCnt="1"/>
      <dgm:spPr/>
    </dgm:pt>
    <dgm:pt modelId="{04A412C0-1721-43B5-A769-884974EE3D56}" type="pres">
      <dgm:prSet presAssocID="{DBC3B567-AEF7-437E-B292-5A565EFA30A4}" presName="points" presStyleCnt="0"/>
      <dgm:spPr/>
    </dgm:pt>
    <dgm:pt modelId="{F29AFC5C-1F2A-4EC6-B2D2-510A61693584}" type="pres">
      <dgm:prSet presAssocID="{92769454-1141-4D73-B483-2CFFF46C804B}" presName="compositeA" presStyleCnt="0"/>
      <dgm:spPr/>
    </dgm:pt>
    <dgm:pt modelId="{B4515467-BFD2-4FFC-933D-A2A19C88B25A}" type="pres">
      <dgm:prSet presAssocID="{92769454-1141-4D73-B483-2CFFF46C804B}" presName="textA" presStyleLbl="revTx" presStyleIdx="0" presStyleCnt="2">
        <dgm:presLayoutVars>
          <dgm:bulletEnabled val="1"/>
        </dgm:presLayoutVars>
      </dgm:prSet>
      <dgm:spPr/>
    </dgm:pt>
    <dgm:pt modelId="{5580893B-1D08-4531-8FE2-A8579676DAD4}" type="pres">
      <dgm:prSet presAssocID="{92769454-1141-4D73-B483-2CFFF46C804B}" presName="circleA" presStyleLbl="node1" presStyleIdx="0" presStyleCnt="2"/>
      <dgm:spPr/>
    </dgm:pt>
    <dgm:pt modelId="{EBB3E986-C455-482D-9C3B-E3D29E57CBE6}" type="pres">
      <dgm:prSet presAssocID="{92769454-1141-4D73-B483-2CFFF46C804B}" presName="spaceA" presStyleCnt="0"/>
      <dgm:spPr/>
    </dgm:pt>
    <dgm:pt modelId="{DAB844FF-E8A5-45EB-9231-E2463ACFD9DD}" type="pres">
      <dgm:prSet presAssocID="{E5C34E5F-29E0-4F5E-AD76-D4FEDFC8829E}" presName="space" presStyleCnt="0"/>
      <dgm:spPr/>
    </dgm:pt>
    <dgm:pt modelId="{88CC84C5-5077-48CC-92F8-C695FEC0126A}" type="pres">
      <dgm:prSet presAssocID="{42DBEB51-E8C6-40D2-9657-CB740BCCE1C5}" presName="compositeB" presStyleCnt="0"/>
      <dgm:spPr/>
    </dgm:pt>
    <dgm:pt modelId="{9B3118B1-FBFD-4885-9C46-ACD99ED07757}" type="pres">
      <dgm:prSet presAssocID="{42DBEB51-E8C6-40D2-9657-CB740BCCE1C5}" presName="textB" presStyleLbl="revTx" presStyleIdx="1" presStyleCnt="2">
        <dgm:presLayoutVars>
          <dgm:bulletEnabled val="1"/>
        </dgm:presLayoutVars>
      </dgm:prSet>
      <dgm:spPr/>
    </dgm:pt>
    <dgm:pt modelId="{A74FA083-55EB-49E2-9B36-F08DC23CBCF9}" type="pres">
      <dgm:prSet presAssocID="{42DBEB51-E8C6-40D2-9657-CB740BCCE1C5}" presName="circleB" presStyleLbl="node1" presStyleIdx="1" presStyleCnt="2"/>
      <dgm:spPr/>
    </dgm:pt>
    <dgm:pt modelId="{4B44F100-7276-474B-927C-884B069F2C3E}" type="pres">
      <dgm:prSet presAssocID="{42DBEB51-E8C6-40D2-9657-CB740BCCE1C5}" presName="spaceB" presStyleCnt="0"/>
      <dgm:spPr/>
    </dgm:pt>
  </dgm:ptLst>
  <dgm:cxnLst>
    <dgm:cxn modelId="{B4D1AE30-164F-43E8-834A-34E9EBF8E0C0}" type="presOf" srcId="{92769454-1141-4D73-B483-2CFFF46C804B}" destId="{B4515467-BFD2-4FFC-933D-A2A19C88B25A}" srcOrd="0" destOrd="0" presId="urn:microsoft.com/office/officeart/2005/8/layout/hProcess11"/>
    <dgm:cxn modelId="{D49E5033-561C-46DB-9D60-5D0DA3D1D29F}" type="presOf" srcId="{DBC3B567-AEF7-437E-B292-5A565EFA30A4}" destId="{9794C59A-6703-453D-8C9E-F8DDF62B37B8}" srcOrd="0" destOrd="0" presId="urn:microsoft.com/office/officeart/2005/8/layout/hProcess11"/>
    <dgm:cxn modelId="{FB4AE893-ADF6-47E1-BD28-7FEE26899912}" srcId="{DBC3B567-AEF7-437E-B292-5A565EFA30A4}" destId="{92769454-1141-4D73-B483-2CFFF46C804B}" srcOrd="0" destOrd="0" parTransId="{793A1BD7-D1CC-4434-A8D6-B350BB5205FB}" sibTransId="{E5C34E5F-29E0-4F5E-AD76-D4FEDFC8829E}"/>
    <dgm:cxn modelId="{427F89A0-F9F4-4CF8-BB4F-E8A5EBFDFD85}" srcId="{DBC3B567-AEF7-437E-B292-5A565EFA30A4}" destId="{42DBEB51-E8C6-40D2-9657-CB740BCCE1C5}" srcOrd="1" destOrd="0" parTransId="{3DC6FADB-BE88-4138-904E-099C2FB0A502}" sibTransId="{4ADA3CDB-C6C7-45E4-8AD3-8C95099BC730}"/>
    <dgm:cxn modelId="{004192B1-6E9B-483B-8FD7-9A447947883E}" type="presOf" srcId="{42DBEB51-E8C6-40D2-9657-CB740BCCE1C5}" destId="{9B3118B1-FBFD-4885-9C46-ACD99ED07757}" srcOrd="0" destOrd="0" presId="urn:microsoft.com/office/officeart/2005/8/layout/hProcess11"/>
    <dgm:cxn modelId="{1F2C11E7-8C41-444F-8452-176F951ACAEB}" type="presParOf" srcId="{9794C59A-6703-453D-8C9E-F8DDF62B37B8}" destId="{755B9FAE-7798-48A3-96C4-7921D36F69D9}" srcOrd="0" destOrd="0" presId="urn:microsoft.com/office/officeart/2005/8/layout/hProcess11"/>
    <dgm:cxn modelId="{266A0663-A649-42C7-AA4D-E80C463F7622}" type="presParOf" srcId="{9794C59A-6703-453D-8C9E-F8DDF62B37B8}" destId="{04A412C0-1721-43B5-A769-884974EE3D56}" srcOrd="1" destOrd="0" presId="urn:microsoft.com/office/officeart/2005/8/layout/hProcess11"/>
    <dgm:cxn modelId="{2B7B37FE-9A14-425D-A9C8-443BFB7CE2A0}" type="presParOf" srcId="{04A412C0-1721-43B5-A769-884974EE3D56}" destId="{F29AFC5C-1F2A-4EC6-B2D2-510A61693584}" srcOrd="0" destOrd="0" presId="urn:microsoft.com/office/officeart/2005/8/layout/hProcess11"/>
    <dgm:cxn modelId="{7FB413BA-694B-4CD7-87B8-33DC087B36FA}" type="presParOf" srcId="{F29AFC5C-1F2A-4EC6-B2D2-510A61693584}" destId="{B4515467-BFD2-4FFC-933D-A2A19C88B25A}" srcOrd="0" destOrd="0" presId="urn:microsoft.com/office/officeart/2005/8/layout/hProcess11"/>
    <dgm:cxn modelId="{D7F754A9-6ED0-4AB9-9D7C-1B1262351518}" type="presParOf" srcId="{F29AFC5C-1F2A-4EC6-B2D2-510A61693584}" destId="{5580893B-1D08-4531-8FE2-A8579676DAD4}" srcOrd="1" destOrd="0" presId="urn:microsoft.com/office/officeart/2005/8/layout/hProcess11"/>
    <dgm:cxn modelId="{B78AB1E6-06D9-4A6E-9B9E-12F105FF53CB}" type="presParOf" srcId="{F29AFC5C-1F2A-4EC6-B2D2-510A61693584}" destId="{EBB3E986-C455-482D-9C3B-E3D29E57CBE6}" srcOrd="2" destOrd="0" presId="urn:microsoft.com/office/officeart/2005/8/layout/hProcess11"/>
    <dgm:cxn modelId="{7A4F53E0-0B1A-4273-96AF-464A4876E290}" type="presParOf" srcId="{04A412C0-1721-43B5-A769-884974EE3D56}" destId="{DAB844FF-E8A5-45EB-9231-E2463ACFD9DD}" srcOrd="1" destOrd="0" presId="urn:microsoft.com/office/officeart/2005/8/layout/hProcess11"/>
    <dgm:cxn modelId="{A8AA7B7A-9BB0-4E45-A9DB-52461FD7B3F0}" type="presParOf" srcId="{04A412C0-1721-43B5-A769-884974EE3D56}" destId="{88CC84C5-5077-48CC-92F8-C695FEC0126A}" srcOrd="2" destOrd="0" presId="urn:microsoft.com/office/officeart/2005/8/layout/hProcess11"/>
    <dgm:cxn modelId="{752062F3-EE18-4443-B7A7-83ACC27A69BE}" type="presParOf" srcId="{88CC84C5-5077-48CC-92F8-C695FEC0126A}" destId="{9B3118B1-FBFD-4885-9C46-ACD99ED07757}" srcOrd="0" destOrd="0" presId="urn:microsoft.com/office/officeart/2005/8/layout/hProcess11"/>
    <dgm:cxn modelId="{BD2F90EE-B6F3-4409-AFAA-6FD6A0841383}" type="presParOf" srcId="{88CC84C5-5077-48CC-92F8-C695FEC0126A}" destId="{A74FA083-55EB-49E2-9B36-F08DC23CBCF9}" srcOrd="1" destOrd="0" presId="urn:microsoft.com/office/officeart/2005/8/layout/hProcess11"/>
    <dgm:cxn modelId="{DD5D7112-B8BD-44AE-92AF-1BA6F182A1E3}" type="presParOf" srcId="{88CC84C5-5077-48CC-92F8-C695FEC0126A}" destId="{4B44F100-7276-474B-927C-884B069F2C3E}" srcOrd="2" destOrd="0" presId="urn:microsoft.com/office/officeart/2005/8/layout/hProcess1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2C6065-E07C-44E7-B6F4-F6754AC6D86B}" type="doc">
      <dgm:prSet loTypeId="urn:microsoft.com/office/officeart/2005/8/layout/cycle8" loCatId="cycle" qsTypeId="urn:microsoft.com/office/officeart/2005/8/quickstyle/simple1" qsCatId="simple" csTypeId="urn:microsoft.com/office/officeart/2005/8/colors/accent0_3" csCatId="mainScheme" phldr="1"/>
      <dgm:spPr/>
    </dgm:pt>
    <dgm:pt modelId="{F16A5A34-0C12-4640-976D-87B019226E61}">
      <dgm:prSet phldrT="[Teksti]"/>
      <dgm:spPr/>
      <dgm:t>
        <a:bodyPr/>
        <a:lstStyle/>
        <a:p>
          <a:r>
            <a:rPr lang="fi-FI" dirty="0"/>
            <a:t>Miksi</a:t>
          </a:r>
        </a:p>
      </dgm:t>
    </dgm:pt>
    <dgm:pt modelId="{C23A582D-C43A-40B0-A9B8-8025606D4CF0}" type="parTrans" cxnId="{711AD6BC-DB89-40DB-B4C3-C82EC17D092F}">
      <dgm:prSet/>
      <dgm:spPr/>
      <dgm:t>
        <a:bodyPr/>
        <a:lstStyle/>
        <a:p>
          <a:endParaRPr lang="fi-FI"/>
        </a:p>
      </dgm:t>
    </dgm:pt>
    <dgm:pt modelId="{9C7BB336-3BB8-4E52-9143-2A0916BB52EF}" type="sibTrans" cxnId="{711AD6BC-DB89-40DB-B4C3-C82EC17D092F}">
      <dgm:prSet/>
      <dgm:spPr/>
      <dgm:t>
        <a:bodyPr/>
        <a:lstStyle/>
        <a:p>
          <a:endParaRPr lang="fi-FI"/>
        </a:p>
      </dgm:t>
    </dgm:pt>
    <dgm:pt modelId="{BE018147-BA74-462E-ABA3-14F752B155E1}">
      <dgm:prSet phldrT="[Teksti]"/>
      <dgm:spPr>
        <a:solidFill>
          <a:schemeClr val="bg1">
            <a:lumMod val="85000"/>
          </a:schemeClr>
        </a:solidFill>
      </dgm:spPr>
      <dgm:t>
        <a:bodyPr/>
        <a:lstStyle/>
        <a:p>
          <a:r>
            <a:rPr lang="fi-FI" dirty="0"/>
            <a:t>Miten</a:t>
          </a:r>
        </a:p>
      </dgm:t>
    </dgm:pt>
    <dgm:pt modelId="{D2672DDB-4F1E-4446-BCF6-F67C182E0540}" type="parTrans" cxnId="{3E308A82-6D52-404D-A686-DAD74EFAF644}">
      <dgm:prSet/>
      <dgm:spPr/>
      <dgm:t>
        <a:bodyPr/>
        <a:lstStyle/>
        <a:p>
          <a:endParaRPr lang="fi-FI"/>
        </a:p>
      </dgm:t>
    </dgm:pt>
    <dgm:pt modelId="{2859E3FA-E6A1-4950-B5A6-0B308B5F4DDF}" type="sibTrans" cxnId="{3E308A82-6D52-404D-A686-DAD74EFAF644}">
      <dgm:prSet/>
      <dgm:spPr/>
      <dgm:t>
        <a:bodyPr/>
        <a:lstStyle/>
        <a:p>
          <a:endParaRPr lang="fi-FI"/>
        </a:p>
      </dgm:t>
    </dgm:pt>
    <dgm:pt modelId="{975DAC8F-D757-47E6-B7C3-B34FC8AA9A2F}">
      <dgm:prSet phldrT="[Teksti]"/>
      <dgm:spPr>
        <a:solidFill>
          <a:schemeClr val="bg1">
            <a:lumMod val="85000"/>
          </a:schemeClr>
        </a:solidFill>
      </dgm:spPr>
      <dgm:t>
        <a:bodyPr/>
        <a:lstStyle/>
        <a:p>
          <a:r>
            <a:rPr lang="fi-FI" dirty="0"/>
            <a:t>Mitä</a:t>
          </a:r>
        </a:p>
      </dgm:t>
    </dgm:pt>
    <dgm:pt modelId="{AB699B6A-4672-4419-AB5A-E27D6A5A10FF}" type="parTrans" cxnId="{42002F10-0980-443D-B272-865E28FB0237}">
      <dgm:prSet/>
      <dgm:spPr/>
      <dgm:t>
        <a:bodyPr/>
        <a:lstStyle/>
        <a:p>
          <a:endParaRPr lang="fi-FI"/>
        </a:p>
      </dgm:t>
    </dgm:pt>
    <dgm:pt modelId="{0E329798-C5F3-43CF-9122-1FE1741AEA96}" type="sibTrans" cxnId="{42002F10-0980-443D-B272-865E28FB0237}">
      <dgm:prSet/>
      <dgm:spPr/>
      <dgm:t>
        <a:bodyPr/>
        <a:lstStyle/>
        <a:p>
          <a:endParaRPr lang="fi-FI"/>
        </a:p>
      </dgm:t>
    </dgm:pt>
    <dgm:pt modelId="{9B82542C-DA59-4A53-86EA-31FEA6AC8102}" type="pres">
      <dgm:prSet presAssocID="{722C6065-E07C-44E7-B6F4-F6754AC6D86B}" presName="compositeShape" presStyleCnt="0">
        <dgm:presLayoutVars>
          <dgm:chMax val="7"/>
          <dgm:dir/>
          <dgm:resizeHandles val="exact"/>
        </dgm:presLayoutVars>
      </dgm:prSet>
      <dgm:spPr/>
    </dgm:pt>
    <dgm:pt modelId="{1673D4F8-F656-4A00-8C57-D2A2E54AF032}" type="pres">
      <dgm:prSet presAssocID="{722C6065-E07C-44E7-B6F4-F6754AC6D86B}" presName="wedge1" presStyleLbl="node1" presStyleIdx="0" presStyleCnt="3" custLinFactNeighborY="-1895"/>
      <dgm:spPr/>
    </dgm:pt>
    <dgm:pt modelId="{5E5A98AF-E560-44D6-AFBC-0FA20DA9FBAF}" type="pres">
      <dgm:prSet presAssocID="{722C6065-E07C-44E7-B6F4-F6754AC6D86B}" presName="dummy1a" presStyleCnt="0"/>
      <dgm:spPr/>
    </dgm:pt>
    <dgm:pt modelId="{6E288595-74ED-47AA-BA89-C4DE5ACAE283}" type="pres">
      <dgm:prSet presAssocID="{722C6065-E07C-44E7-B6F4-F6754AC6D86B}" presName="dummy1b" presStyleCnt="0"/>
      <dgm:spPr/>
    </dgm:pt>
    <dgm:pt modelId="{883D0B1D-0830-45F0-B8BF-BF2A8B6D1CE7}" type="pres">
      <dgm:prSet presAssocID="{722C6065-E07C-44E7-B6F4-F6754AC6D86B}" presName="wedge1Tx" presStyleLbl="node1" presStyleIdx="0" presStyleCnt="3">
        <dgm:presLayoutVars>
          <dgm:chMax val="0"/>
          <dgm:chPref val="0"/>
          <dgm:bulletEnabled val="1"/>
        </dgm:presLayoutVars>
      </dgm:prSet>
      <dgm:spPr/>
    </dgm:pt>
    <dgm:pt modelId="{9D044EC3-196E-4F47-85E2-A0AAF819C214}" type="pres">
      <dgm:prSet presAssocID="{722C6065-E07C-44E7-B6F4-F6754AC6D86B}" presName="wedge2" presStyleLbl="node1" presStyleIdx="1" presStyleCnt="3"/>
      <dgm:spPr/>
    </dgm:pt>
    <dgm:pt modelId="{6A494426-EBBD-4509-A009-5FD9365D807F}" type="pres">
      <dgm:prSet presAssocID="{722C6065-E07C-44E7-B6F4-F6754AC6D86B}" presName="dummy2a" presStyleCnt="0"/>
      <dgm:spPr/>
    </dgm:pt>
    <dgm:pt modelId="{EE2304DA-6396-4EAF-8FB8-F201C66B80D3}" type="pres">
      <dgm:prSet presAssocID="{722C6065-E07C-44E7-B6F4-F6754AC6D86B}" presName="dummy2b" presStyleCnt="0"/>
      <dgm:spPr/>
    </dgm:pt>
    <dgm:pt modelId="{3DB39AEA-241B-49E9-89DE-2416C42A1426}" type="pres">
      <dgm:prSet presAssocID="{722C6065-E07C-44E7-B6F4-F6754AC6D86B}" presName="wedge2Tx" presStyleLbl="node1" presStyleIdx="1" presStyleCnt="3">
        <dgm:presLayoutVars>
          <dgm:chMax val="0"/>
          <dgm:chPref val="0"/>
          <dgm:bulletEnabled val="1"/>
        </dgm:presLayoutVars>
      </dgm:prSet>
      <dgm:spPr/>
    </dgm:pt>
    <dgm:pt modelId="{7CA4819C-6164-4639-A8DA-40543F359A08}" type="pres">
      <dgm:prSet presAssocID="{722C6065-E07C-44E7-B6F4-F6754AC6D86B}" presName="wedge3" presStyleLbl="node1" presStyleIdx="2" presStyleCnt="3" custLinFactNeighborY="-605"/>
      <dgm:spPr/>
    </dgm:pt>
    <dgm:pt modelId="{7EB714A7-38D1-4DC1-9E34-BDC12D5EB456}" type="pres">
      <dgm:prSet presAssocID="{722C6065-E07C-44E7-B6F4-F6754AC6D86B}" presName="dummy3a" presStyleCnt="0"/>
      <dgm:spPr/>
    </dgm:pt>
    <dgm:pt modelId="{5C323FA6-2A11-4705-84D4-FAF989CF82CF}" type="pres">
      <dgm:prSet presAssocID="{722C6065-E07C-44E7-B6F4-F6754AC6D86B}" presName="dummy3b" presStyleCnt="0"/>
      <dgm:spPr/>
    </dgm:pt>
    <dgm:pt modelId="{EC8B2361-2F8D-4E71-ADA3-6FE80C58649D}" type="pres">
      <dgm:prSet presAssocID="{722C6065-E07C-44E7-B6F4-F6754AC6D86B}" presName="wedge3Tx" presStyleLbl="node1" presStyleIdx="2" presStyleCnt="3">
        <dgm:presLayoutVars>
          <dgm:chMax val="0"/>
          <dgm:chPref val="0"/>
          <dgm:bulletEnabled val="1"/>
        </dgm:presLayoutVars>
      </dgm:prSet>
      <dgm:spPr/>
    </dgm:pt>
    <dgm:pt modelId="{B0ECF50E-C186-47C9-9BCD-6C237F8C3F84}" type="pres">
      <dgm:prSet presAssocID="{9C7BB336-3BB8-4E52-9143-2A0916BB52EF}" presName="arrowWedge1" presStyleLbl="fgSibTrans2D1" presStyleIdx="0" presStyleCnt="3"/>
      <dgm:spPr/>
    </dgm:pt>
    <dgm:pt modelId="{A3920DD1-A8D0-4AFB-AE2F-BB44D7BF6BBA}" type="pres">
      <dgm:prSet presAssocID="{2859E3FA-E6A1-4950-B5A6-0B308B5F4DDF}" presName="arrowWedge2" presStyleLbl="fgSibTrans2D1" presStyleIdx="1" presStyleCnt="3"/>
      <dgm:spPr/>
    </dgm:pt>
    <dgm:pt modelId="{349ECD9A-7A31-41CA-8ED5-4817A35E83BE}" type="pres">
      <dgm:prSet presAssocID="{0E329798-C5F3-43CF-9122-1FE1741AEA96}" presName="arrowWedge3" presStyleLbl="fgSibTrans2D1" presStyleIdx="2" presStyleCnt="3"/>
      <dgm:spPr/>
    </dgm:pt>
  </dgm:ptLst>
  <dgm:cxnLst>
    <dgm:cxn modelId="{E8461903-7282-4518-9ACF-09CCCCAD1194}" type="presOf" srcId="{F16A5A34-0C12-4640-976D-87B019226E61}" destId="{1673D4F8-F656-4A00-8C57-D2A2E54AF032}" srcOrd="0" destOrd="0" presId="urn:microsoft.com/office/officeart/2005/8/layout/cycle8"/>
    <dgm:cxn modelId="{81594B03-3AA8-4F3E-BE5C-9D23577A1981}" type="presOf" srcId="{BE018147-BA74-462E-ABA3-14F752B155E1}" destId="{9D044EC3-196E-4F47-85E2-A0AAF819C214}" srcOrd="0" destOrd="0" presId="urn:microsoft.com/office/officeart/2005/8/layout/cycle8"/>
    <dgm:cxn modelId="{96E18E0F-7E6A-48AD-9D97-F3021117A1B7}" type="presOf" srcId="{BE018147-BA74-462E-ABA3-14F752B155E1}" destId="{3DB39AEA-241B-49E9-89DE-2416C42A1426}" srcOrd="1" destOrd="0" presId="urn:microsoft.com/office/officeart/2005/8/layout/cycle8"/>
    <dgm:cxn modelId="{42002F10-0980-443D-B272-865E28FB0237}" srcId="{722C6065-E07C-44E7-B6F4-F6754AC6D86B}" destId="{975DAC8F-D757-47E6-B7C3-B34FC8AA9A2F}" srcOrd="2" destOrd="0" parTransId="{AB699B6A-4672-4419-AB5A-E27D6A5A10FF}" sibTransId="{0E329798-C5F3-43CF-9122-1FE1741AEA96}"/>
    <dgm:cxn modelId="{A2715C15-C91D-47A2-A8D9-C8825E69B740}" type="presOf" srcId="{F16A5A34-0C12-4640-976D-87B019226E61}" destId="{883D0B1D-0830-45F0-B8BF-BF2A8B6D1CE7}" srcOrd="1" destOrd="0" presId="urn:microsoft.com/office/officeart/2005/8/layout/cycle8"/>
    <dgm:cxn modelId="{3E308A82-6D52-404D-A686-DAD74EFAF644}" srcId="{722C6065-E07C-44E7-B6F4-F6754AC6D86B}" destId="{BE018147-BA74-462E-ABA3-14F752B155E1}" srcOrd="1" destOrd="0" parTransId="{D2672DDB-4F1E-4446-BCF6-F67C182E0540}" sibTransId="{2859E3FA-E6A1-4950-B5A6-0B308B5F4DDF}"/>
    <dgm:cxn modelId="{9AC99A9F-9B6B-417E-9010-827619B2888B}" type="presOf" srcId="{722C6065-E07C-44E7-B6F4-F6754AC6D86B}" destId="{9B82542C-DA59-4A53-86EA-31FEA6AC8102}" srcOrd="0" destOrd="0" presId="urn:microsoft.com/office/officeart/2005/8/layout/cycle8"/>
    <dgm:cxn modelId="{711AD6BC-DB89-40DB-B4C3-C82EC17D092F}" srcId="{722C6065-E07C-44E7-B6F4-F6754AC6D86B}" destId="{F16A5A34-0C12-4640-976D-87B019226E61}" srcOrd="0" destOrd="0" parTransId="{C23A582D-C43A-40B0-A9B8-8025606D4CF0}" sibTransId="{9C7BB336-3BB8-4E52-9143-2A0916BB52EF}"/>
    <dgm:cxn modelId="{09F43DDE-DFA9-4B31-8F63-638764BBB6A8}" type="presOf" srcId="{975DAC8F-D757-47E6-B7C3-B34FC8AA9A2F}" destId="{EC8B2361-2F8D-4E71-ADA3-6FE80C58649D}" srcOrd="1" destOrd="0" presId="urn:microsoft.com/office/officeart/2005/8/layout/cycle8"/>
    <dgm:cxn modelId="{B31F88EC-B0FB-4F99-8E8E-670E5EFFE923}" type="presOf" srcId="{975DAC8F-D757-47E6-B7C3-B34FC8AA9A2F}" destId="{7CA4819C-6164-4639-A8DA-40543F359A08}" srcOrd="0" destOrd="0" presId="urn:microsoft.com/office/officeart/2005/8/layout/cycle8"/>
    <dgm:cxn modelId="{0BDBA265-DFCA-4E06-8F9F-F4634D54C09B}" type="presParOf" srcId="{9B82542C-DA59-4A53-86EA-31FEA6AC8102}" destId="{1673D4F8-F656-4A00-8C57-D2A2E54AF032}" srcOrd="0" destOrd="0" presId="urn:microsoft.com/office/officeart/2005/8/layout/cycle8"/>
    <dgm:cxn modelId="{D3241387-0686-4382-917E-7EECF801A710}" type="presParOf" srcId="{9B82542C-DA59-4A53-86EA-31FEA6AC8102}" destId="{5E5A98AF-E560-44D6-AFBC-0FA20DA9FBAF}" srcOrd="1" destOrd="0" presId="urn:microsoft.com/office/officeart/2005/8/layout/cycle8"/>
    <dgm:cxn modelId="{8A402C0B-386D-4C25-88A7-D476F448573C}" type="presParOf" srcId="{9B82542C-DA59-4A53-86EA-31FEA6AC8102}" destId="{6E288595-74ED-47AA-BA89-C4DE5ACAE283}" srcOrd="2" destOrd="0" presId="urn:microsoft.com/office/officeart/2005/8/layout/cycle8"/>
    <dgm:cxn modelId="{4C4964E8-1E35-4D07-BBC2-EA52F6093DB5}" type="presParOf" srcId="{9B82542C-DA59-4A53-86EA-31FEA6AC8102}" destId="{883D0B1D-0830-45F0-B8BF-BF2A8B6D1CE7}" srcOrd="3" destOrd="0" presId="urn:microsoft.com/office/officeart/2005/8/layout/cycle8"/>
    <dgm:cxn modelId="{D3E86878-3C50-4FBC-899B-FE922168E324}" type="presParOf" srcId="{9B82542C-DA59-4A53-86EA-31FEA6AC8102}" destId="{9D044EC3-196E-4F47-85E2-A0AAF819C214}" srcOrd="4" destOrd="0" presId="urn:microsoft.com/office/officeart/2005/8/layout/cycle8"/>
    <dgm:cxn modelId="{4A8F68A5-CBEB-483E-A95B-4B99299ED885}" type="presParOf" srcId="{9B82542C-DA59-4A53-86EA-31FEA6AC8102}" destId="{6A494426-EBBD-4509-A009-5FD9365D807F}" srcOrd="5" destOrd="0" presId="urn:microsoft.com/office/officeart/2005/8/layout/cycle8"/>
    <dgm:cxn modelId="{A4D5B958-4106-4BE8-86C4-F275E56F6A69}" type="presParOf" srcId="{9B82542C-DA59-4A53-86EA-31FEA6AC8102}" destId="{EE2304DA-6396-4EAF-8FB8-F201C66B80D3}" srcOrd="6" destOrd="0" presId="urn:microsoft.com/office/officeart/2005/8/layout/cycle8"/>
    <dgm:cxn modelId="{7B2AF9DD-C885-43FA-A9B8-1608F527F239}" type="presParOf" srcId="{9B82542C-DA59-4A53-86EA-31FEA6AC8102}" destId="{3DB39AEA-241B-49E9-89DE-2416C42A1426}" srcOrd="7" destOrd="0" presId="urn:microsoft.com/office/officeart/2005/8/layout/cycle8"/>
    <dgm:cxn modelId="{C5AE60F7-99E0-4F29-B065-7432006FC5E3}" type="presParOf" srcId="{9B82542C-DA59-4A53-86EA-31FEA6AC8102}" destId="{7CA4819C-6164-4639-A8DA-40543F359A08}" srcOrd="8" destOrd="0" presId="urn:microsoft.com/office/officeart/2005/8/layout/cycle8"/>
    <dgm:cxn modelId="{E0A57382-19F1-4C1D-A29A-A9DE0391DE2C}" type="presParOf" srcId="{9B82542C-DA59-4A53-86EA-31FEA6AC8102}" destId="{7EB714A7-38D1-4DC1-9E34-BDC12D5EB456}" srcOrd="9" destOrd="0" presId="urn:microsoft.com/office/officeart/2005/8/layout/cycle8"/>
    <dgm:cxn modelId="{1CAF48B5-78AA-44A2-8FEA-B82BDABC2DE9}" type="presParOf" srcId="{9B82542C-DA59-4A53-86EA-31FEA6AC8102}" destId="{5C323FA6-2A11-4705-84D4-FAF989CF82CF}" srcOrd="10" destOrd="0" presId="urn:microsoft.com/office/officeart/2005/8/layout/cycle8"/>
    <dgm:cxn modelId="{61046269-20F7-4288-B147-EEC567DA800C}" type="presParOf" srcId="{9B82542C-DA59-4A53-86EA-31FEA6AC8102}" destId="{EC8B2361-2F8D-4E71-ADA3-6FE80C58649D}" srcOrd="11" destOrd="0" presId="urn:microsoft.com/office/officeart/2005/8/layout/cycle8"/>
    <dgm:cxn modelId="{9458C541-49BE-40DE-8A62-5F51BEFFD333}" type="presParOf" srcId="{9B82542C-DA59-4A53-86EA-31FEA6AC8102}" destId="{B0ECF50E-C186-47C9-9BCD-6C237F8C3F84}" srcOrd="12" destOrd="0" presId="urn:microsoft.com/office/officeart/2005/8/layout/cycle8"/>
    <dgm:cxn modelId="{7FBC3E1B-5C18-4748-9D3A-A6455AF98412}" type="presParOf" srcId="{9B82542C-DA59-4A53-86EA-31FEA6AC8102}" destId="{A3920DD1-A8D0-4AFB-AE2F-BB44D7BF6BBA}" srcOrd="13" destOrd="0" presId="urn:microsoft.com/office/officeart/2005/8/layout/cycle8"/>
    <dgm:cxn modelId="{E010EA81-7972-45F1-885B-9AEE05BF816C}" type="presParOf" srcId="{9B82542C-DA59-4A53-86EA-31FEA6AC8102}" destId="{349ECD9A-7A31-41CA-8ED5-4817A35E83BE}" srcOrd="14" destOrd="0" presId="urn:microsoft.com/office/officeart/2005/8/layout/cycle8"/>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FBC445-A446-44FA-92C5-35CAA3C50C77}"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fi-FI"/>
        </a:p>
      </dgm:t>
    </dgm:pt>
    <dgm:pt modelId="{9BC8087C-A72E-4FE5-B14C-BFBFD97B31D8}">
      <dgm:prSet phldrT="[Teksti]" custT="1"/>
      <dgm:spPr/>
      <dgm:t>
        <a:bodyPr/>
        <a:lstStyle/>
        <a:p>
          <a:pPr>
            <a:lnSpc>
              <a:spcPct val="100000"/>
            </a:lnSpc>
            <a:spcAft>
              <a:spcPts val="0"/>
            </a:spcAft>
          </a:pPr>
          <a:r>
            <a:rPr lang="fi-FI" sz="2000" b="1" dirty="0"/>
            <a:t>Panos </a:t>
          </a:r>
          <a:r>
            <a:rPr lang="fi-FI" sz="2000" b="0" dirty="0"/>
            <a:t>(input)</a:t>
          </a:r>
        </a:p>
        <a:p>
          <a:pPr>
            <a:lnSpc>
              <a:spcPct val="100000"/>
            </a:lnSpc>
            <a:spcAft>
              <a:spcPts val="0"/>
            </a:spcAft>
          </a:pPr>
          <a:endParaRPr lang="fi-FI" sz="2000" b="0" dirty="0"/>
        </a:p>
        <a:p>
          <a:pPr>
            <a:lnSpc>
              <a:spcPct val="100000"/>
            </a:lnSpc>
            <a:spcAft>
              <a:spcPts val="0"/>
            </a:spcAft>
          </a:pPr>
          <a:r>
            <a:rPr lang="fi-FI" sz="2000" b="0" dirty="0"/>
            <a:t>Käytetyt resurssit</a:t>
          </a:r>
        </a:p>
      </dgm:t>
    </dgm:pt>
    <dgm:pt modelId="{E627C423-A41B-4FB5-959B-323F650D116B}" type="parTrans" cxnId="{0491BEC4-787A-4236-B65D-C3F044982329}">
      <dgm:prSet/>
      <dgm:spPr/>
      <dgm:t>
        <a:bodyPr/>
        <a:lstStyle/>
        <a:p>
          <a:endParaRPr lang="fi-FI" sz="2000"/>
        </a:p>
      </dgm:t>
    </dgm:pt>
    <dgm:pt modelId="{5EDEF4B6-EDD4-4487-BF1E-63EB151CB0FF}" type="sibTrans" cxnId="{0491BEC4-787A-4236-B65D-C3F044982329}">
      <dgm:prSet/>
      <dgm:spPr/>
      <dgm:t>
        <a:bodyPr/>
        <a:lstStyle/>
        <a:p>
          <a:endParaRPr lang="fi-FI" sz="2000"/>
        </a:p>
      </dgm:t>
    </dgm:pt>
    <dgm:pt modelId="{573368E5-4249-42CE-8ED5-5154475CC24E}">
      <dgm:prSet phldrT="[Teksti]" custT="1"/>
      <dgm:spPr/>
      <dgm:t>
        <a:bodyPr/>
        <a:lstStyle/>
        <a:p>
          <a:pPr>
            <a:spcAft>
              <a:spcPts val="0"/>
            </a:spcAft>
          </a:pPr>
          <a:r>
            <a:rPr lang="fi-FI" sz="2000" b="1" dirty="0"/>
            <a:t>Teko </a:t>
          </a:r>
          <a:r>
            <a:rPr lang="fi-FI" sz="2000" dirty="0"/>
            <a:t>(output)</a:t>
          </a:r>
        </a:p>
        <a:p>
          <a:pPr>
            <a:spcAft>
              <a:spcPts val="0"/>
            </a:spcAft>
          </a:pPr>
          <a:endParaRPr lang="fi-FI" sz="2000" dirty="0"/>
        </a:p>
        <a:p>
          <a:pPr>
            <a:spcAft>
              <a:spcPts val="0"/>
            </a:spcAft>
          </a:pPr>
          <a:r>
            <a:rPr lang="fi-FI" sz="2000" dirty="0"/>
            <a:t>Mitattava tehty työ</a:t>
          </a:r>
        </a:p>
      </dgm:t>
    </dgm:pt>
    <dgm:pt modelId="{FD2274E1-B74A-49AF-BDD7-7616126A7D60}" type="parTrans" cxnId="{8F6E33CC-2446-40AB-91C5-018434E91E57}">
      <dgm:prSet/>
      <dgm:spPr/>
      <dgm:t>
        <a:bodyPr/>
        <a:lstStyle/>
        <a:p>
          <a:endParaRPr lang="fi-FI" sz="2000"/>
        </a:p>
      </dgm:t>
    </dgm:pt>
    <dgm:pt modelId="{6B1E1F4A-28E8-46AA-965A-D9728D0F8661}" type="sibTrans" cxnId="{8F6E33CC-2446-40AB-91C5-018434E91E57}">
      <dgm:prSet/>
      <dgm:spPr/>
      <dgm:t>
        <a:bodyPr/>
        <a:lstStyle/>
        <a:p>
          <a:endParaRPr lang="fi-FI" sz="2000"/>
        </a:p>
      </dgm:t>
    </dgm:pt>
    <dgm:pt modelId="{24036304-6F67-4463-9D1F-AFA9DE1C57C7}">
      <dgm:prSet phldrT="[Teksti]" custT="1"/>
      <dgm:spPr/>
      <dgm:t>
        <a:bodyPr/>
        <a:lstStyle/>
        <a:p>
          <a:r>
            <a:rPr lang="fi-FI" sz="2000" b="1" dirty="0"/>
            <a:t>Vaikutus</a:t>
          </a:r>
          <a:r>
            <a:rPr lang="fi-FI" sz="2000" dirty="0"/>
            <a:t> (</a:t>
          </a:r>
          <a:r>
            <a:rPr lang="fi-FI" sz="2000" dirty="0" err="1"/>
            <a:t>outcome</a:t>
          </a:r>
          <a:r>
            <a:rPr lang="fi-FI" sz="2000" dirty="0"/>
            <a:t>)</a:t>
          </a:r>
        </a:p>
        <a:p>
          <a:r>
            <a:rPr lang="fi-FI" sz="2000" dirty="0"/>
            <a:t>Konkreettinen muutos ihmisissä ja rakenteissa</a:t>
          </a:r>
        </a:p>
      </dgm:t>
    </dgm:pt>
    <dgm:pt modelId="{1BF35E91-6B97-4453-9C86-BA20A81EACDF}" type="parTrans" cxnId="{9FC6BE3B-452D-4B12-976F-184511E980AD}">
      <dgm:prSet/>
      <dgm:spPr/>
      <dgm:t>
        <a:bodyPr/>
        <a:lstStyle/>
        <a:p>
          <a:endParaRPr lang="fi-FI" sz="2000"/>
        </a:p>
      </dgm:t>
    </dgm:pt>
    <dgm:pt modelId="{03F4F6FD-0555-468A-8992-3B20F4F9B6C9}" type="sibTrans" cxnId="{9FC6BE3B-452D-4B12-976F-184511E980AD}">
      <dgm:prSet/>
      <dgm:spPr/>
      <dgm:t>
        <a:bodyPr/>
        <a:lstStyle/>
        <a:p>
          <a:endParaRPr lang="fi-FI" sz="2000"/>
        </a:p>
      </dgm:t>
    </dgm:pt>
    <dgm:pt modelId="{E454638C-1C5D-41ED-8F63-FC104B6CBF0B}">
      <dgm:prSet custT="1"/>
      <dgm:spPr/>
      <dgm:t>
        <a:bodyPr/>
        <a:lstStyle/>
        <a:p>
          <a:r>
            <a:rPr lang="fi-FI" sz="2000" b="1" dirty="0"/>
            <a:t>Vaikuttavuus</a:t>
          </a:r>
          <a:r>
            <a:rPr lang="fi-FI" sz="2000" dirty="0"/>
            <a:t> (</a:t>
          </a:r>
          <a:r>
            <a:rPr lang="fi-FI" sz="2000" dirty="0" err="1"/>
            <a:t>impact</a:t>
          </a:r>
          <a:r>
            <a:rPr lang="fi-FI" sz="2000" dirty="0"/>
            <a:t>)</a:t>
          </a:r>
        </a:p>
        <a:p>
          <a:r>
            <a:rPr lang="fi-FI" sz="2000" dirty="0"/>
            <a:t>Ihmisten hyvinvointi ja yhteiskunnan hyöty</a:t>
          </a:r>
        </a:p>
      </dgm:t>
    </dgm:pt>
    <dgm:pt modelId="{AF3E3FDB-CC81-4840-BAE9-7D6E7123ABFC}" type="parTrans" cxnId="{F99091F1-84D9-4C86-9243-847E4C43ECD5}">
      <dgm:prSet/>
      <dgm:spPr/>
      <dgm:t>
        <a:bodyPr/>
        <a:lstStyle/>
        <a:p>
          <a:endParaRPr lang="fi-FI" sz="2000"/>
        </a:p>
      </dgm:t>
    </dgm:pt>
    <dgm:pt modelId="{6114E4F8-BC55-44EE-BF37-2A5FB62D286D}" type="sibTrans" cxnId="{F99091F1-84D9-4C86-9243-847E4C43ECD5}">
      <dgm:prSet/>
      <dgm:spPr/>
      <dgm:t>
        <a:bodyPr/>
        <a:lstStyle/>
        <a:p>
          <a:endParaRPr lang="fi-FI" sz="2000"/>
        </a:p>
      </dgm:t>
    </dgm:pt>
    <dgm:pt modelId="{1FC59A55-969F-4974-B87E-2BBF690DDF11}" type="pres">
      <dgm:prSet presAssocID="{14FBC445-A446-44FA-92C5-35CAA3C50C77}" presName="rootnode" presStyleCnt="0">
        <dgm:presLayoutVars>
          <dgm:chMax/>
          <dgm:chPref/>
          <dgm:dir/>
          <dgm:animLvl val="lvl"/>
        </dgm:presLayoutVars>
      </dgm:prSet>
      <dgm:spPr/>
    </dgm:pt>
    <dgm:pt modelId="{B764AA24-9FDD-447C-AB25-A65100A35CDA}" type="pres">
      <dgm:prSet presAssocID="{9BC8087C-A72E-4FE5-B14C-BFBFD97B31D8}" presName="composite" presStyleCnt="0"/>
      <dgm:spPr/>
    </dgm:pt>
    <dgm:pt modelId="{1649CC8E-BCEC-4D46-BA07-83FBCA0CE52A}" type="pres">
      <dgm:prSet presAssocID="{9BC8087C-A72E-4FE5-B14C-BFBFD97B31D8}" presName="LShape" presStyleLbl="alignNode1" presStyleIdx="0" presStyleCnt="7"/>
      <dgm:spPr/>
    </dgm:pt>
    <dgm:pt modelId="{4406BA44-729A-4B4D-9F4B-7485E42C5E5F}" type="pres">
      <dgm:prSet presAssocID="{9BC8087C-A72E-4FE5-B14C-BFBFD97B31D8}" presName="ParentText" presStyleLbl="revTx" presStyleIdx="0" presStyleCnt="4">
        <dgm:presLayoutVars>
          <dgm:chMax val="0"/>
          <dgm:chPref val="0"/>
          <dgm:bulletEnabled val="1"/>
        </dgm:presLayoutVars>
      </dgm:prSet>
      <dgm:spPr/>
    </dgm:pt>
    <dgm:pt modelId="{1C5B6B79-AD68-4811-B920-C395F39A6F0D}" type="pres">
      <dgm:prSet presAssocID="{9BC8087C-A72E-4FE5-B14C-BFBFD97B31D8}" presName="Triangle" presStyleLbl="alignNode1" presStyleIdx="1" presStyleCnt="7"/>
      <dgm:spPr/>
    </dgm:pt>
    <dgm:pt modelId="{6E0A4DDA-4104-47F6-BE1B-CD80C596DC95}" type="pres">
      <dgm:prSet presAssocID="{5EDEF4B6-EDD4-4487-BF1E-63EB151CB0FF}" presName="sibTrans" presStyleCnt="0"/>
      <dgm:spPr/>
    </dgm:pt>
    <dgm:pt modelId="{40F24693-E054-45CB-B722-202A2095B2E9}" type="pres">
      <dgm:prSet presAssocID="{5EDEF4B6-EDD4-4487-BF1E-63EB151CB0FF}" presName="space" presStyleCnt="0"/>
      <dgm:spPr/>
    </dgm:pt>
    <dgm:pt modelId="{D46DA160-CAE3-44DC-BA77-4535B1734E54}" type="pres">
      <dgm:prSet presAssocID="{573368E5-4249-42CE-8ED5-5154475CC24E}" presName="composite" presStyleCnt="0"/>
      <dgm:spPr/>
    </dgm:pt>
    <dgm:pt modelId="{C53C36DE-3EFC-4CB3-B851-C5BD7E69C102}" type="pres">
      <dgm:prSet presAssocID="{573368E5-4249-42CE-8ED5-5154475CC24E}" presName="LShape" presStyleLbl="alignNode1" presStyleIdx="2" presStyleCnt="7"/>
      <dgm:spPr/>
    </dgm:pt>
    <dgm:pt modelId="{ED5604CA-D7C0-48CE-AFAB-7318E9185764}" type="pres">
      <dgm:prSet presAssocID="{573368E5-4249-42CE-8ED5-5154475CC24E}" presName="ParentText" presStyleLbl="revTx" presStyleIdx="1" presStyleCnt="4">
        <dgm:presLayoutVars>
          <dgm:chMax val="0"/>
          <dgm:chPref val="0"/>
          <dgm:bulletEnabled val="1"/>
        </dgm:presLayoutVars>
      </dgm:prSet>
      <dgm:spPr/>
    </dgm:pt>
    <dgm:pt modelId="{913B10AB-C52B-467B-BA80-DEC431BE0107}" type="pres">
      <dgm:prSet presAssocID="{573368E5-4249-42CE-8ED5-5154475CC24E}" presName="Triangle" presStyleLbl="alignNode1" presStyleIdx="3" presStyleCnt="7" custLinFactNeighborY="14828"/>
      <dgm:spPr/>
    </dgm:pt>
    <dgm:pt modelId="{F2D00111-E811-444D-9C8C-88901AAE23AF}" type="pres">
      <dgm:prSet presAssocID="{6B1E1F4A-28E8-46AA-965A-D9728D0F8661}" presName="sibTrans" presStyleCnt="0"/>
      <dgm:spPr/>
    </dgm:pt>
    <dgm:pt modelId="{41A3B47E-9F2D-4849-B90E-D412D5C31A18}" type="pres">
      <dgm:prSet presAssocID="{6B1E1F4A-28E8-46AA-965A-D9728D0F8661}" presName="space" presStyleCnt="0"/>
      <dgm:spPr/>
    </dgm:pt>
    <dgm:pt modelId="{AF0F7927-1D0C-42A1-A5B5-B8239CABB031}" type="pres">
      <dgm:prSet presAssocID="{24036304-6F67-4463-9D1F-AFA9DE1C57C7}" presName="composite" presStyleCnt="0"/>
      <dgm:spPr/>
    </dgm:pt>
    <dgm:pt modelId="{C5ABD964-B09A-47D1-AE3A-0402A1F7B92B}" type="pres">
      <dgm:prSet presAssocID="{24036304-6F67-4463-9D1F-AFA9DE1C57C7}" presName="LShape" presStyleLbl="alignNode1" presStyleIdx="4" presStyleCnt="7" custLinFactNeighborY="0"/>
      <dgm:spPr/>
    </dgm:pt>
    <dgm:pt modelId="{3736E5EE-4B73-4E92-8C7D-460E240B0ED8}" type="pres">
      <dgm:prSet presAssocID="{24036304-6F67-4463-9D1F-AFA9DE1C57C7}" presName="ParentText" presStyleLbl="revTx" presStyleIdx="2" presStyleCnt="4">
        <dgm:presLayoutVars>
          <dgm:chMax val="0"/>
          <dgm:chPref val="0"/>
          <dgm:bulletEnabled val="1"/>
        </dgm:presLayoutVars>
      </dgm:prSet>
      <dgm:spPr/>
    </dgm:pt>
    <dgm:pt modelId="{8E73690B-FC98-4837-8579-78E5041F5359}" type="pres">
      <dgm:prSet presAssocID="{24036304-6F67-4463-9D1F-AFA9DE1C57C7}" presName="Triangle" presStyleLbl="alignNode1" presStyleIdx="5" presStyleCnt="7"/>
      <dgm:spPr/>
    </dgm:pt>
    <dgm:pt modelId="{D4580E38-2DC2-4F9F-AAE8-AAE923355C89}" type="pres">
      <dgm:prSet presAssocID="{03F4F6FD-0555-468A-8992-3B20F4F9B6C9}" presName="sibTrans" presStyleCnt="0"/>
      <dgm:spPr/>
    </dgm:pt>
    <dgm:pt modelId="{89337072-B515-40C0-8E4A-4FE0CC769D28}" type="pres">
      <dgm:prSet presAssocID="{03F4F6FD-0555-468A-8992-3B20F4F9B6C9}" presName="space" presStyleCnt="0"/>
      <dgm:spPr/>
    </dgm:pt>
    <dgm:pt modelId="{ABCBEBC5-187B-4A06-956C-8D0F6646D167}" type="pres">
      <dgm:prSet presAssocID="{E454638C-1C5D-41ED-8F63-FC104B6CBF0B}" presName="composite" presStyleCnt="0"/>
      <dgm:spPr/>
    </dgm:pt>
    <dgm:pt modelId="{EB0EEB75-103E-4F98-B565-EEA7FE6E08A8}" type="pres">
      <dgm:prSet presAssocID="{E454638C-1C5D-41ED-8F63-FC104B6CBF0B}" presName="LShape" presStyleLbl="alignNode1" presStyleIdx="6" presStyleCnt="7"/>
      <dgm:spPr/>
    </dgm:pt>
    <dgm:pt modelId="{2FFACD80-519C-4AAC-8008-0CCFB0A5DDFA}" type="pres">
      <dgm:prSet presAssocID="{E454638C-1C5D-41ED-8F63-FC104B6CBF0B}" presName="ParentText" presStyleLbl="revTx" presStyleIdx="3" presStyleCnt="4">
        <dgm:presLayoutVars>
          <dgm:chMax val="0"/>
          <dgm:chPref val="0"/>
          <dgm:bulletEnabled val="1"/>
        </dgm:presLayoutVars>
      </dgm:prSet>
      <dgm:spPr/>
    </dgm:pt>
  </dgm:ptLst>
  <dgm:cxnLst>
    <dgm:cxn modelId="{9FC6BE3B-452D-4B12-976F-184511E980AD}" srcId="{14FBC445-A446-44FA-92C5-35CAA3C50C77}" destId="{24036304-6F67-4463-9D1F-AFA9DE1C57C7}" srcOrd="2" destOrd="0" parTransId="{1BF35E91-6B97-4453-9C86-BA20A81EACDF}" sibTransId="{03F4F6FD-0555-468A-8992-3B20F4F9B6C9}"/>
    <dgm:cxn modelId="{36806C69-5C20-4AFF-A76B-DA21010F4D93}" type="presOf" srcId="{9BC8087C-A72E-4FE5-B14C-BFBFD97B31D8}" destId="{4406BA44-729A-4B4D-9F4B-7485E42C5E5F}" srcOrd="0" destOrd="0" presId="urn:microsoft.com/office/officeart/2009/3/layout/StepUpProcess"/>
    <dgm:cxn modelId="{B246E752-17B3-4CB2-A8EE-5266CD598279}" type="presOf" srcId="{24036304-6F67-4463-9D1F-AFA9DE1C57C7}" destId="{3736E5EE-4B73-4E92-8C7D-460E240B0ED8}" srcOrd="0" destOrd="0" presId="urn:microsoft.com/office/officeart/2009/3/layout/StepUpProcess"/>
    <dgm:cxn modelId="{D600CE7B-84D3-490F-A767-4614584E7833}" type="presOf" srcId="{14FBC445-A446-44FA-92C5-35CAA3C50C77}" destId="{1FC59A55-969F-4974-B87E-2BBF690DDF11}" srcOrd="0" destOrd="0" presId="urn:microsoft.com/office/officeart/2009/3/layout/StepUpProcess"/>
    <dgm:cxn modelId="{D25F8E80-9857-4D4B-A247-D26847E6B3E1}" type="presOf" srcId="{E454638C-1C5D-41ED-8F63-FC104B6CBF0B}" destId="{2FFACD80-519C-4AAC-8008-0CCFB0A5DDFA}" srcOrd="0" destOrd="0" presId="urn:microsoft.com/office/officeart/2009/3/layout/StepUpProcess"/>
    <dgm:cxn modelId="{0491BEC4-787A-4236-B65D-C3F044982329}" srcId="{14FBC445-A446-44FA-92C5-35CAA3C50C77}" destId="{9BC8087C-A72E-4FE5-B14C-BFBFD97B31D8}" srcOrd="0" destOrd="0" parTransId="{E627C423-A41B-4FB5-959B-323F650D116B}" sibTransId="{5EDEF4B6-EDD4-4487-BF1E-63EB151CB0FF}"/>
    <dgm:cxn modelId="{6CFBDDC6-2324-413D-B032-232D5F622244}" type="presOf" srcId="{573368E5-4249-42CE-8ED5-5154475CC24E}" destId="{ED5604CA-D7C0-48CE-AFAB-7318E9185764}" srcOrd="0" destOrd="0" presId="urn:microsoft.com/office/officeart/2009/3/layout/StepUpProcess"/>
    <dgm:cxn modelId="{8F6E33CC-2446-40AB-91C5-018434E91E57}" srcId="{14FBC445-A446-44FA-92C5-35CAA3C50C77}" destId="{573368E5-4249-42CE-8ED5-5154475CC24E}" srcOrd="1" destOrd="0" parTransId="{FD2274E1-B74A-49AF-BDD7-7616126A7D60}" sibTransId="{6B1E1F4A-28E8-46AA-965A-D9728D0F8661}"/>
    <dgm:cxn modelId="{F99091F1-84D9-4C86-9243-847E4C43ECD5}" srcId="{14FBC445-A446-44FA-92C5-35CAA3C50C77}" destId="{E454638C-1C5D-41ED-8F63-FC104B6CBF0B}" srcOrd="3" destOrd="0" parTransId="{AF3E3FDB-CC81-4840-BAE9-7D6E7123ABFC}" sibTransId="{6114E4F8-BC55-44EE-BF37-2A5FB62D286D}"/>
    <dgm:cxn modelId="{448F3725-60E1-4496-963E-221E9A2A4298}" type="presParOf" srcId="{1FC59A55-969F-4974-B87E-2BBF690DDF11}" destId="{B764AA24-9FDD-447C-AB25-A65100A35CDA}" srcOrd="0" destOrd="0" presId="urn:microsoft.com/office/officeart/2009/3/layout/StepUpProcess"/>
    <dgm:cxn modelId="{0B7D7FD4-F228-4B2F-A35D-C38F5FA6FDAA}" type="presParOf" srcId="{B764AA24-9FDD-447C-AB25-A65100A35CDA}" destId="{1649CC8E-BCEC-4D46-BA07-83FBCA0CE52A}" srcOrd="0" destOrd="0" presId="urn:microsoft.com/office/officeart/2009/3/layout/StepUpProcess"/>
    <dgm:cxn modelId="{695615ED-9668-4353-820A-1D1A0C895407}" type="presParOf" srcId="{B764AA24-9FDD-447C-AB25-A65100A35CDA}" destId="{4406BA44-729A-4B4D-9F4B-7485E42C5E5F}" srcOrd="1" destOrd="0" presId="urn:microsoft.com/office/officeart/2009/3/layout/StepUpProcess"/>
    <dgm:cxn modelId="{0D3694FE-A2F8-447D-A16D-550BD3832B94}" type="presParOf" srcId="{B764AA24-9FDD-447C-AB25-A65100A35CDA}" destId="{1C5B6B79-AD68-4811-B920-C395F39A6F0D}" srcOrd="2" destOrd="0" presId="urn:microsoft.com/office/officeart/2009/3/layout/StepUpProcess"/>
    <dgm:cxn modelId="{C8AEF088-FBD1-482C-8E9F-5D018BE64A38}" type="presParOf" srcId="{1FC59A55-969F-4974-B87E-2BBF690DDF11}" destId="{6E0A4DDA-4104-47F6-BE1B-CD80C596DC95}" srcOrd="1" destOrd="0" presId="urn:microsoft.com/office/officeart/2009/3/layout/StepUpProcess"/>
    <dgm:cxn modelId="{21247274-2646-487D-AA21-205FA45AD003}" type="presParOf" srcId="{6E0A4DDA-4104-47F6-BE1B-CD80C596DC95}" destId="{40F24693-E054-45CB-B722-202A2095B2E9}" srcOrd="0" destOrd="0" presId="urn:microsoft.com/office/officeart/2009/3/layout/StepUpProcess"/>
    <dgm:cxn modelId="{673A0A24-D855-47D0-9C7A-250EC09F405D}" type="presParOf" srcId="{1FC59A55-969F-4974-B87E-2BBF690DDF11}" destId="{D46DA160-CAE3-44DC-BA77-4535B1734E54}" srcOrd="2" destOrd="0" presId="urn:microsoft.com/office/officeart/2009/3/layout/StepUpProcess"/>
    <dgm:cxn modelId="{5B2F3FF9-0C85-4B32-91C0-3DC028418D56}" type="presParOf" srcId="{D46DA160-CAE3-44DC-BA77-4535B1734E54}" destId="{C53C36DE-3EFC-4CB3-B851-C5BD7E69C102}" srcOrd="0" destOrd="0" presId="urn:microsoft.com/office/officeart/2009/3/layout/StepUpProcess"/>
    <dgm:cxn modelId="{5749C318-2F46-4F9D-80F2-E46E1359B36C}" type="presParOf" srcId="{D46DA160-CAE3-44DC-BA77-4535B1734E54}" destId="{ED5604CA-D7C0-48CE-AFAB-7318E9185764}" srcOrd="1" destOrd="0" presId="urn:microsoft.com/office/officeart/2009/3/layout/StepUpProcess"/>
    <dgm:cxn modelId="{472B8ED0-B4E1-453F-B3C9-DD70E9575BA6}" type="presParOf" srcId="{D46DA160-CAE3-44DC-BA77-4535B1734E54}" destId="{913B10AB-C52B-467B-BA80-DEC431BE0107}" srcOrd="2" destOrd="0" presId="urn:microsoft.com/office/officeart/2009/3/layout/StepUpProcess"/>
    <dgm:cxn modelId="{C19F500C-77CA-437B-A2CB-C8A92A8DF62F}" type="presParOf" srcId="{1FC59A55-969F-4974-B87E-2BBF690DDF11}" destId="{F2D00111-E811-444D-9C8C-88901AAE23AF}" srcOrd="3" destOrd="0" presId="urn:microsoft.com/office/officeart/2009/3/layout/StepUpProcess"/>
    <dgm:cxn modelId="{36C566F3-8AD8-48BF-841A-10221789F35C}" type="presParOf" srcId="{F2D00111-E811-444D-9C8C-88901AAE23AF}" destId="{41A3B47E-9F2D-4849-B90E-D412D5C31A18}" srcOrd="0" destOrd="0" presId="urn:microsoft.com/office/officeart/2009/3/layout/StepUpProcess"/>
    <dgm:cxn modelId="{3C551BB9-BD74-44F1-BE96-5D6872B3821B}" type="presParOf" srcId="{1FC59A55-969F-4974-B87E-2BBF690DDF11}" destId="{AF0F7927-1D0C-42A1-A5B5-B8239CABB031}" srcOrd="4" destOrd="0" presId="urn:microsoft.com/office/officeart/2009/3/layout/StepUpProcess"/>
    <dgm:cxn modelId="{EFB99858-DF0D-4FF5-A149-0E3A752159E1}" type="presParOf" srcId="{AF0F7927-1D0C-42A1-A5B5-B8239CABB031}" destId="{C5ABD964-B09A-47D1-AE3A-0402A1F7B92B}" srcOrd="0" destOrd="0" presId="urn:microsoft.com/office/officeart/2009/3/layout/StepUpProcess"/>
    <dgm:cxn modelId="{6DDEEB89-3383-467D-818C-231BA6CB4A06}" type="presParOf" srcId="{AF0F7927-1D0C-42A1-A5B5-B8239CABB031}" destId="{3736E5EE-4B73-4E92-8C7D-460E240B0ED8}" srcOrd="1" destOrd="0" presId="urn:microsoft.com/office/officeart/2009/3/layout/StepUpProcess"/>
    <dgm:cxn modelId="{503B5F5F-AA17-43B4-B795-45A00375FD43}" type="presParOf" srcId="{AF0F7927-1D0C-42A1-A5B5-B8239CABB031}" destId="{8E73690B-FC98-4837-8579-78E5041F5359}" srcOrd="2" destOrd="0" presId="urn:microsoft.com/office/officeart/2009/3/layout/StepUpProcess"/>
    <dgm:cxn modelId="{20026257-5936-40EB-B1D2-D0D20296DB8C}" type="presParOf" srcId="{1FC59A55-969F-4974-B87E-2BBF690DDF11}" destId="{D4580E38-2DC2-4F9F-AAE8-AAE923355C89}" srcOrd="5" destOrd="0" presId="urn:microsoft.com/office/officeart/2009/3/layout/StepUpProcess"/>
    <dgm:cxn modelId="{44A6F834-3206-471F-BBB9-E35B0C877622}" type="presParOf" srcId="{D4580E38-2DC2-4F9F-AAE8-AAE923355C89}" destId="{89337072-B515-40C0-8E4A-4FE0CC769D28}" srcOrd="0" destOrd="0" presId="urn:microsoft.com/office/officeart/2009/3/layout/StepUpProcess"/>
    <dgm:cxn modelId="{6F7B79A8-B896-42ED-A9B1-95914EC8251F}" type="presParOf" srcId="{1FC59A55-969F-4974-B87E-2BBF690DDF11}" destId="{ABCBEBC5-187B-4A06-956C-8D0F6646D167}" srcOrd="6" destOrd="0" presId="urn:microsoft.com/office/officeart/2009/3/layout/StepUpProcess"/>
    <dgm:cxn modelId="{A488F669-F52A-44BC-95EE-C911DB6B96D6}" type="presParOf" srcId="{ABCBEBC5-187B-4A06-956C-8D0F6646D167}" destId="{EB0EEB75-103E-4F98-B565-EEA7FE6E08A8}" srcOrd="0" destOrd="0" presId="urn:microsoft.com/office/officeart/2009/3/layout/StepUpProcess"/>
    <dgm:cxn modelId="{1234CBCA-649E-4DEF-B5C4-223B95349455}" type="presParOf" srcId="{ABCBEBC5-187B-4A06-956C-8D0F6646D167}" destId="{2FFACD80-519C-4AAC-8008-0CCFB0A5DDF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9BDD8D-615F-44A6-959F-DB7E67B8C71D}"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fi-FI"/>
        </a:p>
      </dgm:t>
    </dgm:pt>
    <dgm:pt modelId="{3FC96B20-27BF-4ABD-BF70-CA5AEC974259}">
      <dgm:prSet phldrT="[Teksti]" custT="1"/>
      <dgm:spPr/>
      <dgm:t>
        <a:bodyPr/>
        <a:lstStyle/>
        <a:p>
          <a:r>
            <a:rPr lang="fi-FI" sz="1600" dirty="0"/>
            <a:t>Toiminta-ympäristön analyysi</a:t>
          </a:r>
        </a:p>
      </dgm:t>
    </dgm:pt>
    <dgm:pt modelId="{28F38170-60A8-480D-B3C7-00067A2495FF}" type="parTrans" cxnId="{507FA02D-FC95-47A4-A42F-5FD076CFA258}">
      <dgm:prSet/>
      <dgm:spPr/>
      <dgm:t>
        <a:bodyPr/>
        <a:lstStyle/>
        <a:p>
          <a:endParaRPr lang="fi-FI"/>
        </a:p>
      </dgm:t>
    </dgm:pt>
    <dgm:pt modelId="{1BDB416B-3A4C-4A81-990F-DF5307147122}" type="sibTrans" cxnId="{507FA02D-FC95-47A4-A42F-5FD076CFA258}">
      <dgm:prSet/>
      <dgm:spPr/>
      <dgm:t>
        <a:bodyPr/>
        <a:lstStyle/>
        <a:p>
          <a:endParaRPr lang="fi-FI"/>
        </a:p>
      </dgm:t>
    </dgm:pt>
    <dgm:pt modelId="{500FA472-AB7B-430D-B945-A27898F21BF6}">
      <dgm:prSet phldrT="[Teksti]" custT="1"/>
      <dgm:spPr/>
      <dgm:t>
        <a:bodyPr anchor="t"/>
        <a:lstStyle/>
        <a:p>
          <a:endParaRPr lang="fi-FI" sz="1200" b="1" dirty="0"/>
        </a:p>
        <a:p>
          <a:r>
            <a:rPr lang="fi-FI" sz="1200" b="1" dirty="0"/>
            <a:t>Väestön hyvinvoinnin tilannekuva: hyvinvointikertomus</a:t>
          </a:r>
        </a:p>
        <a:p>
          <a:r>
            <a:rPr lang="fi-FI" sz="1200" b="1" dirty="0"/>
            <a:t>Tulevaisuuden ennakointi, varautuminen</a:t>
          </a:r>
        </a:p>
        <a:p>
          <a:r>
            <a:rPr lang="fi-FI" sz="1200" b="1" dirty="0"/>
            <a:t>Reunaehdot: talous, lainsäädäntö</a:t>
          </a:r>
        </a:p>
        <a:p>
          <a:endParaRPr lang="fi-FI" sz="1200" dirty="0"/>
        </a:p>
        <a:p>
          <a:endParaRPr lang="fi-FI" sz="1200" dirty="0"/>
        </a:p>
      </dgm:t>
    </dgm:pt>
    <dgm:pt modelId="{7A2A52A2-7B46-4144-BB95-989342170523}" type="parTrans" cxnId="{4BEEA86E-778B-437F-9986-640E8F4FF457}">
      <dgm:prSet/>
      <dgm:spPr/>
      <dgm:t>
        <a:bodyPr/>
        <a:lstStyle/>
        <a:p>
          <a:endParaRPr lang="fi-FI"/>
        </a:p>
      </dgm:t>
    </dgm:pt>
    <dgm:pt modelId="{F8459FA0-03AC-48A8-B66B-CB0F07738532}" type="sibTrans" cxnId="{4BEEA86E-778B-437F-9986-640E8F4FF457}">
      <dgm:prSet/>
      <dgm:spPr/>
      <dgm:t>
        <a:bodyPr/>
        <a:lstStyle/>
        <a:p>
          <a:endParaRPr lang="fi-FI"/>
        </a:p>
      </dgm:t>
    </dgm:pt>
    <dgm:pt modelId="{7D493F26-C394-4E6B-949C-434F993903E0}">
      <dgm:prSet phldrT="[Teksti]" custT="1"/>
      <dgm:spPr/>
      <dgm:t>
        <a:bodyPr/>
        <a:lstStyle/>
        <a:p>
          <a:r>
            <a:rPr lang="fi-FI" sz="1600" dirty="0"/>
            <a:t>Ilmiöt ja vaikuttavuus</a:t>
          </a:r>
        </a:p>
      </dgm:t>
    </dgm:pt>
    <dgm:pt modelId="{57799C45-249F-40CB-B979-C485679C9A3E}" type="parTrans" cxnId="{3FA4B791-EE55-4462-AD8A-1DA6BA485A1E}">
      <dgm:prSet/>
      <dgm:spPr/>
      <dgm:t>
        <a:bodyPr/>
        <a:lstStyle/>
        <a:p>
          <a:endParaRPr lang="fi-FI"/>
        </a:p>
      </dgm:t>
    </dgm:pt>
    <dgm:pt modelId="{F42E53E8-D7CC-4708-9887-19BDF3F43A0C}" type="sibTrans" cxnId="{3FA4B791-EE55-4462-AD8A-1DA6BA485A1E}">
      <dgm:prSet/>
      <dgm:spPr/>
      <dgm:t>
        <a:bodyPr/>
        <a:lstStyle/>
        <a:p>
          <a:endParaRPr lang="fi-FI"/>
        </a:p>
      </dgm:t>
    </dgm:pt>
    <dgm:pt modelId="{F2993153-C90D-4C36-BD42-D5A80147EF2E}">
      <dgm:prSet phldrT="[Teksti]" custT="1"/>
      <dgm:spPr/>
      <dgm:t>
        <a:bodyPr/>
        <a:lstStyle/>
        <a:p>
          <a:endParaRPr lang="fi-FI" sz="1100" b="1" dirty="0"/>
        </a:p>
        <a:p>
          <a:r>
            <a:rPr lang="fi-FI" sz="1200" b="1" dirty="0"/>
            <a:t>Ilmiöiden hahmottaminen</a:t>
          </a:r>
        </a:p>
        <a:p>
          <a:r>
            <a:rPr lang="fi-FI" sz="1200" b="1" dirty="0"/>
            <a:t>Vaikuttavuustavoitteet </a:t>
          </a:r>
          <a:r>
            <a:rPr lang="fi-FI" sz="1200" b="0" dirty="0"/>
            <a:t>(pitkä aikaväli, indikaattorit)</a:t>
          </a:r>
        </a:p>
        <a:p>
          <a:r>
            <a:rPr lang="fi-FI" sz="1200" b="1" dirty="0"/>
            <a:t>Kunnan strategia ja rooli</a:t>
          </a:r>
        </a:p>
        <a:p>
          <a:r>
            <a:rPr lang="fi-FI" sz="1200" b="1" dirty="0"/>
            <a:t>Toimialojen rooli</a:t>
          </a:r>
        </a:p>
        <a:p>
          <a:endParaRPr lang="fi-FI" sz="1100" dirty="0"/>
        </a:p>
        <a:p>
          <a:endParaRPr lang="fi-FI" sz="1100" dirty="0"/>
        </a:p>
      </dgm:t>
    </dgm:pt>
    <dgm:pt modelId="{433507F9-B6C7-4E58-B434-1CB2AD594D46}" type="parTrans" cxnId="{A8470AB7-1189-4375-8EDE-F5058E55DA72}">
      <dgm:prSet/>
      <dgm:spPr/>
      <dgm:t>
        <a:bodyPr/>
        <a:lstStyle/>
        <a:p>
          <a:endParaRPr lang="fi-FI"/>
        </a:p>
      </dgm:t>
    </dgm:pt>
    <dgm:pt modelId="{2A8B1698-786D-4C81-B87F-54466EFD4688}" type="sibTrans" cxnId="{A8470AB7-1189-4375-8EDE-F5058E55DA72}">
      <dgm:prSet/>
      <dgm:spPr/>
      <dgm:t>
        <a:bodyPr/>
        <a:lstStyle/>
        <a:p>
          <a:endParaRPr lang="fi-FI"/>
        </a:p>
      </dgm:t>
    </dgm:pt>
    <dgm:pt modelId="{F53B06B2-E601-4A78-A0B6-C9F1ED4CDC49}">
      <dgm:prSet phldrT="[Teksti]" custT="1"/>
      <dgm:spPr/>
      <dgm:t>
        <a:bodyPr/>
        <a:lstStyle/>
        <a:p>
          <a:r>
            <a:rPr lang="fi-FI" sz="1600" dirty="0"/>
            <a:t>Tavoitteet ja mittarit</a:t>
          </a:r>
        </a:p>
      </dgm:t>
    </dgm:pt>
    <dgm:pt modelId="{06B08F10-5CE9-4530-8FB6-0AB0000BC923}" type="parTrans" cxnId="{2EACF64F-92DE-438C-89F4-61DC65BC38D9}">
      <dgm:prSet/>
      <dgm:spPr/>
      <dgm:t>
        <a:bodyPr/>
        <a:lstStyle/>
        <a:p>
          <a:endParaRPr lang="fi-FI"/>
        </a:p>
      </dgm:t>
    </dgm:pt>
    <dgm:pt modelId="{0F0326A7-6885-421C-9D63-F245E09918A2}" type="sibTrans" cxnId="{2EACF64F-92DE-438C-89F4-61DC65BC38D9}">
      <dgm:prSet/>
      <dgm:spPr/>
      <dgm:t>
        <a:bodyPr/>
        <a:lstStyle/>
        <a:p>
          <a:endParaRPr lang="fi-FI"/>
        </a:p>
      </dgm:t>
    </dgm:pt>
    <dgm:pt modelId="{D1FA2D61-C9DE-439D-BE45-129AE32F01C1}">
      <dgm:prSet phldrT="[Teksti]" custT="1"/>
      <dgm:spPr/>
      <dgm:t>
        <a:bodyPr/>
        <a:lstStyle/>
        <a:p>
          <a:r>
            <a:rPr lang="fi-FI" sz="1200" b="1" dirty="0"/>
            <a:t>Valtuustokauden vaikutustavoitteet toimialoittain </a:t>
          </a:r>
          <a:r>
            <a:rPr lang="fi-FI" sz="1200" b="0" dirty="0"/>
            <a:t>(konkreettiset muutokset) </a:t>
          </a:r>
          <a:r>
            <a:rPr lang="fi-FI" sz="1200" b="1" dirty="0"/>
            <a:t>Vaikutusmittarit </a:t>
          </a:r>
          <a:r>
            <a:rPr lang="fi-FI" sz="1200" b="0" dirty="0"/>
            <a:t>(muutosten toteutuminen on onnistumisen mittari) </a:t>
          </a:r>
        </a:p>
      </dgm:t>
    </dgm:pt>
    <dgm:pt modelId="{61A36B93-E0E5-4E50-93FA-4295F4C7AA35}" type="parTrans" cxnId="{6C18B5F4-EEC2-423F-9493-9B74B1165B25}">
      <dgm:prSet/>
      <dgm:spPr/>
      <dgm:t>
        <a:bodyPr/>
        <a:lstStyle/>
        <a:p>
          <a:endParaRPr lang="fi-FI"/>
        </a:p>
      </dgm:t>
    </dgm:pt>
    <dgm:pt modelId="{A28E3CB7-A275-4A0C-8099-4916FF17DDA8}" type="sibTrans" cxnId="{6C18B5F4-EEC2-423F-9493-9B74B1165B25}">
      <dgm:prSet/>
      <dgm:spPr/>
      <dgm:t>
        <a:bodyPr/>
        <a:lstStyle/>
        <a:p>
          <a:endParaRPr lang="fi-FI"/>
        </a:p>
      </dgm:t>
    </dgm:pt>
    <dgm:pt modelId="{5DC896E7-9945-488F-9BBC-F5B70F818488}" type="pres">
      <dgm:prSet presAssocID="{379BDD8D-615F-44A6-959F-DB7E67B8C71D}" presName="theList" presStyleCnt="0">
        <dgm:presLayoutVars>
          <dgm:dir/>
          <dgm:animLvl val="lvl"/>
          <dgm:resizeHandles val="exact"/>
        </dgm:presLayoutVars>
      </dgm:prSet>
      <dgm:spPr/>
    </dgm:pt>
    <dgm:pt modelId="{41CD1861-FFA9-4B98-9703-EEFA8167D316}" type="pres">
      <dgm:prSet presAssocID="{3FC96B20-27BF-4ABD-BF70-CA5AEC974259}" presName="compNode" presStyleCnt="0"/>
      <dgm:spPr/>
    </dgm:pt>
    <dgm:pt modelId="{E149BBDF-6949-4C74-B1B1-3A454F9EE078}" type="pres">
      <dgm:prSet presAssocID="{3FC96B20-27BF-4ABD-BF70-CA5AEC974259}" presName="noGeometry" presStyleCnt="0"/>
      <dgm:spPr/>
    </dgm:pt>
    <dgm:pt modelId="{30AC691C-DD51-4377-9B1D-D0A7E72FA143}" type="pres">
      <dgm:prSet presAssocID="{3FC96B20-27BF-4ABD-BF70-CA5AEC974259}" presName="childTextVisible" presStyleLbl="bgAccFollowNode1" presStyleIdx="0" presStyleCnt="3">
        <dgm:presLayoutVars>
          <dgm:bulletEnabled val="1"/>
        </dgm:presLayoutVars>
      </dgm:prSet>
      <dgm:spPr/>
    </dgm:pt>
    <dgm:pt modelId="{980E4336-259F-4D55-BE40-4C05396F02B9}" type="pres">
      <dgm:prSet presAssocID="{3FC96B20-27BF-4ABD-BF70-CA5AEC974259}" presName="childTextHidden" presStyleLbl="bgAccFollowNode1" presStyleIdx="0" presStyleCnt="3"/>
      <dgm:spPr/>
    </dgm:pt>
    <dgm:pt modelId="{4B7834C9-D80D-4EED-BF5E-F7AB63182010}" type="pres">
      <dgm:prSet presAssocID="{3FC96B20-27BF-4ABD-BF70-CA5AEC974259}" presName="parentText" presStyleLbl="node1" presStyleIdx="0" presStyleCnt="3">
        <dgm:presLayoutVars>
          <dgm:chMax val="1"/>
          <dgm:bulletEnabled val="1"/>
        </dgm:presLayoutVars>
      </dgm:prSet>
      <dgm:spPr/>
    </dgm:pt>
    <dgm:pt modelId="{73940D23-F487-4128-ADB3-433A5BAE0240}" type="pres">
      <dgm:prSet presAssocID="{3FC96B20-27BF-4ABD-BF70-CA5AEC974259}" presName="aSpace" presStyleCnt="0"/>
      <dgm:spPr/>
    </dgm:pt>
    <dgm:pt modelId="{FD8529AD-5B96-44DF-8BED-B13339E1CDD6}" type="pres">
      <dgm:prSet presAssocID="{7D493F26-C394-4E6B-949C-434F993903E0}" presName="compNode" presStyleCnt="0"/>
      <dgm:spPr/>
    </dgm:pt>
    <dgm:pt modelId="{EC0DB638-FAEA-43F4-A0DB-F43550BED109}" type="pres">
      <dgm:prSet presAssocID="{7D493F26-C394-4E6B-949C-434F993903E0}" presName="noGeometry" presStyleCnt="0"/>
      <dgm:spPr/>
    </dgm:pt>
    <dgm:pt modelId="{84746286-03F3-4806-91F0-62DE4EFE5FCA}" type="pres">
      <dgm:prSet presAssocID="{7D493F26-C394-4E6B-949C-434F993903E0}" presName="childTextVisible" presStyleLbl="bgAccFollowNode1" presStyleIdx="1" presStyleCnt="3">
        <dgm:presLayoutVars>
          <dgm:bulletEnabled val="1"/>
        </dgm:presLayoutVars>
      </dgm:prSet>
      <dgm:spPr/>
    </dgm:pt>
    <dgm:pt modelId="{A3719755-E4B5-4902-9293-037C343FCB5F}" type="pres">
      <dgm:prSet presAssocID="{7D493F26-C394-4E6B-949C-434F993903E0}" presName="childTextHidden" presStyleLbl="bgAccFollowNode1" presStyleIdx="1" presStyleCnt="3"/>
      <dgm:spPr/>
    </dgm:pt>
    <dgm:pt modelId="{8FA448D8-9B23-4F18-AC3E-92F289F81EAB}" type="pres">
      <dgm:prSet presAssocID="{7D493F26-C394-4E6B-949C-434F993903E0}" presName="parentText" presStyleLbl="node1" presStyleIdx="1" presStyleCnt="3">
        <dgm:presLayoutVars>
          <dgm:chMax val="1"/>
          <dgm:bulletEnabled val="1"/>
        </dgm:presLayoutVars>
      </dgm:prSet>
      <dgm:spPr/>
    </dgm:pt>
    <dgm:pt modelId="{6F5E6113-C5A2-4547-8D9D-FCA751B4BB1A}" type="pres">
      <dgm:prSet presAssocID="{7D493F26-C394-4E6B-949C-434F993903E0}" presName="aSpace" presStyleCnt="0"/>
      <dgm:spPr/>
    </dgm:pt>
    <dgm:pt modelId="{C908A2A6-CA7D-4C46-AAFF-5EB32EF07FAB}" type="pres">
      <dgm:prSet presAssocID="{F53B06B2-E601-4A78-A0B6-C9F1ED4CDC49}" presName="compNode" presStyleCnt="0"/>
      <dgm:spPr/>
    </dgm:pt>
    <dgm:pt modelId="{24BA52C0-82B0-43FB-9B5B-3F29E8D1B7A6}" type="pres">
      <dgm:prSet presAssocID="{F53B06B2-E601-4A78-A0B6-C9F1ED4CDC49}" presName="noGeometry" presStyleCnt="0"/>
      <dgm:spPr/>
    </dgm:pt>
    <dgm:pt modelId="{6AA11FCD-C329-4528-8B58-0DCFC93CB6D7}" type="pres">
      <dgm:prSet presAssocID="{F53B06B2-E601-4A78-A0B6-C9F1ED4CDC49}" presName="childTextVisible" presStyleLbl="bgAccFollowNode1" presStyleIdx="2" presStyleCnt="3">
        <dgm:presLayoutVars>
          <dgm:bulletEnabled val="1"/>
        </dgm:presLayoutVars>
      </dgm:prSet>
      <dgm:spPr/>
    </dgm:pt>
    <dgm:pt modelId="{DC9FF274-379D-4E11-B6C7-3F09E1CF49C3}" type="pres">
      <dgm:prSet presAssocID="{F53B06B2-E601-4A78-A0B6-C9F1ED4CDC49}" presName="childTextHidden" presStyleLbl="bgAccFollowNode1" presStyleIdx="2" presStyleCnt="3"/>
      <dgm:spPr/>
    </dgm:pt>
    <dgm:pt modelId="{D6D59489-83AE-47EA-94DB-0A337054C616}" type="pres">
      <dgm:prSet presAssocID="{F53B06B2-E601-4A78-A0B6-C9F1ED4CDC49}" presName="parentText" presStyleLbl="node1" presStyleIdx="2" presStyleCnt="3">
        <dgm:presLayoutVars>
          <dgm:chMax val="1"/>
          <dgm:bulletEnabled val="1"/>
        </dgm:presLayoutVars>
      </dgm:prSet>
      <dgm:spPr/>
    </dgm:pt>
  </dgm:ptLst>
  <dgm:cxnLst>
    <dgm:cxn modelId="{3FCA4E02-E51E-4725-A89A-42FE1B4256D6}" type="presOf" srcId="{500FA472-AB7B-430D-B945-A27898F21BF6}" destId="{980E4336-259F-4D55-BE40-4C05396F02B9}" srcOrd="1" destOrd="0" presId="urn:microsoft.com/office/officeart/2005/8/layout/hProcess6"/>
    <dgm:cxn modelId="{13B78108-65BB-49B9-8F42-64981A084202}" type="presOf" srcId="{7D493F26-C394-4E6B-949C-434F993903E0}" destId="{8FA448D8-9B23-4F18-AC3E-92F289F81EAB}" srcOrd="0" destOrd="0" presId="urn:microsoft.com/office/officeart/2005/8/layout/hProcess6"/>
    <dgm:cxn modelId="{F8172E11-F507-41C5-8C36-05561290159A}" type="presOf" srcId="{F2993153-C90D-4C36-BD42-D5A80147EF2E}" destId="{84746286-03F3-4806-91F0-62DE4EFE5FCA}" srcOrd="0" destOrd="0" presId="urn:microsoft.com/office/officeart/2005/8/layout/hProcess6"/>
    <dgm:cxn modelId="{D04FD913-6B0C-4187-B7C1-FA53BA27B08F}" type="presOf" srcId="{D1FA2D61-C9DE-439D-BE45-129AE32F01C1}" destId="{6AA11FCD-C329-4528-8B58-0DCFC93CB6D7}" srcOrd="0" destOrd="0" presId="urn:microsoft.com/office/officeart/2005/8/layout/hProcess6"/>
    <dgm:cxn modelId="{507FA02D-FC95-47A4-A42F-5FD076CFA258}" srcId="{379BDD8D-615F-44A6-959F-DB7E67B8C71D}" destId="{3FC96B20-27BF-4ABD-BF70-CA5AEC974259}" srcOrd="0" destOrd="0" parTransId="{28F38170-60A8-480D-B3C7-00067A2495FF}" sibTransId="{1BDB416B-3A4C-4A81-990F-DF5307147122}"/>
    <dgm:cxn modelId="{4BEEA86E-778B-437F-9986-640E8F4FF457}" srcId="{3FC96B20-27BF-4ABD-BF70-CA5AEC974259}" destId="{500FA472-AB7B-430D-B945-A27898F21BF6}" srcOrd="0" destOrd="0" parTransId="{7A2A52A2-7B46-4144-BB95-989342170523}" sibTransId="{F8459FA0-03AC-48A8-B66B-CB0F07738532}"/>
    <dgm:cxn modelId="{5197194F-9077-4BBC-A7D9-78654690C7FB}" type="presOf" srcId="{F53B06B2-E601-4A78-A0B6-C9F1ED4CDC49}" destId="{D6D59489-83AE-47EA-94DB-0A337054C616}" srcOrd="0" destOrd="0" presId="urn:microsoft.com/office/officeart/2005/8/layout/hProcess6"/>
    <dgm:cxn modelId="{2EACF64F-92DE-438C-89F4-61DC65BC38D9}" srcId="{379BDD8D-615F-44A6-959F-DB7E67B8C71D}" destId="{F53B06B2-E601-4A78-A0B6-C9F1ED4CDC49}" srcOrd="2" destOrd="0" parTransId="{06B08F10-5CE9-4530-8FB6-0AB0000BC923}" sibTransId="{0F0326A7-6885-421C-9D63-F245E09918A2}"/>
    <dgm:cxn modelId="{3FA4B791-EE55-4462-AD8A-1DA6BA485A1E}" srcId="{379BDD8D-615F-44A6-959F-DB7E67B8C71D}" destId="{7D493F26-C394-4E6B-949C-434F993903E0}" srcOrd="1" destOrd="0" parTransId="{57799C45-249F-40CB-B979-C485679C9A3E}" sibTransId="{F42E53E8-D7CC-4708-9887-19BDF3F43A0C}"/>
    <dgm:cxn modelId="{C548589E-FF37-45FD-BEF1-21BD5CD05F89}" type="presOf" srcId="{F2993153-C90D-4C36-BD42-D5A80147EF2E}" destId="{A3719755-E4B5-4902-9293-037C343FCB5F}" srcOrd="1" destOrd="0" presId="urn:microsoft.com/office/officeart/2005/8/layout/hProcess6"/>
    <dgm:cxn modelId="{E083B1A3-02FD-4AC2-9FAD-18723FEE8FC4}" type="presOf" srcId="{379BDD8D-615F-44A6-959F-DB7E67B8C71D}" destId="{5DC896E7-9945-488F-9BBC-F5B70F818488}" srcOrd="0" destOrd="0" presId="urn:microsoft.com/office/officeart/2005/8/layout/hProcess6"/>
    <dgm:cxn modelId="{47EC79AF-B3C7-4C1D-989E-9505C7BE94AD}" type="presOf" srcId="{500FA472-AB7B-430D-B945-A27898F21BF6}" destId="{30AC691C-DD51-4377-9B1D-D0A7E72FA143}" srcOrd="0" destOrd="0" presId="urn:microsoft.com/office/officeart/2005/8/layout/hProcess6"/>
    <dgm:cxn modelId="{945AACB0-3B50-4732-9E3C-17A2BDB7D80D}" type="presOf" srcId="{3FC96B20-27BF-4ABD-BF70-CA5AEC974259}" destId="{4B7834C9-D80D-4EED-BF5E-F7AB63182010}" srcOrd="0" destOrd="0" presId="urn:microsoft.com/office/officeart/2005/8/layout/hProcess6"/>
    <dgm:cxn modelId="{A8470AB7-1189-4375-8EDE-F5058E55DA72}" srcId="{7D493F26-C394-4E6B-949C-434F993903E0}" destId="{F2993153-C90D-4C36-BD42-D5A80147EF2E}" srcOrd="0" destOrd="0" parTransId="{433507F9-B6C7-4E58-B434-1CB2AD594D46}" sibTransId="{2A8B1698-786D-4C81-B87F-54466EFD4688}"/>
    <dgm:cxn modelId="{5E737BD9-B4DB-440B-AB42-A09D62BB59E9}" type="presOf" srcId="{D1FA2D61-C9DE-439D-BE45-129AE32F01C1}" destId="{DC9FF274-379D-4E11-B6C7-3F09E1CF49C3}" srcOrd="1" destOrd="0" presId="urn:microsoft.com/office/officeart/2005/8/layout/hProcess6"/>
    <dgm:cxn modelId="{6C18B5F4-EEC2-423F-9493-9B74B1165B25}" srcId="{F53B06B2-E601-4A78-A0B6-C9F1ED4CDC49}" destId="{D1FA2D61-C9DE-439D-BE45-129AE32F01C1}" srcOrd="0" destOrd="0" parTransId="{61A36B93-E0E5-4E50-93FA-4295F4C7AA35}" sibTransId="{A28E3CB7-A275-4A0C-8099-4916FF17DDA8}"/>
    <dgm:cxn modelId="{75298A3E-D456-4DF4-A6DC-65E4EDBA84E2}" type="presParOf" srcId="{5DC896E7-9945-488F-9BBC-F5B70F818488}" destId="{41CD1861-FFA9-4B98-9703-EEFA8167D316}" srcOrd="0" destOrd="0" presId="urn:microsoft.com/office/officeart/2005/8/layout/hProcess6"/>
    <dgm:cxn modelId="{7C00A11B-909C-4FAF-91D8-6B74088C66FA}" type="presParOf" srcId="{41CD1861-FFA9-4B98-9703-EEFA8167D316}" destId="{E149BBDF-6949-4C74-B1B1-3A454F9EE078}" srcOrd="0" destOrd="0" presId="urn:microsoft.com/office/officeart/2005/8/layout/hProcess6"/>
    <dgm:cxn modelId="{DF6B40E8-EB72-402D-BA42-D80F7BB84C17}" type="presParOf" srcId="{41CD1861-FFA9-4B98-9703-EEFA8167D316}" destId="{30AC691C-DD51-4377-9B1D-D0A7E72FA143}" srcOrd="1" destOrd="0" presId="urn:microsoft.com/office/officeart/2005/8/layout/hProcess6"/>
    <dgm:cxn modelId="{B3916127-AACE-432A-8E46-69EAD9D15876}" type="presParOf" srcId="{41CD1861-FFA9-4B98-9703-EEFA8167D316}" destId="{980E4336-259F-4D55-BE40-4C05396F02B9}" srcOrd="2" destOrd="0" presId="urn:microsoft.com/office/officeart/2005/8/layout/hProcess6"/>
    <dgm:cxn modelId="{CFA0E854-779B-49B6-82B0-E1190091369B}" type="presParOf" srcId="{41CD1861-FFA9-4B98-9703-EEFA8167D316}" destId="{4B7834C9-D80D-4EED-BF5E-F7AB63182010}" srcOrd="3" destOrd="0" presId="urn:microsoft.com/office/officeart/2005/8/layout/hProcess6"/>
    <dgm:cxn modelId="{97A6DC14-E7BA-4BFC-A4F5-042AA6C07D22}" type="presParOf" srcId="{5DC896E7-9945-488F-9BBC-F5B70F818488}" destId="{73940D23-F487-4128-ADB3-433A5BAE0240}" srcOrd="1" destOrd="0" presId="urn:microsoft.com/office/officeart/2005/8/layout/hProcess6"/>
    <dgm:cxn modelId="{0D6AB1C2-DF96-4B87-931F-3AF4AD384BD3}" type="presParOf" srcId="{5DC896E7-9945-488F-9BBC-F5B70F818488}" destId="{FD8529AD-5B96-44DF-8BED-B13339E1CDD6}" srcOrd="2" destOrd="0" presId="urn:microsoft.com/office/officeart/2005/8/layout/hProcess6"/>
    <dgm:cxn modelId="{690C09DB-6282-490C-A864-89DD56BB4E66}" type="presParOf" srcId="{FD8529AD-5B96-44DF-8BED-B13339E1CDD6}" destId="{EC0DB638-FAEA-43F4-A0DB-F43550BED109}" srcOrd="0" destOrd="0" presId="urn:microsoft.com/office/officeart/2005/8/layout/hProcess6"/>
    <dgm:cxn modelId="{352D440D-A121-49E9-959E-5C758086B939}" type="presParOf" srcId="{FD8529AD-5B96-44DF-8BED-B13339E1CDD6}" destId="{84746286-03F3-4806-91F0-62DE4EFE5FCA}" srcOrd="1" destOrd="0" presId="urn:microsoft.com/office/officeart/2005/8/layout/hProcess6"/>
    <dgm:cxn modelId="{8439EC50-32D4-4B5F-8A81-F670F19F3FF0}" type="presParOf" srcId="{FD8529AD-5B96-44DF-8BED-B13339E1CDD6}" destId="{A3719755-E4B5-4902-9293-037C343FCB5F}" srcOrd="2" destOrd="0" presId="urn:microsoft.com/office/officeart/2005/8/layout/hProcess6"/>
    <dgm:cxn modelId="{E366A766-BA7C-4325-B622-DB1DCD39015C}" type="presParOf" srcId="{FD8529AD-5B96-44DF-8BED-B13339E1CDD6}" destId="{8FA448D8-9B23-4F18-AC3E-92F289F81EAB}" srcOrd="3" destOrd="0" presId="urn:microsoft.com/office/officeart/2005/8/layout/hProcess6"/>
    <dgm:cxn modelId="{8920DD42-5E91-4D29-A9AB-9F0198D315D3}" type="presParOf" srcId="{5DC896E7-9945-488F-9BBC-F5B70F818488}" destId="{6F5E6113-C5A2-4547-8D9D-FCA751B4BB1A}" srcOrd="3" destOrd="0" presId="urn:microsoft.com/office/officeart/2005/8/layout/hProcess6"/>
    <dgm:cxn modelId="{08ED47A4-ACF1-41EB-9FB8-7DC32D921080}" type="presParOf" srcId="{5DC896E7-9945-488F-9BBC-F5B70F818488}" destId="{C908A2A6-CA7D-4C46-AAFF-5EB32EF07FAB}" srcOrd="4" destOrd="0" presId="urn:microsoft.com/office/officeart/2005/8/layout/hProcess6"/>
    <dgm:cxn modelId="{966BD114-2780-47E1-BCEF-10238947BCAC}" type="presParOf" srcId="{C908A2A6-CA7D-4C46-AAFF-5EB32EF07FAB}" destId="{24BA52C0-82B0-43FB-9B5B-3F29E8D1B7A6}" srcOrd="0" destOrd="0" presId="urn:microsoft.com/office/officeart/2005/8/layout/hProcess6"/>
    <dgm:cxn modelId="{45D15A37-7C39-4090-82F4-FB2EB60FB1CA}" type="presParOf" srcId="{C908A2A6-CA7D-4C46-AAFF-5EB32EF07FAB}" destId="{6AA11FCD-C329-4528-8B58-0DCFC93CB6D7}" srcOrd="1" destOrd="0" presId="urn:microsoft.com/office/officeart/2005/8/layout/hProcess6"/>
    <dgm:cxn modelId="{3DFB1BC1-906A-402B-8BAE-5D33A377BB2F}" type="presParOf" srcId="{C908A2A6-CA7D-4C46-AAFF-5EB32EF07FAB}" destId="{DC9FF274-379D-4E11-B6C7-3F09E1CF49C3}" srcOrd="2" destOrd="0" presId="urn:microsoft.com/office/officeart/2005/8/layout/hProcess6"/>
    <dgm:cxn modelId="{8A1B6846-A1A6-4ED6-94F8-1114B7EF6EE8}" type="presParOf" srcId="{C908A2A6-CA7D-4C46-AAFF-5EB32EF07FAB}" destId="{D6D59489-83AE-47EA-94DB-0A337054C616}"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2C6065-E07C-44E7-B6F4-F6754AC6D86B}" type="doc">
      <dgm:prSet loTypeId="urn:microsoft.com/office/officeart/2005/8/layout/cycle8" loCatId="cycle" qsTypeId="urn:microsoft.com/office/officeart/2005/8/quickstyle/simple1" qsCatId="simple" csTypeId="urn:microsoft.com/office/officeart/2005/8/colors/accent0_3" csCatId="mainScheme" phldr="1"/>
      <dgm:spPr/>
    </dgm:pt>
    <dgm:pt modelId="{F16A5A34-0C12-4640-976D-87B019226E61}">
      <dgm:prSet phldrT="[Teksti]"/>
      <dgm:spPr>
        <a:solidFill>
          <a:schemeClr val="bg1">
            <a:lumMod val="85000"/>
          </a:schemeClr>
        </a:solidFill>
      </dgm:spPr>
      <dgm:t>
        <a:bodyPr/>
        <a:lstStyle/>
        <a:p>
          <a:r>
            <a:rPr lang="fi-FI" dirty="0"/>
            <a:t>Miksi</a:t>
          </a:r>
        </a:p>
      </dgm:t>
    </dgm:pt>
    <dgm:pt modelId="{C23A582D-C43A-40B0-A9B8-8025606D4CF0}" type="parTrans" cxnId="{711AD6BC-DB89-40DB-B4C3-C82EC17D092F}">
      <dgm:prSet/>
      <dgm:spPr/>
      <dgm:t>
        <a:bodyPr/>
        <a:lstStyle/>
        <a:p>
          <a:endParaRPr lang="fi-FI"/>
        </a:p>
      </dgm:t>
    </dgm:pt>
    <dgm:pt modelId="{9C7BB336-3BB8-4E52-9143-2A0916BB52EF}" type="sibTrans" cxnId="{711AD6BC-DB89-40DB-B4C3-C82EC17D092F}">
      <dgm:prSet/>
      <dgm:spPr/>
      <dgm:t>
        <a:bodyPr/>
        <a:lstStyle/>
        <a:p>
          <a:endParaRPr lang="fi-FI"/>
        </a:p>
      </dgm:t>
    </dgm:pt>
    <dgm:pt modelId="{BE018147-BA74-462E-ABA3-14F752B155E1}">
      <dgm:prSet phldrT="[Teksti]"/>
      <dgm:spPr/>
      <dgm:t>
        <a:bodyPr/>
        <a:lstStyle/>
        <a:p>
          <a:r>
            <a:rPr lang="fi-FI" dirty="0"/>
            <a:t>Miten</a:t>
          </a:r>
        </a:p>
      </dgm:t>
    </dgm:pt>
    <dgm:pt modelId="{D2672DDB-4F1E-4446-BCF6-F67C182E0540}" type="parTrans" cxnId="{3E308A82-6D52-404D-A686-DAD74EFAF644}">
      <dgm:prSet/>
      <dgm:spPr/>
      <dgm:t>
        <a:bodyPr/>
        <a:lstStyle/>
        <a:p>
          <a:endParaRPr lang="fi-FI"/>
        </a:p>
      </dgm:t>
    </dgm:pt>
    <dgm:pt modelId="{2859E3FA-E6A1-4950-B5A6-0B308B5F4DDF}" type="sibTrans" cxnId="{3E308A82-6D52-404D-A686-DAD74EFAF644}">
      <dgm:prSet/>
      <dgm:spPr/>
      <dgm:t>
        <a:bodyPr/>
        <a:lstStyle/>
        <a:p>
          <a:endParaRPr lang="fi-FI"/>
        </a:p>
      </dgm:t>
    </dgm:pt>
    <dgm:pt modelId="{975DAC8F-D757-47E6-B7C3-B34FC8AA9A2F}">
      <dgm:prSet phldrT="[Teksti]"/>
      <dgm:spPr>
        <a:solidFill>
          <a:schemeClr val="bg1">
            <a:lumMod val="85000"/>
          </a:schemeClr>
        </a:solidFill>
      </dgm:spPr>
      <dgm:t>
        <a:bodyPr/>
        <a:lstStyle/>
        <a:p>
          <a:r>
            <a:rPr lang="fi-FI" dirty="0"/>
            <a:t>Mitä</a:t>
          </a:r>
        </a:p>
      </dgm:t>
    </dgm:pt>
    <dgm:pt modelId="{AB699B6A-4672-4419-AB5A-E27D6A5A10FF}" type="parTrans" cxnId="{42002F10-0980-443D-B272-865E28FB0237}">
      <dgm:prSet/>
      <dgm:spPr/>
      <dgm:t>
        <a:bodyPr/>
        <a:lstStyle/>
        <a:p>
          <a:endParaRPr lang="fi-FI"/>
        </a:p>
      </dgm:t>
    </dgm:pt>
    <dgm:pt modelId="{0E329798-C5F3-43CF-9122-1FE1741AEA96}" type="sibTrans" cxnId="{42002F10-0980-443D-B272-865E28FB0237}">
      <dgm:prSet/>
      <dgm:spPr/>
      <dgm:t>
        <a:bodyPr/>
        <a:lstStyle/>
        <a:p>
          <a:endParaRPr lang="fi-FI"/>
        </a:p>
      </dgm:t>
    </dgm:pt>
    <dgm:pt modelId="{9B82542C-DA59-4A53-86EA-31FEA6AC8102}" type="pres">
      <dgm:prSet presAssocID="{722C6065-E07C-44E7-B6F4-F6754AC6D86B}" presName="compositeShape" presStyleCnt="0">
        <dgm:presLayoutVars>
          <dgm:chMax val="7"/>
          <dgm:dir/>
          <dgm:resizeHandles val="exact"/>
        </dgm:presLayoutVars>
      </dgm:prSet>
      <dgm:spPr/>
    </dgm:pt>
    <dgm:pt modelId="{1673D4F8-F656-4A00-8C57-D2A2E54AF032}" type="pres">
      <dgm:prSet presAssocID="{722C6065-E07C-44E7-B6F4-F6754AC6D86B}" presName="wedge1" presStyleLbl="node1" presStyleIdx="0" presStyleCnt="3"/>
      <dgm:spPr/>
    </dgm:pt>
    <dgm:pt modelId="{5E5A98AF-E560-44D6-AFBC-0FA20DA9FBAF}" type="pres">
      <dgm:prSet presAssocID="{722C6065-E07C-44E7-B6F4-F6754AC6D86B}" presName="dummy1a" presStyleCnt="0"/>
      <dgm:spPr/>
    </dgm:pt>
    <dgm:pt modelId="{6E288595-74ED-47AA-BA89-C4DE5ACAE283}" type="pres">
      <dgm:prSet presAssocID="{722C6065-E07C-44E7-B6F4-F6754AC6D86B}" presName="dummy1b" presStyleCnt="0"/>
      <dgm:spPr/>
    </dgm:pt>
    <dgm:pt modelId="{883D0B1D-0830-45F0-B8BF-BF2A8B6D1CE7}" type="pres">
      <dgm:prSet presAssocID="{722C6065-E07C-44E7-B6F4-F6754AC6D86B}" presName="wedge1Tx" presStyleLbl="node1" presStyleIdx="0" presStyleCnt="3">
        <dgm:presLayoutVars>
          <dgm:chMax val="0"/>
          <dgm:chPref val="0"/>
          <dgm:bulletEnabled val="1"/>
        </dgm:presLayoutVars>
      </dgm:prSet>
      <dgm:spPr/>
    </dgm:pt>
    <dgm:pt modelId="{9D044EC3-196E-4F47-85E2-A0AAF819C214}" type="pres">
      <dgm:prSet presAssocID="{722C6065-E07C-44E7-B6F4-F6754AC6D86B}" presName="wedge2" presStyleLbl="node1" presStyleIdx="1" presStyleCnt="3"/>
      <dgm:spPr/>
    </dgm:pt>
    <dgm:pt modelId="{6A494426-EBBD-4509-A009-5FD9365D807F}" type="pres">
      <dgm:prSet presAssocID="{722C6065-E07C-44E7-B6F4-F6754AC6D86B}" presName="dummy2a" presStyleCnt="0"/>
      <dgm:spPr/>
    </dgm:pt>
    <dgm:pt modelId="{EE2304DA-6396-4EAF-8FB8-F201C66B80D3}" type="pres">
      <dgm:prSet presAssocID="{722C6065-E07C-44E7-B6F4-F6754AC6D86B}" presName="dummy2b" presStyleCnt="0"/>
      <dgm:spPr/>
    </dgm:pt>
    <dgm:pt modelId="{3DB39AEA-241B-49E9-89DE-2416C42A1426}" type="pres">
      <dgm:prSet presAssocID="{722C6065-E07C-44E7-B6F4-F6754AC6D86B}" presName="wedge2Tx" presStyleLbl="node1" presStyleIdx="1" presStyleCnt="3">
        <dgm:presLayoutVars>
          <dgm:chMax val="0"/>
          <dgm:chPref val="0"/>
          <dgm:bulletEnabled val="1"/>
        </dgm:presLayoutVars>
      </dgm:prSet>
      <dgm:spPr/>
    </dgm:pt>
    <dgm:pt modelId="{7CA4819C-6164-4639-A8DA-40543F359A08}" type="pres">
      <dgm:prSet presAssocID="{722C6065-E07C-44E7-B6F4-F6754AC6D86B}" presName="wedge3" presStyleLbl="node1" presStyleIdx="2" presStyleCnt="3"/>
      <dgm:spPr/>
    </dgm:pt>
    <dgm:pt modelId="{7EB714A7-38D1-4DC1-9E34-BDC12D5EB456}" type="pres">
      <dgm:prSet presAssocID="{722C6065-E07C-44E7-B6F4-F6754AC6D86B}" presName="dummy3a" presStyleCnt="0"/>
      <dgm:spPr/>
    </dgm:pt>
    <dgm:pt modelId="{5C323FA6-2A11-4705-84D4-FAF989CF82CF}" type="pres">
      <dgm:prSet presAssocID="{722C6065-E07C-44E7-B6F4-F6754AC6D86B}" presName="dummy3b" presStyleCnt="0"/>
      <dgm:spPr/>
    </dgm:pt>
    <dgm:pt modelId="{EC8B2361-2F8D-4E71-ADA3-6FE80C58649D}" type="pres">
      <dgm:prSet presAssocID="{722C6065-E07C-44E7-B6F4-F6754AC6D86B}" presName="wedge3Tx" presStyleLbl="node1" presStyleIdx="2" presStyleCnt="3">
        <dgm:presLayoutVars>
          <dgm:chMax val="0"/>
          <dgm:chPref val="0"/>
          <dgm:bulletEnabled val="1"/>
        </dgm:presLayoutVars>
      </dgm:prSet>
      <dgm:spPr/>
    </dgm:pt>
    <dgm:pt modelId="{B0ECF50E-C186-47C9-9BCD-6C237F8C3F84}" type="pres">
      <dgm:prSet presAssocID="{9C7BB336-3BB8-4E52-9143-2A0916BB52EF}" presName="arrowWedge1" presStyleLbl="fgSibTrans2D1" presStyleIdx="0" presStyleCnt="3"/>
      <dgm:spPr/>
    </dgm:pt>
    <dgm:pt modelId="{A3920DD1-A8D0-4AFB-AE2F-BB44D7BF6BBA}" type="pres">
      <dgm:prSet presAssocID="{2859E3FA-E6A1-4950-B5A6-0B308B5F4DDF}" presName="arrowWedge2" presStyleLbl="fgSibTrans2D1" presStyleIdx="1" presStyleCnt="3"/>
      <dgm:spPr/>
    </dgm:pt>
    <dgm:pt modelId="{349ECD9A-7A31-41CA-8ED5-4817A35E83BE}" type="pres">
      <dgm:prSet presAssocID="{0E329798-C5F3-43CF-9122-1FE1741AEA96}" presName="arrowWedge3" presStyleLbl="fgSibTrans2D1" presStyleIdx="2" presStyleCnt="3"/>
      <dgm:spPr/>
    </dgm:pt>
  </dgm:ptLst>
  <dgm:cxnLst>
    <dgm:cxn modelId="{E8461903-7282-4518-9ACF-09CCCCAD1194}" type="presOf" srcId="{F16A5A34-0C12-4640-976D-87B019226E61}" destId="{1673D4F8-F656-4A00-8C57-D2A2E54AF032}" srcOrd="0" destOrd="0" presId="urn:microsoft.com/office/officeart/2005/8/layout/cycle8"/>
    <dgm:cxn modelId="{81594B03-3AA8-4F3E-BE5C-9D23577A1981}" type="presOf" srcId="{BE018147-BA74-462E-ABA3-14F752B155E1}" destId="{9D044EC3-196E-4F47-85E2-A0AAF819C214}" srcOrd="0" destOrd="0" presId="urn:microsoft.com/office/officeart/2005/8/layout/cycle8"/>
    <dgm:cxn modelId="{96E18E0F-7E6A-48AD-9D97-F3021117A1B7}" type="presOf" srcId="{BE018147-BA74-462E-ABA3-14F752B155E1}" destId="{3DB39AEA-241B-49E9-89DE-2416C42A1426}" srcOrd="1" destOrd="0" presId="urn:microsoft.com/office/officeart/2005/8/layout/cycle8"/>
    <dgm:cxn modelId="{42002F10-0980-443D-B272-865E28FB0237}" srcId="{722C6065-E07C-44E7-B6F4-F6754AC6D86B}" destId="{975DAC8F-D757-47E6-B7C3-B34FC8AA9A2F}" srcOrd="2" destOrd="0" parTransId="{AB699B6A-4672-4419-AB5A-E27D6A5A10FF}" sibTransId="{0E329798-C5F3-43CF-9122-1FE1741AEA96}"/>
    <dgm:cxn modelId="{A2715C15-C91D-47A2-A8D9-C8825E69B740}" type="presOf" srcId="{F16A5A34-0C12-4640-976D-87B019226E61}" destId="{883D0B1D-0830-45F0-B8BF-BF2A8B6D1CE7}" srcOrd="1" destOrd="0" presId="urn:microsoft.com/office/officeart/2005/8/layout/cycle8"/>
    <dgm:cxn modelId="{3E308A82-6D52-404D-A686-DAD74EFAF644}" srcId="{722C6065-E07C-44E7-B6F4-F6754AC6D86B}" destId="{BE018147-BA74-462E-ABA3-14F752B155E1}" srcOrd="1" destOrd="0" parTransId="{D2672DDB-4F1E-4446-BCF6-F67C182E0540}" sibTransId="{2859E3FA-E6A1-4950-B5A6-0B308B5F4DDF}"/>
    <dgm:cxn modelId="{9AC99A9F-9B6B-417E-9010-827619B2888B}" type="presOf" srcId="{722C6065-E07C-44E7-B6F4-F6754AC6D86B}" destId="{9B82542C-DA59-4A53-86EA-31FEA6AC8102}" srcOrd="0" destOrd="0" presId="urn:microsoft.com/office/officeart/2005/8/layout/cycle8"/>
    <dgm:cxn modelId="{711AD6BC-DB89-40DB-B4C3-C82EC17D092F}" srcId="{722C6065-E07C-44E7-B6F4-F6754AC6D86B}" destId="{F16A5A34-0C12-4640-976D-87B019226E61}" srcOrd="0" destOrd="0" parTransId="{C23A582D-C43A-40B0-A9B8-8025606D4CF0}" sibTransId="{9C7BB336-3BB8-4E52-9143-2A0916BB52EF}"/>
    <dgm:cxn modelId="{09F43DDE-DFA9-4B31-8F63-638764BBB6A8}" type="presOf" srcId="{975DAC8F-D757-47E6-B7C3-B34FC8AA9A2F}" destId="{EC8B2361-2F8D-4E71-ADA3-6FE80C58649D}" srcOrd="1" destOrd="0" presId="urn:microsoft.com/office/officeart/2005/8/layout/cycle8"/>
    <dgm:cxn modelId="{B31F88EC-B0FB-4F99-8E8E-670E5EFFE923}" type="presOf" srcId="{975DAC8F-D757-47E6-B7C3-B34FC8AA9A2F}" destId="{7CA4819C-6164-4639-A8DA-40543F359A08}" srcOrd="0" destOrd="0" presId="urn:microsoft.com/office/officeart/2005/8/layout/cycle8"/>
    <dgm:cxn modelId="{0BDBA265-DFCA-4E06-8F9F-F4634D54C09B}" type="presParOf" srcId="{9B82542C-DA59-4A53-86EA-31FEA6AC8102}" destId="{1673D4F8-F656-4A00-8C57-D2A2E54AF032}" srcOrd="0" destOrd="0" presId="urn:microsoft.com/office/officeart/2005/8/layout/cycle8"/>
    <dgm:cxn modelId="{D3241387-0686-4382-917E-7EECF801A710}" type="presParOf" srcId="{9B82542C-DA59-4A53-86EA-31FEA6AC8102}" destId="{5E5A98AF-E560-44D6-AFBC-0FA20DA9FBAF}" srcOrd="1" destOrd="0" presId="urn:microsoft.com/office/officeart/2005/8/layout/cycle8"/>
    <dgm:cxn modelId="{8A402C0B-386D-4C25-88A7-D476F448573C}" type="presParOf" srcId="{9B82542C-DA59-4A53-86EA-31FEA6AC8102}" destId="{6E288595-74ED-47AA-BA89-C4DE5ACAE283}" srcOrd="2" destOrd="0" presId="urn:microsoft.com/office/officeart/2005/8/layout/cycle8"/>
    <dgm:cxn modelId="{4C4964E8-1E35-4D07-BBC2-EA52F6093DB5}" type="presParOf" srcId="{9B82542C-DA59-4A53-86EA-31FEA6AC8102}" destId="{883D0B1D-0830-45F0-B8BF-BF2A8B6D1CE7}" srcOrd="3" destOrd="0" presId="urn:microsoft.com/office/officeart/2005/8/layout/cycle8"/>
    <dgm:cxn modelId="{D3E86878-3C50-4FBC-899B-FE922168E324}" type="presParOf" srcId="{9B82542C-DA59-4A53-86EA-31FEA6AC8102}" destId="{9D044EC3-196E-4F47-85E2-A0AAF819C214}" srcOrd="4" destOrd="0" presId="urn:microsoft.com/office/officeart/2005/8/layout/cycle8"/>
    <dgm:cxn modelId="{4A8F68A5-CBEB-483E-A95B-4B99299ED885}" type="presParOf" srcId="{9B82542C-DA59-4A53-86EA-31FEA6AC8102}" destId="{6A494426-EBBD-4509-A009-5FD9365D807F}" srcOrd="5" destOrd="0" presId="urn:microsoft.com/office/officeart/2005/8/layout/cycle8"/>
    <dgm:cxn modelId="{A4D5B958-4106-4BE8-86C4-F275E56F6A69}" type="presParOf" srcId="{9B82542C-DA59-4A53-86EA-31FEA6AC8102}" destId="{EE2304DA-6396-4EAF-8FB8-F201C66B80D3}" srcOrd="6" destOrd="0" presId="urn:microsoft.com/office/officeart/2005/8/layout/cycle8"/>
    <dgm:cxn modelId="{7B2AF9DD-C885-43FA-A9B8-1608F527F239}" type="presParOf" srcId="{9B82542C-DA59-4A53-86EA-31FEA6AC8102}" destId="{3DB39AEA-241B-49E9-89DE-2416C42A1426}" srcOrd="7" destOrd="0" presId="urn:microsoft.com/office/officeart/2005/8/layout/cycle8"/>
    <dgm:cxn modelId="{C5AE60F7-99E0-4F29-B065-7432006FC5E3}" type="presParOf" srcId="{9B82542C-DA59-4A53-86EA-31FEA6AC8102}" destId="{7CA4819C-6164-4639-A8DA-40543F359A08}" srcOrd="8" destOrd="0" presId="urn:microsoft.com/office/officeart/2005/8/layout/cycle8"/>
    <dgm:cxn modelId="{E0A57382-19F1-4C1D-A29A-A9DE0391DE2C}" type="presParOf" srcId="{9B82542C-DA59-4A53-86EA-31FEA6AC8102}" destId="{7EB714A7-38D1-4DC1-9E34-BDC12D5EB456}" srcOrd="9" destOrd="0" presId="urn:microsoft.com/office/officeart/2005/8/layout/cycle8"/>
    <dgm:cxn modelId="{1CAF48B5-78AA-44A2-8FEA-B82BDABC2DE9}" type="presParOf" srcId="{9B82542C-DA59-4A53-86EA-31FEA6AC8102}" destId="{5C323FA6-2A11-4705-84D4-FAF989CF82CF}" srcOrd="10" destOrd="0" presId="urn:microsoft.com/office/officeart/2005/8/layout/cycle8"/>
    <dgm:cxn modelId="{61046269-20F7-4288-B147-EEC567DA800C}" type="presParOf" srcId="{9B82542C-DA59-4A53-86EA-31FEA6AC8102}" destId="{EC8B2361-2F8D-4E71-ADA3-6FE80C58649D}" srcOrd="11" destOrd="0" presId="urn:microsoft.com/office/officeart/2005/8/layout/cycle8"/>
    <dgm:cxn modelId="{9458C541-49BE-40DE-8A62-5F51BEFFD333}" type="presParOf" srcId="{9B82542C-DA59-4A53-86EA-31FEA6AC8102}" destId="{B0ECF50E-C186-47C9-9BCD-6C237F8C3F84}" srcOrd="12" destOrd="0" presId="urn:microsoft.com/office/officeart/2005/8/layout/cycle8"/>
    <dgm:cxn modelId="{7FBC3E1B-5C18-4748-9D3A-A6455AF98412}" type="presParOf" srcId="{9B82542C-DA59-4A53-86EA-31FEA6AC8102}" destId="{A3920DD1-A8D0-4AFB-AE2F-BB44D7BF6BBA}" srcOrd="13" destOrd="0" presId="urn:microsoft.com/office/officeart/2005/8/layout/cycle8"/>
    <dgm:cxn modelId="{E010EA81-7972-45F1-885B-9AEE05BF816C}" type="presParOf" srcId="{9B82542C-DA59-4A53-86EA-31FEA6AC8102}" destId="{349ECD9A-7A31-41CA-8ED5-4817A35E83BE}" srcOrd="14" destOrd="0" presId="urn:microsoft.com/office/officeart/2005/8/layout/cycle8"/>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4783F0-786D-4DCC-A70C-FCB604AB6891}" type="doc">
      <dgm:prSet loTypeId="urn:microsoft.com/office/officeart/2005/8/layout/hProcess11" loCatId="process" qsTypeId="urn:microsoft.com/office/officeart/2005/8/quickstyle/simple1" qsCatId="simple" csTypeId="urn:microsoft.com/office/officeart/2005/8/colors/accent1_2" csCatId="accent1" phldr="1"/>
      <dgm:spPr/>
    </dgm:pt>
    <dgm:pt modelId="{10E23B75-BDF6-4D1D-9C6A-F4A88A1AA2BC}">
      <dgm:prSet phldrT="[Teksti]"/>
      <dgm:spPr/>
      <dgm:t>
        <a:bodyPr/>
        <a:lstStyle/>
        <a:p>
          <a:r>
            <a:rPr lang="fi-FI" dirty="0">
              <a:solidFill>
                <a:schemeClr val="accent1"/>
              </a:solidFill>
            </a:rPr>
            <a:t>2020</a:t>
          </a:r>
        </a:p>
      </dgm:t>
    </dgm:pt>
    <dgm:pt modelId="{92315335-8656-4746-8791-80E77FEB8773}" type="parTrans" cxnId="{FC633548-2ECD-4D96-B14F-8B84A7639743}">
      <dgm:prSet/>
      <dgm:spPr/>
      <dgm:t>
        <a:bodyPr/>
        <a:lstStyle/>
        <a:p>
          <a:endParaRPr lang="fi-FI"/>
        </a:p>
      </dgm:t>
    </dgm:pt>
    <dgm:pt modelId="{8E062595-E780-4225-B74E-23CA9B2A294F}" type="sibTrans" cxnId="{FC633548-2ECD-4D96-B14F-8B84A7639743}">
      <dgm:prSet/>
      <dgm:spPr/>
      <dgm:t>
        <a:bodyPr/>
        <a:lstStyle/>
        <a:p>
          <a:endParaRPr lang="fi-FI"/>
        </a:p>
      </dgm:t>
    </dgm:pt>
    <dgm:pt modelId="{8826603A-2BCA-440E-BA0B-A17789362F5E}">
      <dgm:prSet phldrT="[Teksti]"/>
      <dgm:spPr/>
      <dgm:t>
        <a:bodyPr/>
        <a:lstStyle/>
        <a:p>
          <a:r>
            <a:rPr lang="fi-FI" dirty="0">
              <a:solidFill>
                <a:schemeClr val="accent1"/>
              </a:solidFill>
            </a:rPr>
            <a:t>2021</a:t>
          </a:r>
        </a:p>
      </dgm:t>
    </dgm:pt>
    <dgm:pt modelId="{D0DF1AD8-407D-4DAA-AD11-360ABB8214E6}" type="parTrans" cxnId="{7E6F8A9F-0B80-47B2-8C97-2A8BAE617915}">
      <dgm:prSet/>
      <dgm:spPr/>
      <dgm:t>
        <a:bodyPr/>
        <a:lstStyle/>
        <a:p>
          <a:endParaRPr lang="fi-FI"/>
        </a:p>
      </dgm:t>
    </dgm:pt>
    <dgm:pt modelId="{8FBDBDF9-9F6D-422E-B177-87E85F0D8374}" type="sibTrans" cxnId="{7E6F8A9F-0B80-47B2-8C97-2A8BAE617915}">
      <dgm:prSet/>
      <dgm:spPr/>
      <dgm:t>
        <a:bodyPr/>
        <a:lstStyle/>
        <a:p>
          <a:endParaRPr lang="fi-FI"/>
        </a:p>
      </dgm:t>
    </dgm:pt>
    <dgm:pt modelId="{859675DF-24F4-45F4-98CB-F56CA82F76A1}">
      <dgm:prSet phldrT="[Teksti]"/>
      <dgm:spPr/>
      <dgm:t>
        <a:bodyPr/>
        <a:lstStyle/>
        <a:p>
          <a:r>
            <a:rPr lang="fi-FI" dirty="0">
              <a:solidFill>
                <a:schemeClr val="accent1"/>
              </a:solidFill>
            </a:rPr>
            <a:t>2022</a:t>
          </a:r>
        </a:p>
      </dgm:t>
    </dgm:pt>
    <dgm:pt modelId="{8A5E61B5-C52F-4A25-96EC-2083C480631C}" type="parTrans" cxnId="{D225FC8C-1012-4893-8C14-F87CAD0A3AED}">
      <dgm:prSet/>
      <dgm:spPr/>
      <dgm:t>
        <a:bodyPr/>
        <a:lstStyle/>
        <a:p>
          <a:endParaRPr lang="fi-FI"/>
        </a:p>
      </dgm:t>
    </dgm:pt>
    <dgm:pt modelId="{19AFFCD5-7DF9-4CF4-9157-23BCBE2BA0BB}" type="sibTrans" cxnId="{D225FC8C-1012-4893-8C14-F87CAD0A3AED}">
      <dgm:prSet/>
      <dgm:spPr/>
      <dgm:t>
        <a:bodyPr/>
        <a:lstStyle/>
        <a:p>
          <a:endParaRPr lang="fi-FI"/>
        </a:p>
      </dgm:t>
    </dgm:pt>
    <dgm:pt modelId="{E230DE7E-C10D-4D59-8EA0-CCE61BC57CEE}" type="pres">
      <dgm:prSet presAssocID="{CC4783F0-786D-4DCC-A70C-FCB604AB6891}" presName="Name0" presStyleCnt="0">
        <dgm:presLayoutVars>
          <dgm:dir/>
          <dgm:resizeHandles val="exact"/>
        </dgm:presLayoutVars>
      </dgm:prSet>
      <dgm:spPr/>
    </dgm:pt>
    <dgm:pt modelId="{06A55911-810E-4832-85D0-D108040569A5}" type="pres">
      <dgm:prSet presAssocID="{CC4783F0-786D-4DCC-A70C-FCB604AB6891}" presName="arrow" presStyleLbl="bgShp" presStyleIdx="0" presStyleCnt="1"/>
      <dgm:spPr/>
    </dgm:pt>
    <dgm:pt modelId="{96FD852A-C29C-4338-93F3-2A415CD77999}" type="pres">
      <dgm:prSet presAssocID="{CC4783F0-786D-4DCC-A70C-FCB604AB6891}" presName="points" presStyleCnt="0"/>
      <dgm:spPr/>
    </dgm:pt>
    <dgm:pt modelId="{A06B6F9F-2D3B-4F4A-8A2A-2375176AA3F3}" type="pres">
      <dgm:prSet presAssocID="{10E23B75-BDF6-4D1D-9C6A-F4A88A1AA2BC}" presName="compositeA" presStyleCnt="0"/>
      <dgm:spPr/>
    </dgm:pt>
    <dgm:pt modelId="{EF81B0E6-9850-46E0-BB70-7E08618FFDA7}" type="pres">
      <dgm:prSet presAssocID="{10E23B75-BDF6-4D1D-9C6A-F4A88A1AA2BC}" presName="textA" presStyleLbl="revTx" presStyleIdx="0" presStyleCnt="3">
        <dgm:presLayoutVars>
          <dgm:bulletEnabled val="1"/>
        </dgm:presLayoutVars>
      </dgm:prSet>
      <dgm:spPr/>
    </dgm:pt>
    <dgm:pt modelId="{13E40600-D4F0-41B8-BAFA-41788C85A82A}" type="pres">
      <dgm:prSet presAssocID="{10E23B75-BDF6-4D1D-9C6A-F4A88A1AA2BC}" presName="circleA" presStyleLbl="node1" presStyleIdx="0" presStyleCnt="3"/>
      <dgm:spPr/>
    </dgm:pt>
    <dgm:pt modelId="{93FFB9C6-7ABA-4CD7-8FE0-5FB2EA3CC4B9}" type="pres">
      <dgm:prSet presAssocID="{10E23B75-BDF6-4D1D-9C6A-F4A88A1AA2BC}" presName="spaceA" presStyleCnt="0"/>
      <dgm:spPr/>
    </dgm:pt>
    <dgm:pt modelId="{A0C0651A-918A-4139-A79B-40520869D4E8}" type="pres">
      <dgm:prSet presAssocID="{8E062595-E780-4225-B74E-23CA9B2A294F}" presName="space" presStyleCnt="0"/>
      <dgm:spPr/>
    </dgm:pt>
    <dgm:pt modelId="{ED20D9EC-395A-4EB7-AC46-29A615425A9C}" type="pres">
      <dgm:prSet presAssocID="{8826603A-2BCA-440E-BA0B-A17789362F5E}" presName="compositeB" presStyleCnt="0"/>
      <dgm:spPr/>
    </dgm:pt>
    <dgm:pt modelId="{6EF5E5CF-424C-4821-AB68-527FFC9F5430}" type="pres">
      <dgm:prSet presAssocID="{8826603A-2BCA-440E-BA0B-A17789362F5E}" presName="textB" presStyleLbl="revTx" presStyleIdx="1" presStyleCnt="3">
        <dgm:presLayoutVars>
          <dgm:bulletEnabled val="1"/>
        </dgm:presLayoutVars>
      </dgm:prSet>
      <dgm:spPr/>
    </dgm:pt>
    <dgm:pt modelId="{B2125745-38A3-4267-B911-8565E1C8451E}" type="pres">
      <dgm:prSet presAssocID="{8826603A-2BCA-440E-BA0B-A17789362F5E}" presName="circleB" presStyleLbl="node1" presStyleIdx="1" presStyleCnt="3"/>
      <dgm:spPr/>
    </dgm:pt>
    <dgm:pt modelId="{CEFC872B-0693-42D8-8BA3-50D28A1D30BF}" type="pres">
      <dgm:prSet presAssocID="{8826603A-2BCA-440E-BA0B-A17789362F5E}" presName="spaceB" presStyleCnt="0"/>
      <dgm:spPr/>
    </dgm:pt>
    <dgm:pt modelId="{4B9F930A-CF49-413C-ADED-F6A9FABBD8BB}" type="pres">
      <dgm:prSet presAssocID="{8FBDBDF9-9F6D-422E-B177-87E85F0D8374}" presName="space" presStyleCnt="0"/>
      <dgm:spPr/>
    </dgm:pt>
    <dgm:pt modelId="{2298DFD7-E081-4E68-9E17-F2EFD2EC3759}" type="pres">
      <dgm:prSet presAssocID="{859675DF-24F4-45F4-98CB-F56CA82F76A1}" presName="compositeA" presStyleCnt="0"/>
      <dgm:spPr/>
    </dgm:pt>
    <dgm:pt modelId="{53BC9476-6B2C-4175-9672-768D1045E2E8}" type="pres">
      <dgm:prSet presAssocID="{859675DF-24F4-45F4-98CB-F56CA82F76A1}" presName="textA" presStyleLbl="revTx" presStyleIdx="2" presStyleCnt="3">
        <dgm:presLayoutVars>
          <dgm:bulletEnabled val="1"/>
        </dgm:presLayoutVars>
      </dgm:prSet>
      <dgm:spPr/>
    </dgm:pt>
    <dgm:pt modelId="{A7786AC5-016A-4B67-8F86-78CFC5636744}" type="pres">
      <dgm:prSet presAssocID="{859675DF-24F4-45F4-98CB-F56CA82F76A1}" presName="circleA" presStyleLbl="node1" presStyleIdx="2" presStyleCnt="3"/>
      <dgm:spPr/>
    </dgm:pt>
    <dgm:pt modelId="{8EA2F62F-DF0C-43E5-8FDA-100EDDC736CC}" type="pres">
      <dgm:prSet presAssocID="{859675DF-24F4-45F4-98CB-F56CA82F76A1}" presName="spaceA" presStyleCnt="0"/>
      <dgm:spPr/>
    </dgm:pt>
  </dgm:ptLst>
  <dgm:cxnLst>
    <dgm:cxn modelId="{46D2492E-6236-459F-976A-C0AA30C8C057}" type="presOf" srcId="{CC4783F0-786D-4DCC-A70C-FCB604AB6891}" destId="{E230DE7E-C10D-4D59-8EA0-CCE61BC57CEE}" srcOrd="0" destOrd="0" presId="urn:microsoft.com/office/officeart/2005/8/layout/hProcess11"/>
    <dgm:cxn modelId="{C9979B37-8851-4FD8-89C3-3AE31EB8F87B}" type="presOf" srcId="{10E23B75-BDF6-4D1D-9C6A-F4A88A1AA2BC}" destId="{EF81B0E6-9850-46E0-BB70-7E08618FFDA7}" srcOrd="0" destOrd="0" presId="urn:microsoft.com/office/officeart/2005/8/layout/hProcess11"/>
    <dgm:cxn modelId="{28C44B45-859E-450F-B531-8A23F17265F1}" type="presOf" srcId="{859675DF-24F4-45F4-98CB-F56CA82F76A1}" destId="{53BC9476-6B2C-4175-9672-768D1045E2E8}" srcOrd="0" destOrd="0" presId="urn:microsoft.com/office/officeart/2005/8/layout/hProcess11"/>
    <dgm:cxn modelId="{8369B967-4CBB-4432-98FB-6F733AB6AA9C}" type="presOf" srcId="{8826603A-2BCA-440E-BA0B-A17789362F5E}" destId="{6EF5E5CF-424C-4821-AB68-527FFC9F5430}" srcOrd="0" destOrd="0" presId="urn:microsoft.com/office/officeart/2005/8/layout/hProcess11"/>
    <dgm:cxn modelId="{FC633548-2ECD-4D96-B14F-8B84A7639743}" srcId="{CC4783F0-786D-4DCC-A70C-FCB604AB6891}" destId="{10E23B75-BDF6-4D1D-9C6A-F4A88A1AA2BC}" srcOrd="0" destOrd="0" parTransId="{92315335-8656-4746-8791-80E77FEB8773}" sibTransId="{8E062595-E780-4225-B74E-23CA9B2A294F}"/>
    <dgm:cxn modelId="{D225FC8C-1012-4893-8C14-F87CAD0A3AED}" srcId="{CC4783F0-786D-4DCC-A70C-FCB604AB6891}" destId="{859675DF-24F4-45F4-98CB-F56CA82F76A1}" srcOrd="2" destOrd="0" parTransId="{8A5E61B5-C52F-4A25-96EC-2083C480631C}" sibTransId="{19AFFCD5-7DF9-4CF4-9157-23BCBE2BA0BB}"/>
    <dgm:cxn modelId="{7E6F8A9F-0B80-47B2-8C97-2A8BAE617915}" srcId="{CC4783F0-786D-4DCC-A70C-FCB604AB6891}" destId="{8826603A-2BCA-440E-BA0B-A17789362F5E}" srcOrd="1" destOrd="0" parTransId="{D0DF1AD8-407D-4DAA-AD11-360ABB8214E6}" sibTransId="{8FBDBDF9-9F6D-422E-B177-87E85F0D8374}"/>
    <dgm:cxn modelId="{DE8D6130-B261-486A-9E1D-0257BADB544B}" type="presParOf" srcId="{E230DE7E-C10D-4D59-8EA0-CCE61BC57CEE}" destId="{06A55911-810E-4832-85D0-D108040569A5}" srcOrd="0" destOrd="0" presId="urn:microsoft.com/office/officeart/2005/8/layout/hProcess11"/>
    <dgm:cxn modelId="{E75DA60B-1C5F-4111-A6A0-CD6B226BB17B}" type="presParOf" srcId="{E230DE7E-C10D-4D59-8EA0-CCE61BC57CEE}" destId="{96FD852A-C29C-4338-93F3-2A415CD77999}" srcOrd="1" destOrd="0" presId="urn:microsoft.com/office/officeart/2005/8/layout/hProcess11"/>
    <dgm:cxn modelId="{E72CD872-66A0-4410-8080-AEB5CB3DC236}" type="presParOf" srcId="{96FD852A-C29C-4338-93F3-2A415CD77999}" destId="{A06B6F9F-2D3B-4F4A-8A2A-2375176AA3F3}" srcOrd="0" destOrd="0" presId="urn:microsoft.com/office/officeart/2005/8/layout/hProcess11"/>
    <dgm:cxn modelId="{90FED3E6-7CAA-4DCC-AB03-A632C8BFEA6C}" type="presParOf" srcId="{A06B6F9F-2D3B-4F4A-8A2A-2375176AA3F3}" destId="{EF81B0E6-9850-46E0-BB70-7E08618FFDA7}" srcOrd="0" destOrd="0" presId="urn:microsoft.com/office/officeart/2005/8/layout/hProcess11"/>
    <dgm:cxn modelId="{801DD59A-14B0-4A4D-8C88-43CD2E6E6E3C}" type="presParOf" srcId="{A06B6F9F-2D3B-4F4A-8A2A-2375176AA3F3}" destId="{13E40600-D4F0-41B8-BAFA-41788C85A82A}" srcOrd="1" destOrd="0" presId="urn:microsoft.com/office/officeart/2005/8/layout/hProcess11"/>
    <dgm:cxn modelId="{878B03C4-FE96-4CA3-9E36-B50D13E8E1AE}" type="presParOf" srcId="{A06B6F9F-2D3B-4F4A-8A2A-2375176AA3F3}" destId="{93FFB9C6-7ABA-4CD7-8FE0-5FB2EA3CC4B9}" srcOrd="2" destOrd="0" presId="urn:microsoft.com/office/officeart/2005/8/layout/hProcess11"/>
    <dgm:cxn modelId="{CB6DF32F-EB6B-48D8-BA83-847B34A49D23}" type="presParOf" srcId="{96FD852A-C29C-4338-93F3-2A415CD77999}" destId="{A0C0651A-918A-4139-A79B-40520869D4E8}" srcOrd="1" destOrd="0" presId="urn:microsoft.com/office/officeart/2005/8/layout/hProcess11"/>
    <dgm:cxn modelId="{9CA5AB5E-A72E-42D3-A1BD-2092AF07351B}" type="presParOf" srcId="{96FD852A-C29C-4338-93F3-2A415CD77999}" destId="{ED20D9EC-395A-4EB7-AC46-29A615425A9C}" srcOrd="2" destOrd="0" presId="urn:microsoft.com/office/officeart/2005/8/layout/hProcess11"/>
    <dgm:cxn modelId="{08DF98AC-CFC8-4A8B-8771-E9B1698B86FB}" type="presParOf" srcId="{ED20D9EC-395A-4EB7-AC46-29A615425A9C}" destId="{6EF5E5CF-424C-4821-AB68-527FFC9F5430}" srcOrd="0" destOrd="0" presId="urn:microsoft.com/office/officeart/2005/8/layout/hProcess11"/>
    <dgm:cxn modelId="{C1645DEA-0133-4DCE-9814-7277579AD863}" type="presParOf" srcId="{ED20D9EC-395A-4EB7-AC46-29A615425A9C}" destId="{B2125745-38A3-4267-B911-8565E1C8451E}" srcOrd="1" destOrd="0" presId="urn:microsoft.com/office/officeart/2005/8/layout/hProcess11"/>
    <dgm:cxn modelId="{6A065504-C471-4F06-A5C5-11EBBEBB9669}" type="presParOf" srcId="{ED20D9EC-395A-4EB7-AC46-29A615425A9C}" destId="{CEFC872B-0693-42D8-8BA3-50D28A1D30BF}" srcOrd="2" destOrd="0" presId="urn:microsoft.com/office/officeart/2005/8/layout/hProcess11"/>
    <dgm:cxn modelId="{F2D93662-671B-4C74-BEAF-00964F39E703}" type="presParOf" srcId="{96FD852A-C29C-4338-93F3-2A415CD77999}" destId="{4B9F930A-CF49-413C-ADED-F6A9FABBD8BB}" srcOrd="3" destOrd="0" presId="urn:microsoft.com/office/officeart/2005/8/layout/hProcess11"/>
    <dgm:cxn modelId="{CB4E19D4-7CF9-4DFA-BF89-CC511D718911}" type="presParOf" srcId="{96FD852A-C29C-4338-93F3-2A415CD77999}" destId="{2298DFD7-E081-4E68-9E17-F2EFD2EC3759}" srcOrd="4" destOrd="0" presId="urn:microsoft.com/office/officeart/2005/8/layout/hProcess11"/>
    <dgm:cxn modelId="{2AAED11A-FFAB-43B3-859B-ACE259C99B73}" type="presParOf" srcId="{2298DFD7-E081-4E68-9E17-F2EFD2EC3759}" destId="{53BC9476-6B2C-4175-9672-768D1045E2E8}" srcOrd="0" destOrd="0" presId="urn:microsoft.com/office/officeart/2005/8/layout/hProcess11"/>
    <dgm:cxn modelId="{C5E40CD5-0B61-462C-97CF-78318326438C}" type="presParOf" srcId="{2298DFD7-E081-4E68-9E17-F2EFD2EC3759}" destId="{A7786AC5-016A-4B67-8F86-78CFC5636744}" srcOrd="1" destOrd="0" presId="urn:microsoft.com/office/officeart/2005/8/layout/hProcess11"/>
    <dgm:cxn modelId="{E0AF262B-4711-478E-B094-252D23CB6C50}" type="presParOf" srcId="{2298DFD7-E081-4E68-9E17-F2EFD2EC3759}" destId="{8EA2F62F-DF0C-43E5-8FDA-100EDDC736C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1939BF-0121-4456-AC4A-0AD53C622697}"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fi-FI"/>
        </a:p>
      </dgm:t>
    </dgm:pt>
    <dgm:pt modelId="{1AF7E0ED-AFF0-4EEC-AE48-6C3AEE37B70C}">
      <dgm:prSet phldrT="[Teksti]"/>
      <dgm:spPr/>
      <dgm:t>
        <a:bodyPr/>
        <a:lstStyle/>
        <a:p>
          <a:r>
            <a:rPr lang="fi-FI" dirty="0"/>
            <a:t>Kuntastrategia</a:t>
          </a:r>
        </a:p>
      </dgm:t>
    </dgm:pt>
    <dgm:pt modelId="{A7DFAE9C-946C-45BB-8937-50FA6DBA2D00}" type="parTrans" cxnId="{6C347C67-07A5-41E6-B21E-461BF1D388B5}">
      <dgm:prSet/>
      <dgm:spPr/>
      <dgm:t>
        <a:bodyPr/>
        <a:lstStyle/>
        <a:p>
          <a:endParaRPr lang="fi-FI"/>
        </a:p>
      </dgm:t>
    </dgm:pt>
    <dgm:pt modelId="{DBEC0D60-AD9B-4A39-8119-EDA00ACC6B82}" type="sibTrans" cxnId="{6C347C67-07A5-41E6-B21E-461BF1D388B5}">
      <dgm:prSet/>
      <dgm:spPr/>
      <dgm:t>
        <a:bodyPr/>
        <a:lstStyle/>
        <a:p>
          <a:endParaRPr lang="fi-FI"/>
        </a:p>
      </dgm:t>
    </dgm:pt>
    <dgm:pt modelId="{C7FD4512-4FD9-42C0-87C0-4DC6A47D7458}">
      <dgm:prSet phldrT="[Teksti]"/>
      <dgm:spPr/>
      <dgm:t>
        <a:bodyPr/>
        <a:lstStyle/>
        <a:p>
          <a:r>
            <a:rPr lang="fi-FI" dirty="0"/>
            <a:t>Hyvinvointi-suunnitelma</a:t>
          </a:r>
        </a:p>
      </dgm:t>
    </dgm:pt>
    <dgm:pt modelId="{4BBB1C66-1356-4FA3-A74C-53FF8E800116}" type="parTrans" cxnId="{693787DC-B407-44F1-88EE-6F0CC1820BC0}">
      <dgm:prSet/>
      <dgm:spPr/>
      <dgm:t>
        <a:bodyPr/>
        <a:lstStyle/>
        <a:p>
          <a:endParaRPr lang="fi-FI"/>
        </a:p>
      </dgm:t>
    </dgm:pt>
    <dgm:pt modelId="{19AC86B5-8D8B-4E81-8436-2D786C2541AE}" type="sibTrans" cxnId="{693787DC-B407-44F1-88EE-6F0CC1820BC0}">
      <dgm:prSet/>
      <dgm:spPr/>
      <dgm:t>
        <a:bodyPr/>
        <a:lstStyle/>
        <a:p>
          <a:endParaRPr lang="fi-FI"/>
        </a:p>
      </dgm:t>
    </dgm:pt>
    <dgm:pt modelId="{DA37AE52-3021-446D-93E1-0B53EF59A102}">
      <dgm:prSet phldrT="[Teksti]"/>
      <dgm:spPr/>
      <dgm:t>
        <a:bodyPr/>
        <a:lstStyle/>
        <a:p>
          <a:r>
            <a:rPr lang="fi-FI" dirty="0"/>
            <a:t>Toiminnan- ja talouden suunnittelu</a:t>
          </a:r>
        </a:p>
      </dgm:t>
    </dgm:pt>
    <dgm:pt modelId="{88B74207-2B15-4219-889C-FE3B610B38CA}" type="parTrans" cxnId="{BA113FED-BD2A-457D-8A0B-F50DA86EE7AF}">
      <dgm:prSet/>
      <dgm:spPr/>
      <dgm:t>
        <a:bodyPr/>
        <a:lstStyle/>
        <a:p>
          <a:endParaRPr lang="fi-FI"/>
        </a:p>
      </dgm:t>
    </dgm:pt>
    <dgm:pt modelId="{7DEBF113-B2A5-4B32-825C-EA0A0E1A519B}" type="sibTrans" cxnId="{BA113FED-BD2A-457D-8A0B-F50DA86EE7AF}">
      <dgm:prSet/>
      <dgm:spPr/>
      <dgm:t>
        <a:bodyPr/>
        <a:lstStyle/>
        <a:p>
          <a:endParaRPr lang="fi-FI"/>
        </a:p>
      </dgm:t>
    </dgm:pt>
    <dgm:pt modelId="{B8238988-2C83-4532-B8F7-F6AE5FE5C942}">
      <dgm:prSet phldrT="[Teksti]"/>
      <dgm:spPr/>
      <dgm:t>
        <a:bodyPr/>
        <a:lstStyle/>
        <a:p>
          <a:r>
            <a:rPr lang="fi-FI" dirty="0"/>
            <a:t>Toimenpiteet eri toimialoilla</a:t>
          </a:r>
        </a:p>
      </dgm:t>
    </dgm:pt>
    <dgm:pt modelId="{07302463-059D-43BA-B016-31560ECE576D}" type="parTrans" cxnId="{5C3F1D1D-CB86-4BA4-9257-BB519148F697}">
      <dgm:prSet/>
      <dgm:spPr/>
      <dgm:t>
        <a:bodyPr/>
        <a:lstStyle/>
        <a:p>
          <a:endParaRPr lang="fi-FI"/>
        </a:p>
      </dgm:t>
    </dgm:pt>
    <dgm:pt modelId="{1F073FED-BD68-4EDC-97A6-0282BA0CBF62}" type="sibTrans" cxnId="{5C3F1D1D-CB86-4BA4-9257-BB519148F697}">
      <dgm:prSet/>
      <dgm:spPr/>
      <dgm:t>
        <a:bodyPr/>
        <a:lstStyle/>
        <a:p>
          <a:endParaRPr lang="fi-FI"/>
        </a:p>
      </dgm:t>
    </dgm:pt>
    <dgm:pt modelId="{2D564113-D893-4D6F-8997-A0488F7F22C4}">
      <dgm:prSet phldrT="[Teksti]"/>
      <dgm:spPr>
        <a:ln>
          <a:solidFill>
            <a:schemeClr val="accent4"/>
          </a:solidFill>
        </a:ln>
      </dgm:spPr>
      <dgm:t>
        <a:bodyPr/>
        <a:lstStyle/>
        <a:p>
          <a:r>
            <a:rPr lang="fi-FI" dirty="0"/>
            <a:t>Tilinpäätös ja arviointi</a:t>
          </a:r>
        </a:p>
      </dgm:t>
    </dgm:pt>
    <dgm:pt modelId="{3F118464-D497-4F9B-B2BD-7C77D8A92857}" type="parTrans" cxnId="{20EEDFDA-7305-401B-8A9D-081CDB2C12F6}">
      <dgm:prSet/>
      <dgm:spPr/>
      <dgm:t>
        <a:bodyPr/>
        <a:lstStyle/>
        <a:p>
          <a:endParaRPr lang="fi-FI"/>
        </a:p>
      </dgm:t>
    </dgm:pt>
    <dgm:pt modelId="{59CAC578-D7FF-4D8D-91E5-80C016F05ABB}" type="sibTrans" cxnId="{20EEDFDA-7305-401B-8A9D-081CDB2C12F6}">
      <dgm:prSet/>
      <dgm:spPr/>
      <dgm:t>
        <a:bodyPr/>
        <a:lstStyle/>
        <a:p>
          <a:endParaRPr lang="fi-FI"/>
        </a:p>
      </dgm:t>
    </dgm:pt>
    <dgm:pt modelId="{85E6EA87-5AF0-4401-A504-60318165F9A5}" type="pres">
      <dgm:prSet presAssocID="{791939BF-0121-4456-AC4A-0AD53C622697}" presName="Name0" presStyleCnt="0">
        <dgm:presLayoutVars>
          <dgm:dir/>
          <dgm:resizeHandles val="exact"/>
        </dgm:presLayoutVars>
      </dgm:prSet>
      <dgm:spPr/>
    </dgm:pt>
    <dgm:pt modelId="{BCA5F162-EFAA-491E-8D7C-233B7CFF83BD}" type="pres">
      <dgm:prSet presAssocID="{1AF7E0ED-AFF0-4EEC-AE48-6C3AEE37B70C}" presName="node" presStyleLbl="node1" presStyleIdx="0" presStyleCnt="5">
        <dgm:presLayoutVars>
          <dgm:bulletEnabled val="1"/>
        </dgm:presLayoutVars>
      </dgm:prSet>
      <dgm:spPr/>
    </dgm:pt>
    <dgm:pt modelId="{78A2469A-1E21-4941-9E43-821027FAA688}" type="pres">
      <dgm:prSet presAssocID="{DBEC0D60-AD9B-4A39-8119-EDA00ACC6B82}" presName="sibTrans" presStyleLbl="sibTrans1D1" presStyleIdx="0" presStyleCnt="4"/>
      <dgm:spPr/>
    </dgm:pt>
    <dgm:pt modelId="{8A531B50-7706-4007-B130-B2C80C54EF54}" type="pres">
      <dgm:prSet presAssocID="{DBEC0D60-AD9B-4A39-8119-EDA00ACC6B82}" presName="connectorText" presStyleLbl="sibTrans1D1" presStyleIdx="0" presStyleCnt="4"/>
      <dgm:spPr/>
    </dgm:pt>
    <dgm:pt modelId="{13422992-25A1-4626-9313-B1BD21F8B6B3}" type="pres">
      <dgm:prSet presAssocID="{C7FD4512-4FD9-42C0-87C0-4DC6A47D7458}" presName="node" presStyleLbl="node1" presStyleIdx="1" presStyleCnt="5">
        <dgm:presLayoutVars>
          <dgm:bulletEnabled val="1"/>
        </dgm:presLayoutVars>
      </dgm:prSet>
      <dgm:spPr/>
    </dgm:pt>
    <dgm:pt modelId="{EAD2BFCE-6A57-44EA-9D1B-302C20187496}" type="pres">
      <dgm:prSet presAssocID="{19AC86B5-8D8B-4E81-8436-2D786C2541AE}" presName="sibTrans" presStyleLbl="sibTrans1D1" presStyleIdx="1" presStyleCnt="4"/>
      <dgm:spPr/>
    </dgm:pt>
    <dgm:pt modelId="{D5A33555-B619-458F-ADA9-D84984D405EE}" type="pres">
      <dgm:prSet presAssocID="{19AC86B5-8D8B-4E81-8436-2D786C2541AE}" presName="connectorText" presStyleLbl="sibTrans1D1" presStyleIdx="1" presStyleCnt="4"/>
      <dgm:spPr/>
    </dgm:pt>
    <dgm:pt modelId="{E9C51CF0-4815-4BC1-BE57-564AF1842F91}" type="pres">
      <dgm:prSet presAssocID="{DA37AE52-3021-446D-93E1-0B53EF59A102}" presName="node" presStyleLbl="node1" presStyleIdx="2" presStyleCnt="5">
        <dgm:presLayoutVars>
          <dgm:bulletEnabled val="1"/>
        </dgm:presLayoutVars>
      </dgm:prSet>
      <dgm:spPr/>
    </dgm:pt>
    <dgm:pt modelId="{DA5A2DCE-D66A-4879-8DDF-F2B427CCB60D}" type="pres">
      <dgm:prSet presAssocID="{7DEBF113-B2A5-4B32-825C-EA0A0E1A519B}" presName="sibTrans" presStyleLbl="sibTrans1D1" presStyleIdx="2" presStyleCnt="4"/>
      <dgm:spPr/>
    </dgm:pt>
    <dgm:pt modelId="{D9E13019-97ED-49FC-920A-548D143FE139}" type="pres">
      <dgm:prSet presAssocID="{7DEBF113-B2A5-4B32-825C-EA0A0E1A519B}" presName="connectorText" presStyleLbl="sibTrans1D1" presStyleIdx="2" presStyleCnt="4"/>
      <dgm:spPr/>
    </dgm:pt>
    <dgm:pt modelId="{653E3246-130C-4193-9B6F-BDB0151DF551}" type="pres">
      <dgm:prSet presAssocID="{B8238988-2C83-4532-B8F7-F6AE5FE5C942}" presName="node" presStyleLbl="node1" presStyleIdx="3" presStyleCnt="5">
        <dgm:presLayoutVars>
          <dgm:bulletEnabled val="1"/>
        </dgm:presLayoutVars>
      </dgm:prSet>
      <dgm:spPr/>
    </dgm:pt>
    <dgm:pt modelId="{E2431CED-CF2C-411C-A76B-758A7C4EC13E}" type="pres">
      <dgm:prSet presAssocID="{1F073FED-BD68-4EDC-97A6-0282BA0CBF62}" presName="sibTrans" presStyleLbl="sibTrans1D1" presStyleIdx="3" presStyleCnt="4"/>
      <dgm:spPr/>
    </dgm:pt>
    <dgm:pt modelId="{781DE360-B726-4982-82F1-F3CABFB1E3EE}" type="pres">
      <dgm:prSet presAssocID="{1F073FED-BD68-4EDC-97A6-0282BA0CBF62}" presName="connectorText" presStyleLbl="sibTrans1D1" presStyleIdx="3" presStyleCnt="4"/>
      <dgm:spPr/>
    </dgm:pt>
    <dgm:pt modelId="{4BCE9F92-0ADC-44DB-9AC9-09B2B9F8F7C9}" type="pres">
      <dgm:prSet presAssocID="{2D564113-D893-4D6F-8997-A0488F7F22C4}" presName="node" presStyleLbl="node1" presStyleIdx="4" presStyleCnt="5">
        <dgm:presLayoutVars>
          <dgm:bulletEnabled val="1"/>
        </dgm:presLayoutVars>
      </dgm:prSet>
      <dgm:spPr/>
    </dgm:pt>
  </dgm:ptLst>
  <dgm:cxnLst>
    <dgm:cxn modelId="{AB66B508-817E-410B-8086-8FBA72F8ADC3}" type="presOf" srcId="{791939BF-0121-4456-AC4A-0AD53C622697}" destId="{85E6EA87-5AF0-4401-A504-60318165F9A5}" srcOrd="0" destOrd="0" presId="urn:microsoft.com/office/officeart/2005/8/layout/bProcess3"/>
    <dgm:cxn modelId="{5C3F1D1D-CB86-4BA4-9257-BB519148F697}" srcId="{791939BF-0121-4456-AC4A-0AD53C622697}" destId="{B8238988-2C83-4532-B8F7-F6AE5FE5C942}" srcOrd="3" destOrd="0" parTransId="{07302463-059D-43BA-B016-31560ECE576D}" sibTransId="{1F073FED-BD68-4EDC-97A6-0282BA0CBF62}"/>
    <dgm:cxn modelId="{E38C6A22-2401-429F-B59F-A8971A9D8E07}" type="presOf" srcId="{C7FD4512-4FD9-42C0-87C0-4DC6A47D7458}" destId="{13422992-25A1-4626-9313-B1BD21F8B6B3}" srcOrd="0" destOrd="0" presId="urn:microsoft.com/office/officeart/2005/8/layout/bProcess3"/>
    <dgm:cxn modelId="{4841FA26-4A82-412B-95AE-E990DA878AD4}" type="presOf" srcId="{DA37AE52-3021-446D-93E1-0B53EF59A102}" destId="{E9C51CF0-4815-4BC1-BE57-564AF1842F91}" srcOrd="0" destOrd="0" presId="urn:microsoft.com/office/officeart/2005/8/layout/bProcess3"/>
    <dgm:cxn modelId="{1D77C434-503A-47FE-8DB1-688BB27EBB10}" type="presOf" srcId="{19AC86B5-8D8B-4E81-8436-2D786C2541AE}" destId="{EAD2BFCE-6A57-44EA-9D1B-302C20187496}" srcOrd="0" destOrd="0" presId="urn:microsoft.com/office/officeart/2005/8/layout/bProcess3"/>
    <dgm:cxn modelId="{2790EB35-64F5-4308-A347-3AF1F5BD1A6D}" type="presOf" srcId="{7DEBF113-B2A5-4B32-825C-EA0A0E1A519B}" destId="{DA5A2DCE-D66A-4879-8DDF-F2B427CCB60D}" srcOrd="0" destOrd="0" presId="urn:microsoft.com/office/officeart/2005/8/layout/bProcess3"/>
    <dgm:cxn modelId="{800B473C-F39C-4817-A8D5-25802C15DDAF}" type="presOf" srcId="{1F073FED-BD68-4EDC-97A6-0282BA0CBF62}" destId="{781DE360-B726-4982-82F1-F3CABFB1E3EE}" srcOrd="1" destOrd="0" presId="urn:microsoft.com/office/officeart/2005/8/layout/bProcess3"/>
    <dgm:cxn modelId="{5B4F2B5F-3598-4CDC-A9C2-43161F05538E}" type="presOf" srcId="{B8238988-2C83-4532-B8F7-F6AE5FE5C942}" destId="{653E3246-130C-4193-9B6F-BDB0151DF551}" srcOrd="0" destOrd="0" presId="urn:microsoft.com/office/officeart/2005/8/layout/bProcess3"/>
    <dgm:cxn modelId="{6C347C67-07A5-41E6-B21E-461BF1D388B5}" srcId="{791939BF-0121-4456-AC4A-0AD53C622697}" destId="{1AF7E0ED-AFF0-4EEC-AE48-6C3AEE37B70C}" srcOrd="0" destOrd="0" parTransId="{A7DFAE9C-946C-45BB-8937-50FA6DBA2D00}" sibTransId="{DBEC0D60-AD9B-4A39-8119-EDA00ACC6B82}"/>
    <dgm:cxn modelId="{A65C556E-75F1-4C99-B817-4C983D87CE05}" type="presOf" srcId="{DBEC0D60-AD9B-4A39-8119-EDA00ACC6B82}" destId="{8A531B50-7706-4007-B130-B2C80C54EF54}" srcOrd="1" destOrd="0" presId="urn:microsoft.com/office/officeart/2005/8/layout/bProcess3"/>
    <dgm:cxn modelId="{371B246F-F498-43CC-A38E-FE938223FDE1}" type="presOf" srcId="{DBEC0D60-AD9B-4A39-8119-EDA00ACC6B82}" destId="{78A2469A-1E21-4941-9E43-821027FAA688}" srcOrd="0" destOrd="0" presId="urn:microsoft.com/office/officeart/2005/8/layout/bProcess3"/>
    <dgm:cxn modelId="{4B879A7D-11C4-46B5-9A9E-97A2552075D8}" type="presOf" srcId="{19AC86B5-8D8B-4E81-8436-2D786C2541AE}" destId="{D5A33555-B619-458F-ADA9-D84984D405EE}" srcOrd="1" destOrd="0" presId="urn:microsoft.com/office/officeart/2005/8/layout/bProcess3"/>
    <dgm:cxn modelId="{C5F29CAB-A52B-43EA-B284-73CB852C3915}" type="presOf" srcId="{2D564113-D893-4D6F-8997-A0488F7F22C4}" destId="{4BCE9F92-0ADC-44DB-9AC9-09B2B9F8F7C9}" srcOrd="0" destOrd="0" presId="urn:microsoft.com/office/officeart/2005/8/layout/bProcess3"/>
    <dgm:cxn modelId="{F7039EB6-D6BF-4F3A-A2AE-A647C1DD09F2}" type="presOf" srcId="{7DEBF113-B2A5-4B32-825C-EA0A0E1A519B}" destId="{D9E13019-97ED-49FC-920A-548D143FE139}" srcOrd="1" destOrd="0" presId="urn:microsoft.com/office/officeart/2005/8/layout/bProcess3"/>
    <dgm:cxn modelId="{6528C3D4-B7CB-47FE-B25C-906BB157EF14}" type="presOf" srcId="{1AF7E0ED-AFF0-4EEC-AE48-6C3AEE37B70C}" destId="{BCA5F162-EFAA-491E-8D7C-233B7CFF83BD}" srcOrd="0" destOrd="0" presId="urn:microsoft.com/office/officeart/2005/8/layout/bProcess3"/>
    <dgm:cxn modelId="{20EEDFDA-7305-401B-8A9D-081CDB2C12F6}" srcId="{791939BF-0121-4456-AC4A-0AD53C622697}" destId="{2D564113-D893-4D6F-8997-A0488F7F22C4}" srcOrd="4" destOrd="0" parTransId="{3F118464-D497-4F9B-B2BD-7C77D8A92857}" sibTransId="{59CAC578-D7FF-4D8D-91E5-80C016F05ABB}"/>
    <dgm:cxn modelId="{0E2559DC-015A-403C-AC93-2CD312724C6D}" type="presOf" srcId="{1F073FED-BD68-4EDC-97A6-0282BA0CBF62}" destId="{E2431CED-CF2C-411C-A76B-758A7C4EC13E}" srcOrd="0" destOrd="0" presId="urn:microsoft.com/office/officeart/2005/8/layout/bProcess3"/>
    <dgm:cxn modelId="{693787DC-B407-44F1-88EE-6F0CC1820BC0}" srcId="{791939BF-0121-4456-AC4A-0AD53C622697}" destId="{C7FD4512-4FD9-42C0-87C0-4DC6A47D7458}" srcOrd="1" destOrd="0" parTransId="{4BBB1C66-1356-4FA3-A74C-53FF8E800116}" sibTransId="{19AC86B5-8D8B-4E81-8436-2D786C2541AE}"/>
    <dgm:cxn modelId="{BA113FED-BD2A-457D-8A0B-F50DA86EE7AF}" srcId="{791939BF-0121-4456-AC4A-0AD53C622697}" destId="{DA37AE52-3021-446D-93E1-0B53EF59A102}" srcOrd="2" destOrd="0" parTransId="{88B74207-2B15-4219-889C-FE3B610B38CA}" sibTransId="{7DEBF113-B2A5-4B32-825C-EA0A0E1A519B}"/>
    <dgm:cxn modelId="{325369FD-295D-4F69-A2E5-ED5B2C89CA3C}" type="presParOf" srcId="{85E6EA87-5AF0-4401-A504-60318165F9A5}" destId="{BCA5F162-EFAA-491E-8D7C-233B7CFF83BD}" srcOrd="0" destOrd="0" presId="urn:microsoft.com/office/officeart/2005/8/layout/bProcess3"/>
    <dgm:cxn modelId="{9C6BA26E-2D31-421B-85C9-FCFE32712AB2}" type="presParOf" srcId="{85E6EA87-5AF0-4401-A504-60318165F9A5}" destId="{78A2469A-1E21-4941-9E43-821027FAA688}" srcOrd="1" destOrd="0" presId="urn:microsoft.com/office/officeart/2005/8/layout/bProcess3"/>
    <dgm:cxn modelId="{26E927B1-50EA-4855-8EA9-70214B57B933}" type="presParOf" srcId="{78A2469A-1E21-4941-9E43-821027FAA688}" destId="{8A531B50-7706-4007-B130-B2C80C54EF54}" srcOrd="0" destOrd="0" presId="urn:microsoft.com/office/officeart/2005/8/layout/bProcess3"/>
    <dgm:cxn modelId="{D98736B1-87E0-45A4-8D66-431FA93A53AE}" type="presParOf" srcId="{85E6EA87-5AF0-4401-A504-60318165F9A5}" destId="{13422992-25A1-4626-9313-B1BD21F8B6B3}" srcOrd="2" destOrd="0" presId="urn:microsoft.com/office/officeart/2005/8/layout/bProcess3"/>
    <dgm:cxn modelId="{3F35C561-B958-40C3-A789-8CFD442CFC5E}" type="presParOf" srcId="{85E6EA87-5AF0-4401-A504-60318165F9A5}" destId="{EAD2BFCE-6A57-44EA-9D1B-302C20187496}" srcOrd="3" destOrd="0" presId="urn:microsoft.com/office/officeart/2005/8/layout/bProcess3"/>
    <dgm:cxn modelId="{68AF9B5D-F978-4096-BDB3-F3034C4CF935}" type="presParOf" srcId="{EAD2BFCE-6A57-44EA-9D1B-302C20187496}" destId="{D5A33555-B619-458F-ADA9-D84984D405EE}" srcOrd="0" destOrd="0" presId="urn:microsoft.com/office/officeart/2005/8/layout/bProcess3"/>
    <dgm:cxn modelId="{C93D747B-3078-4BA1-BF3E-148365CF6E83}" type="presParOf" srcId="{85E6EA87-5AF0-4401-A504-60318165F9A5}" destId="{E9C51CF0-4815-4BC1-BE57-564AF1842F91}" srcOrd="4" destOrd="0" presId="urn:microsoft.com/office/officeart/2005/8/layout/bProcess3"/>
    <dgm:cxn modelId="{272F7BE5-B924-446B-9F5A-6463E2AC5300}" type="presParOf" srcId="{85E6EA87-5AF0-4401-A504-60318165F9A5}" destId="{DA5A2DCE-D66A-4879-8DDF-F2B427CCB60D}" srcOrd="5" destOrd="0" presId="urn:microsoft.com/office/officeart/2005/8/layout/bProcess3"/>
    <dgm:cxn modelId="{BC062073-0EAE-4021-BBA4-7B3731A340B2}" type="presParOf" srcId="{DA5A2DCE-D66A-4879-8DDF-F2B427CCB60D}" destId="{D9E13019-97ED-49FC-920A-548D143FE139}" srcOrd="0" destOrd="0" presId="urn:microsoft.com/office/officeart/2005/8/layout/bProcess3"/>
    <dgm:cxn modelId="{E552AD71-A893-4270-9AD3-C69A597D4697}" type="presParOf" srcId="{85E6EA87-5AF0-4401-A504-60318165F9A5}" destId="{653E3246-130C-4193-9B6F-BDB0151DF551}" srcOrd="6" destOrd="0" presId="urn:microsoft.com/office/officeart/2005/8/layout/bProcess3"/>
    <dgm:cxn modelId="{38875D21-3776-4452-94B6-4C5442977102}" type="presParOf" srcId="{85E6EA87-5AF0-4401-A504-60318165F9A5}" destId="{E2431CED-CF2C-411C-A76B-758A7C4EC13E}" srcOrd="7" destOrd="0" presId="urn:microsoft.com/office/officeart/2005/8/layout/bProcess3"/>
    <dgm:cxn modelId="{1B78EE6E-DC15-4600-B29C-220B8AC4826A}" type="presParOf" srcId="{E2431CED-CF2C-411C-A76B-758A7C4EC13E}" destId="{781DE360-B726-4982-82F1-F3CABFB1E3EE}" srcOrd="0" destOrd="0" presId="urn:microsoft.com/office/officeart/2005/8/layout/bProcess3"/>
    <dgm:cxn modelId="{63D97AF2-77AB-4C7F-B4C4-593AC91278C3}" type="presParOf" srcId="{85E6EA87-5AF0-4401-A504-60318165F9A5}" destId="{4BCE9F92-0ADC-44DB-9AC9-09B2B9F8F7C9}"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95F1C1-A51C-44CC-8BA6-4B1EDACBE0D4}" type="doc">
      <dgm:prSet loTypeId="urn:microsoft.com/office/officeart/2005/8/layout/vList6" loCatId="list" qsTypeId="urn:microsoft.com/office/officeart/2005/8/quickstyle/simple1" qsCatId="simple" csTypeId="urn:microsoft.com/office/officeart/2005/8/colors/accent0_2" csCatId="mainScheme" phldr="1"/>
      <dgm:spPr/>
      <dgm:t>
        <a:bodyPr/>
        <a:lstStyle/>
        <a:p>
          <a:endParaRPr lang="fi-FI"/>
        </a:p>
      </dgm:t>
    </dgm:pt>
    <dgm:pt modelId="{9D28BB9B-CAF0-4710-A938-854967CB9827}">
      <dgm:prSet phldrT="[Teksti]" custT="1"/>
      <dgm:spPr>
        <a:solidFill>
          <a:schemeClr val="accent3">
            <a:lumMod val="75000"/>
            <a:alpha val="90000"/>
          </a:schemeClr>
        </a:solidFill>
      </dgm:spPr>
      <dgm:t>
        <a:bodyPr anchor="ctr" anchorCtr="0"/>
        <a:lstStyle/>
        <a:p>
          <a:r>
            <a:rPr lang="fi-FI" sz="1600" dirty="0">
              <a:solidFill>
                <a:schemeClr val="tx1"/>
              </a:solidFill>
            </a:rPr>
            <a:t>Toimintaympäristön analyysi ilmiöistä mihin tartuttava</a:t>
          </a:r>
        </a:p>
      </dgm:t>
    </dgm:pt>
    <dgm:pt modelId="{DAEF6D72-01BA-4578-BAA0-E55D60C2C378}" type="parTrans" cxnId="{2D63211E-E64F-41F6-97EE-16F291DFC965}">
      <dgm:prSet/>
      <dgm:spPr/>
      <dgm:t>
        <a:bodyPr/>
        <a:lstStyle/>
        <a:p>
          <a:endParaRPr lang="fi-FI"/>
        </a:p>
      </dgm:t>
    </dgm:pt>
    <dgm:pt modelId="{6541FD95-78D4-49BA-8F40-A67FC3D0B89D}" type="sibTrans" cxnId="{2D63211E-E64F-41F6-97EE-16F291DFC965}">
      <dgm:prSet/>
      <dgm:spPr/>
      <dgm:t>
        <a:bodyPr/>
        <a:lstStyle/>
        <a:p>
          <a:endParaRPr lang="fi-FI"/>
        </a:p>
      </dgm:t>
    </dgm:pt>
    <dgm:pt modelId="{0BFEE198-771D-47CB-8A63-980135CE9243}">
      <dgm:prSet phldrT="[Teksti]"/>
      <dgm:spPr/>
      <dgm:t>
        <a:bodyPr/>
        <a:lstStyle/>
        <a:p>
          <a:r>
            <a:rPr lang="fi-FI" b="1" dirty="0"/>
            <a:t>Vaikutustenarvioinnin kehittäminen </a:t>
          </a:r>
        </a:p>
        <a:p>
          <a:r>
            <a:rPr lang="fi-FI" b="1" dirty="0"/>
            <a:t>-&gt; </a:t>
          </a:r>
        </a:p>
        <a:p>
          <a:r>
            <a:rPr lang="fi-FI" dirty="0"/>
            <a:t>Päätöksenteon parantaminen</a:t>
          </a:r>
        </a:p>
      </dgm:t>
    </dgm:pt>
    <dgm:pt modelId="{CD615479-29ED-4824-B6E7-0396465942F4}" type="parTrans" cxnId="{90E71CF4-E09C-4DCF-B2A9-272033B44009}">
      <dgm:prSet/>
      <dgm:spPr/>
      <dgm:t>
        <a:bodyPr/>
        <a:lstStyle/>
        <a:p>
          <a:endParaRPr lang="fi-FI"/>
        </a:p>
      </dgm:t>
    </dgm:pt>
    <dgm:pt modelId="{8D48C44B-EDBD-46CD-9ABE-472FACB95EB0}" type="sibTrans" cxnId="{90E71CF4-E09C-4DCF-B2A9-272033B44009}">
      <dgm:prSet/>
      <dgm:spPr/>
      <dgm:t>
        <a:bodyPr/>
        <a:lstStyle/>
        <a:p>
          <a:endParaRPr lang="fi-FI"/>
        </a:p>
      </dgm:t>
    </dgm:pt>
    <dgm:pt modelId="{555E2014-AB2A-425D-88D1-1F4B808203B6}">
      <dgm:prSet phldrT="[Teksti]" custT="1"/>
      <dgm:spPr>
        <a:solidFill>
          <a:schemeClr val="accent3">
            <a:lumMod val="75000"/>
            <a:alpha val="90000"/>
          </a:schemeClr>
        </a:solidFill>
      </dgm:spPr>
      <dgm:t>
        <a:bodyPr anchor="ctr" anchorCtr="0"/>
        <a:lstStyle/>
        <a:p>
          <a:r>
            <a:rPr lang="fi-FI" sz="1600" dirty="0">
              <a:solidFill>
                <a:schemeClr val="tx1"/>
              </a:solidFill>
            </a:rPr>
            <a:t>Yhteinen oppimisprosessi ja kehitysnäkemys</a:t>
          </a:r>
        </a:p>
      </dgm:t>
    </dgm:pt>
    <dgm:pt modelId="{2546D76E-FCF0-44C9-8C59-23598664EF46}" type="parTrans" cxnId="{88A88AB5-E184-45BF-978E-A3B75CAB5BD9}">
      <dgm:prSet/>
      <dgm:spPr/>
      <dgm:t>
        <a:bodyPr/>
        <a:lstStyle/>
        <a:p>
          <a:endParaRPr lang="fi-FI"/>
        </a:p>
      </dgm:t>
    </dgm:pt>
    <dgm:pt modelId="{7D1637AD-4A2E-48B3-8D99-2313D57F2F24}" type="sibTrans" cxnId="{88A88AB5-E184-45BF-978E-A3B75CAB5BD9}">
      <dgm:prSet/>
      <dgm:spPr/>
      <dgm:t>
        <a:bodyPr/>
        <a:lstStyle/>
        <a:p>
          <a:endParaRPr lang="fi-FI"/>
        </a:p>
      </dgm:t>
    </dgm:pt>
    <dgm:pt modelId="{00FF793E-D079-4D71-8A32-F61F942B65B0}">
      <dgm:prSet phldrT="[Teksti]" custT="1"/>
      <dgm:spPr>
        <a:solidFill>
          <a:schemeClr val="accent3">
            <a:lumMod val="75000"/>
            <a:alpha val="90000"/>
          </a:schemeClr>
        </a:solidFill>
      </dgm:spPr>
      <dgm:t>
        <a:bodyPr anchor="ctr" anchorCtr="0"/>
        <a:lstStyle/>
        <a:p>
          <a:r>
            <a:rPr lang="fi-FI" sz="1600" dirty="0">
              <a:solidFill>
                <a:schemeClr val="tx1"/>
              </a:solidFill>
            </a:rPr>
            <a:t>Monialainen keskustelu ja suunnitelman yhteensovitus</a:t>
          </a:r>
        </a:p>
      </dgm:t>
    </dgm:pt>
    <dgm:pt modelId="{C2DAD0C3-6639-41CA-8744-F60ED9C366AB}" type="parTrans" cxnId="{51A8529E-5B4C-4698-9F42-57FF615BB170}">
      <dgm:prSet/>
      <dgm:spPr/>
      <dgm:t>
        <a:bodyPr/>
        <a:lstStyle/>
        <a:p>
          <a:endParaRPr lang="fi-FI"/>
        </a:p>
      </dgm:t>
    </dgm:pt>
    <dgm:pt modelId="{63A0434F-BB20-4FE0-85D0-5206E06994D4}" type="sibTrans" cxnId="{51A8529E-5B4C-4698-9F42-57FF615BB170}">
      <dgm:prSet/>
      <dgm:spPr/>
      <dgm:t>
        <a:bodyPr/>
        <a:lstStyle/>
        <a:p>
          <a:endParaRPr lang="fi-FI"/>
        </a:p>
      </dgm:t>
    </dgm:pt>
    <dgm:pt modelId="{649563EE-E3AE-45AB-A1A6-8D8505AD6130}">
      <dgm:prSet phldrT="[Teksti]" custT="1"/>
      <dgm:spPr>
        <a:solidFill>
          <a:schemeClr val="accent3">
            <a:lumMod val="75000"/>
            <a:alpha val="90000"/>
          </a:schemeClr>
        </a:solidFill>
      </dgm:spPr>
      <dgm:t>
        <a:bodyPr anchor="ctr" anchorCtr="0"/>
        <a:lstStyle/>
        <a:p>
          <a:r>
            <a:rPr lang="fi-FI" sz="1600" dirty="0">
              <a:solidFill>
                <a:schemeClr val="tx1"/>
              </a:solidFill>
            </a:rPr>
            <a:t>Strategiset valinnat ja integroiminen vuosisuunnitteluun</a:t>
          </a:r>
        </a:p>
      </dgm:t>
    </dgm:pt>
    <dgm:pt modelId="{9BE4796F-3AF9-4A68-ADDD-929B04E0E5B4}" type="parTrans" cxnId="{168A3B52-11F0-47F0-AD53-ABB37B9ECA63}">
      <dgm:prSet/>
      <dgm:spPr/>
      <dgm:t>
        <a:bodyPr/>
        <a:lstStyle/>
        <a:p>
          <a:endParaRPr lang="fi-FI"/>
        </a:p>
      </dgm:t>
    </dgm:pt>
    <dgm:pt modelId="{1F0D175C-7E31-4331-A1F6-0F21132AA3F1}" type="sibTrans" cxnId="{168A3B52-11F0-47F0-AD53-ABB37B9ECA63}">
      <dgm:prSet/>
      <dgm:spPr/>
      <dgm:t>
        <a:bodyPr/>
        <a:lstStyle/>
        <a:p>
          <a:endParaRPr lang="fi-FI"/>
        </a:p>
      </dgm:t>
    </dgm:pt>
    <dgm:pt modelId="{A22CBA09-402C-40BF-B248-0097DB737A9F}">
      <dgm:prSet phldrT="[Teksti]" custT="1"/>
      <dgm:spPr>
        <a:solidFill>
          <a:schemeClr val="accent5">
            <a:lumMod val="20000"/>
            <a:lumOff val="80000"/>
            <a:alpha val="90000"/>
          </a:schemeClr>
        </a:solidFill>
      </dgm:spPr>
      <dgm:t>
        <a:bodyPr anchor="t" anchorCtr="0"/>
        <a:lstStyle/>
        <a:p>
          <a:r>
            <a:rPr lang="fi-FI" sz="1600" dirty="0">
              <a:solidFill>
                <a:schemeClr val="tx1"/>
              </a:solidFill>
            </a:rPr>
            <a:t>Pitkän aikavälin tavoitteet palastellaan ja pohditaan niille vaikutusmittarit</a:t>
          </a:r>
        </a:p>
      </dgm:t>
    </dgm:pt>
    <dgm:pt modelId="{668F2DAD-3B99-43BA-9DDF-6DF8CF254307}" type="parTrans" cxnId="{D76E88DB-72EF-4A8C-9F7A-41DE7CE4EF0B}">
      <dgm:prSet/>
      <dgm:spPr/>
      <dgm:t>
        <a:bodyPr/>
        <a:lstStyle/>
        <a:p>
          <a:endParaRPr lang="fi-FI"/>
        </a:p>
      </dgm:t>
    </dgm:pt>
    <dgm:pt modelId="{95D1797C-1745-44D5-869A-C8487A651949}" type="sibTrans" cxnId="{D76E88DB-72EF-4A8C-9F7A-41DE7CE4EF0B}">
      <dgm:prSet/>
      <dgm:spPr/>
      <dgm:t>
        <a:bodyPr/>
        <a:lstStyle/>
        <a:p>
          <a:endParaRPr lang="fi-FI"/>
        </a:p>
      </dgm:t>
    </dgm:pt>
    <dgm:pt modelId="{6C9B9483-5D30-491E-9BA9-E437F7BC3828}">
      <dgm:prSet phldrT="[Teksti]" custT="1"/>
      <dgm:spPr>
        <a:solidFill>
          <a:schemeClr val="accent5">
            <a:lumMod val="20000"/>
            <a:lumOff val="80000"/>
            <a:alpha val="90000"/>
          </a:schemeClr>
        </a:solidFill>
      </dgm:spPr>
      <dgm:t>
        <a:bodyPr anchor="t" anchorCtr="0"/>
        <a:lstStyle/>
        <a:p>
          <a:endParaRPr lang="fi-FI" sz="1500" dirty="0"/>
        </a:p>
      </dgm:t>
    </dgm:pt>
    <dgm:pt modelId="{88A6C086-36F7-4F11-842B-A1AC9A9FA57F}" type="parTrans" cxnId="{5F8920EB-84E6-46DB-BDDC-618DDA7837A1}">
      <dgm:prSet/>
      <dgm:spPr/>
      <dgm:t>
        <a:bodyPr/>
        <a:lstStyle/>
        <a:p>
          <a:endParaRPr lang="fi-FI"/>
        </a:p>
      </dgm:t>
    </dgm:pt>
    <dgm:pt modelId="{558FBC36-A346-4B58-8D46-AA8CEFFDA9EF}" type="sibTrans" cxnId="{5F8920EB-84E6-46DB-BDDC-618DDA7837A1}">
      <dgm:prSet/>
      <dgm:spPr/>
      <dgm:t>
        <a:bodyPr/>
        <a:lstStyle/>
        <a:p>
          <a:endParaRPr lang="fi-FI"/>
        </a:p>
      </dgm:t>
    </dgm:pt>
    <dgm:pt modelId="{77BFCE24-7345-45D3-9F7A-D1F6E0041740}">
      <dgm:prSet phldrT="[Teksti]" custT="1"/>
      <dgm:spPr>
        <a:solidFill>
          <a:schemeClr val="accent5">
            <a:lumMod val="20000"/>
            <a:lumOff val="80000"/>
            <a:alpha val="90000"/>
          </a:schemeClr>
        </a:solidFill>
      </dgm:spPr>
      <dgm:t>
        <a:bodyPr anchor="t" anchorCtr="0"/>
        <a:lstStyle/>
        <a:p>
          <a:r>
            <a:rPr lang="fi-FI" sz="1600" dirty="0">
              <a:solidFill>
                <a:schemeClr val="tx1"/>
              </a:solidFill>
            </a:rPr>
            <a:t>Vaikutustenarviointi: muutosten toteutuminen onnistumisen mittarina</a:t>
          </a:r>
        </a:p>
      </dgm:t>
    </dgm:pt>
    <dgm:pt modelId="{3F50AE1F-4B84-4180-BA05-AF595B0033D5}" type="parTrans" cxnId="{3608640C-6ACA-49D2-838B-53BB87B28F2A}">
      <dgm:prSet/>
      <dgm:spPr/>
      <dgm:t>
        <a:bodyPr/>
        <a:lstStyle/>
        <a:p>
          <a:endParaRPr lang="fi-FI"/>
        </a:p>
      </dgm:t>
    </dgm:pt>
    <dgm:pt modelId="{4181852F-3408-4B7B-B603-6ABF2C4EDEB2}" type="sibTrans" cxnId="{3608640C-6ACA-49D2-838B-53BB87B28F2A}">
      <dgm:prSet/>
      <dgm:spPr/>
      <dgm:t>
        <a:bodyPr/>
        <a:lstStyle/>
        <a:p>
          <a:endParaRPr lang="fi-FI"/>
        </a:p>
      </dgm:t>
    </dgm:pt>
    <dgm:pt modelId="{5EECE98F-83C4-4F3B-B15E-58572FF4785B}">
      <dgm:prSet phldrT="[Teksti]" custT="1"/>
      <dgm:spPr>
        <a:solidFill>
          <a:schemeClr val="accent5">
            <a:lumMod val="20000"/>
            <a:lumOff val="80000"/>
            <a:alpha val="90000"/>
          </a:schemeClr>
        </a:solidFill>
      </dgm:spPr>
      <dgm:t>
        <a:bodyPr anchor="t" anchorCtr="0"/>
        <a:lstStyle/>
        <a:p>
          <a:r>
            <a:rPr lang="fi-FI" sz="1600" dirty="0">
              <a:solidFill>
                <a:schemeClr val="tx1"/>
              </a:solidFill>
            </a:rPr>
            <a:t>Suunnittelu vaikuttavuudesta käsin (konkreettisen muutoksen tavoittelu ihmisten käyttäytymisessä ja rakenteissa)</a:t>
          </a:r>
        </a:p>
      </dgm:t>
    </dgm:pt>
    <dgm:pt modelId="{A5F3126A-025B-45CE-BAE4-3CDCA85534BC}" type="parTrans" cxnId="{CA97BD95-0345-47A8-99BB-4616E6E0CAE5}">
      <dgm:prSet/>
      <dgm:spPr/>
      <dgm:t>
        <a:bodyPr/>
        <a:lstStyle/>
        <a:p>
          <a:endParaRPr lang="fi-FI"/>
        </a:p>
      </dgm:t>
    </dgm:pt>
    <dgm:pt modelId="{468CAC98-3D75-4F62-9D22-13ECB219199C}" type="sibTrans" cxnId="{CA97BD95-0345-47A8-99BB-4616E6E0CAE5}">
      <dgm:prSet/>
      <dgm:spPr/>
      <dgm:t>
        <a:bodyPr/>
        <a:lstStyle/>
        <a:p>
          <a:endParaRPr lang="fi-FI"/>
        </a:p>
      </dgm:t>
    </dgm:pt>
    <dgm:pt modelId="{81908B17-B8B3-445C-80BE-E8C48F4CB76E}">
      <dgm:prSet phldrT="[Teksti]" custT="1"/>
      <dgm:spPr>
        <a:solidFill>
          <a:schemeClr val="accent5">
            <a:lumMod val="20000"/>
            <a:lumOff val="80000"/>
            <a:alpha val="90000"/>
          </a:schemeClr>
        </a:solidFill>
      </dgm:spPr>
      <dgm:t>
        <a:bodyPr anchor="t" anchorCtr="0"/>
        <a:lstStyle/>
        <a:p>
          <a:r>
            <a:rPr lang="fi-FI" sz="1600" dirty="0">
              <a:solidFill>
                <a:schemeClr val="tx1"/>
              </a:solidFill>
            </a:rPr>
            <a:t>Peilataan suunnitelmaan ja tehdään tarvittaessa uudelleenarviointi</a:t>
          </a:r>
        </a:p>
      </dgm:t>
    </dgm:pt>
    <dgm:pt modelId="{348A9835-BB99-4DF7-AC6B-FA909B8D2571}" type="parTrans" cxnId="{1146EA8D-E3B4-4B23-AA7D-A9A2CFBF1246}">
      <dgm:prSet/>
      <dgm:spPr/>
      <dgm:t>
        <a:bodyPr/>
        <a:lstStyle/>
        <a:p>
          <a:endParaRPr lang="fi-FI"/>
        </a:p>
      </dgm:t>
    </dgm:pt>
    <dgm:pt modelId="{CB0198E1-F747-4C5D-9533-277EA83B5801}" type="sibTrans" cxnId="{1146EA8D-E3B4-4B23-AA7D-A9A2CFBF1246}">
      <dgm:prSet/>
      <dgm:spPr/>
      <dgm:t>
        <a:bodyPr/>
        <a:lstStyle/>
        <a:p>
          <a:endParaRPr lang="fi-FI"/>
        </a:p>
      </dgm:t>
    </dgm:pt>
    <dgm:pt modelId="{F26ADF70-11B4-4D71-8D00-FFF2138395E4}">
      <dgm:prSet phldrT="[Teksti]"/>
      <dgm:spPr/>
      <dgm:t>
        <a:bodyPr/>
        <a:lstStyle/>
        <a:p>
          <a:r>
            <a:rPr lang="fi-FI" b="1" dirty="0"/>
            <a:t>Ilmiölähtöinen hyvinvointikertomustyö </a:t>
          </a:r>
        </a:p>
        <a:p>
          <a:r>
            <a:rPr lang="fi-FI" b="1" dirty="0"/>
            <a:t>-&gt;</a:t>
          </a:r>
        </a:p>
        <a:p>
          <a:r>
            <a:rPr lang="fi-FI" b="0" dirty="0"/>
            <a:t>Tieto kääntyy toiminnaksi</a:t>
          </a:r>
        </a:p>
      </dgm:t>
    </dgm:pt>
    <dgm:pt modelId="{F96ABF7C-B02B-49ED-A98C-F7921B19C51D}" type="sibTrans" cxnId="{FF03D3D2-CC2C-4226-92CE-92A5DFFC8AEA}">
      <dgm:prSet/>
      <dgm:spPr/>
      <dgm:t>
        <a:bodyPr/>
        <a:lstStyle/>
        <a:p>
          <a:endParaRPr lang="fi-FI"/>
        </a:p>
      </dgm:t>
    </dgm:pt>
    <dgm:pt modelId="{71805462-BA1E-42F5-B5BD-0DA1B570F033}" type="parTrans" cxnId="{FF03D3D2-CC2C-4226-92CE-92A5DFFC8AEA}">
      <dgm:prSet/>
      <dgm:spPr/>
      <dgm:t>
        <a:bodyPr/>
        <a:lstStyle/>
        <a:p>
          <a:endParaRPr lang="fi-FI"/>
        </a:p>
      </dgm:t>
    </dgm:pt>
    <dgm:pt modelId="{A56FAE1D-40F8-456F-B628-2A04307B1860}">
      <dgm:prSet phldrT="[Teksti]" custT="1"/>
      <dgm:spPr>
        <a:solidFill>
          <a:schemeClr val="accent5">
            <a:lumMod val="20000"/>
            <a:lumOff val="80000"/>
            <a:alpha val="90000"/>
          </a:schemeClr>
        </a:solidFill>
      </dgm:spPr>
      <dgm:t>
        <a:bodyPr anchor="t" anchorCtr="0"/>
        <a:lstStyle/>
        <a:p>
          <a:endParaRPr lang="fi-FI" sz="1600" dirty="0">
            <a:solidFill>
              <a:schemeClr val="tx1"/>
            </a:solidFill>
          </a:endParaRPr>
        </a:p>
      </dgm:t>
    </dgm:pt>
    <dgm:pt modelId="{ECB84F5A-3FD2-4247-A457-4B218197058A}" type="parTrans" cxnId="{7CC2116B-220F-4A26-B606-FEDAA37C3C4E}">
      <dgm:prSet/>
      <dgm:spPr/>
      <dgm:t>
        <a:bodyPr/>
        <a:lstStyle/>
        <a:p>
          <a:endParaRPr lang="fi-FI"/>
        </a:p>
      </dgm:t>
    </dgm:pt>
    <dgm:pt modelId="{F741086C-013E-4484-BBDA-F39166D6F6C6}" type="sibTrans" cxnId="{7CC2116B-220F-4A26-B606-FEDAA37C3C4E}">
      <dgm:prSet/>
      <dgm:spPr/>
      <dgm:t>
        <a:bodyPr/>
        <a:lstStyle/>
        <a:p>
          <a:endParaRPr lang="fi-FI"/>
        </a:p>
      </dgm:t>
    </dgm:pt>
    <dgm:pt modelId="{E9048FBF-5D01-47B2-B02C-0721EBCE6ABB}" type="pres">
      <dgm:prSet presAssocID="{CF95F1C1-A51C-44CC-8BA6-4B1EDACBE0D4}" presName="Name0" presStyleCnt="0">
        <dgm:presLayoutVars>
          <dgm:dir/>
          <dgm:animLvl val="lvl"/>
          <dgm:resizeHandles/>
        </dgm:presLayoutVars>
      </dgm:prSet>
      <dgm:spPr/>
    </dgm:pt>
    <dgm:pt modelId="{D9974C84-405D-456F-A58E-011266C5293B}" type="pres">
      <dgm:prSet presAssocID="{F26ADF70-11B4-4D71-8D00-FFF2138395E4}" presName="linNode" presStyleCnt="0"/>
      <dgm:spPr/>
    </dgm:pt>
    <dgm:pt modelId="{1FE8A192-38D7-4AAC-80CB-7BBFC47404B5}" type="pres">
      <dgm:prSet presAssocID="{F26ADF70-11B4-4D71-8D00-FFF2138395E4}" presName="parentShp" presStyleLbl="node1" presStyleIdx="0" presStyleCnt="2" custLinFactNeighborY="2968">
        <dgm:presLayoutVars>
          <dgm:bulletEnabled val="1"/>
        </dgm:presLayoutVars>
      </dgm:prSet>
      <dgm:spPr/>
    </dgm:pt>
    <dgm:pt modelId="{4678A5C7-7858-489F-B09B-F4889E055ABE}" type="pres">
      <dgm:prSet presAssocID="{F26ADF70-11B4-4D71-8D00-FFF2138395E4}" presName="childShp" presStyleLbl="bgAccFollowNode1" presStyleIdx="0" presStyleCnt="2">
        <dgm:presLayoutVars>
          <dgm:bulletEnabled val="1"/>
        </dgm:presLayoutVars>
      </dgm:prSet>
      <dgm:spPr/>
    </dgm:pt>
    <dgm:pt modelId="{51BAF9AA-EF43-4026-8C6E-D3F8AAD9FED0}" type="pres">
      <dgm:prSet presAssocID="{F96ABF7C-B02B-49ED-A98C-F7921B19C51D}" presName="spacing" presStyleCnt="0"/>
      <dgm:spPr/>
    </dgm:pt>
    <dgm:pt modelId="{F086099D-791F-43E0-9DF8-6ACEBF1E53C2}" type="pres">
      <dgm:prSet presAssocID="{0BFEE198-771D-47CB-8A63-980135CE9243}" presName="linNode" presStyleCnt="0"/>
      <dgm:spPr/>
    </dgm:pt>
    <dgm:pt modelId="{4921B200-6CC7-464C-89A7-F617A9C62D2D}" type="pres">
      <dgm:prSet presAssocID="{0BFEE198-771D-47CB-8A63-980135CE9243}" presName="parentShp" presStyleLbl="node1" presStyleIdx="1" presStyleCnt="2">
        <dgm:presLayoutVars>
          <dgm:bulletEnabled val="1"/>
        </dgm:presLayoutVars>
      </dgm:prSet>
      <dgm:spPr/>
    </dgm:pt>
    <dgm:pt modelId="{41FE7EFE-6DAE-470D-979A-1B1F99C4CDB3}" type="pres">
      <dgm:prSet presAssocID="{0BFEE198-771D-47CB-8A63-980135CE9243}" presName="childShp" presStyleLbl="bgAccFollowNode1" presStyleIdx="1" presStyleCnt="2" custScaleY="110936">
        <dgm:presLayoutVars>
          <dgm:bulletEnabled val="1"/>
        </dgm:presLayoutVars>
      </dgm:prSet>
      <dgm:spPr/>
    </dgm:pt>
  </dgm:ptLst>
  <dgm:cxnLst>
    <dgm:cxn modelId="{16660501-F752-464E-921A-36F8127D5802}" type="presOf" srcId="{6C9B9483-5D30-491E-9BA9-E437F7BC3828}" destId="{41FE7EFE-6DAE-470D-979A-1B1F99C4CDB3}" srcOrd="0" destOrd="5" presId="urn:microsoft.com/office/officeart/2005/8/layout/vList6"/>
    <dgm:cxn modelId="{3608640C-6ACA-49D2-838B-53BB87B28F2A}" srcId="{0BFEE198-771D-47CB-8A63-980135CE9243}" destId="{77BFCE24-7345-45D3-9F7A-D1F6E0041740}" srcOrd="3" destOrd="0" parTransId="{3F50AE1F-4B84-4180-BA05-AF595B0033D5}" sibTransId="{4181852F-3408-4B7B-B603-6ABF2C4EDEB2}"/>
    <dgm:cxn modelId="{1EF5D51D-1448-4C77-B5CA-767F5201D233}" type="presOf" srcId="{CF95F1C1-A51C-44CC-8BA6-4B1EDACBE0D4}" destId="{E9048FBF-5D01-47B2-B02C-0721EBCE6ABB}" srcOrd="0" destOrd="0" presId="urn:microsoft.com/office/officeart/2005/8/layout/vList6"/>
    <dgm:cxn modelId="{2D63211E-E64F-41F6-97EE-16F291DFC965}" srcId="{F26ADF70-11B4-4D71-8D00-FFF2138395E4}" destId="{9D28BB9B-CAF0-4710-A938-854967CB9827}" srcOrd="0" destOrd="0" parTransId="{DAEF6D72-01BA-4578-BAA0-E55D60C2C378}" sibTransId="{6541FD95-78D4-49BA-8F40-A67FC3D0B89D}"/>
    <dgm:cxn modelId="{F7C53528-7634-4387-AA59-E67EF78E4F76}" type="presOf" srcId="{9D28BB9B-CAF0-4710-A938-854967CB9827}" destId="{4678A5C7-7858-489F-B09B-F4889E055ABE}" srcOrd="0" destOrd="0" presId="urn:microsoft.com/office/officeart/2005/8/layout/vList6"/>
    <dgm:cxn modelId="{CEFC2F37-7172-4854-B4DF-6446BFC0E404}" type="presOf" srcId="{0BFEE198-771D-47CB-8A63-980135CE9243}" destId="{4921B200-6CC7-464C-89A7-F617A9C62D2D}" srcOrd="0" destOrd="0" presId="urn:microsoft.com/office/officeart/2005/8/layout/vList6"/>
    <dgm:cxn modelId="{C9F51539-DB5A-4750-8737-95DE64D8DDC5}" type="presOf" srcId="{F26ADF70-11B4-4D71-8D00-FFF2138395E4}" destId="{1FE8A192-38D7-4AAC-80CB-7BBFC47404B5}" srcOrd="0" destOrd="0" presId="urn:microsoft.com/office/officeart/2005/8/layout/vList6"/>
    <dgm:cxn modelId="{16CA843C-6F4F-4325-9DBB-73C5923293CC}" type="presOf" srcId="{555E2014-AB2A-425D-88D1-1F4B808203B6}" destId="{4678A5C7-7858-489F-B09B-F4889E055ABE}" srcOrd="0" destOrd="1" presId="urn:microsoft.com/office/officeart/2005/8/layout/vList6"/>
    <dgm:cxn modelId="{075AAD4A-0B62-4641-89D0-027BF3EAF193}" type="presOf" srcId="{A56FAE1D-40F8-456F-B628-2A04307B1860}" destId="{41FE7EFE-6DAE-470D-979A-1B1F99C4CDB3}" srcOrd="0" destOrd="0" presId="urn:microsoft.com/office/officeart/2005/8/layout/vList6"/>
    <dgm:cxn modelId="{7CC2116B-220F-4A26-B606-FEDAA37C3C4E}" srcId="{0BFEE198-771D-47CB-8A63-980135CE9243}" destId="{A56FAE1D-40F8-456F-B628-2A04307B1860}" srcOrd="0" destOrd="0" parTransId="{ECB84F5A-3FD2-4247-A457-4B218197058A}" sibTransId="{F741086C-013E-4484-BBDA-F39166D6F6C6}"/>
    <dgm:cxn modelId="{CB495970-3B71-4933-93C6-57166FE5E002}" type="presOf" srcId="{5EECE98F-83C4-4F3B-B15E-58572FF4785B}" destId="{41FE7EFE-6DAE-470D-979A-1B1F99C4CDB3}" srcOrd="0" destOrd="1" presId="urn:microsoft.com/office/officeart/2005/8/layout/vList6"/>
    <dgm:cxn modelId="{168A3B52-11F0-47F0-AD53-ABB37B9ECA63}" srcId="{F26ADF70-11B4-4D71-8D00-FFF2138395E4}" destId="{649563EE-E3AE-45AB-A1A6-8D8505AD6130}" srcOrd="3" destOrd="0" parTransId="{9BE4796F-3AF9-4A68-ADDD-929B04E0E5B4}" sibTransId="{1F0D175C-7E31-4331-A1F6-0F21132AA3F1}"/>
    <dgm:cxn modelId="{C8A25F56-1054-41E9-9EEC-0CA0A26BB6FC}" type="presOf" srcId="{00FF793E-D079-4D71-8A32-F61F942B65B0}" destId="{4678A5C7-7858-489F-B09B-F4889E055ABE}" srcOrd="0" destOrd="2" presId="urn:microsoft.com/office/officeart/2005/8/layout/vList6"/>
    <dgm:cxn modelId="{067C5B7F-0648-471F-B754-0CD034BA55E0}" type="presOf" srcId="{81908B17-B8B3-445C-80BE-E8C48F4CB76E}" destId="{41FE7EFE-6DAE-470D-979A-1B1F99C4CDB3}" srcOrd="0" destOrd="4" presId="urn:microsoft.com/office/officeart/2005/8/layout/vList6"/>
    <dgm:cxn modelId="{1146EA8D-E3B4-4B23-AA7D-A9A2CFBF1246}" srcId="{0BFEE198-771D-47CB-8A63-980135CE9243}" destId="{81908B17-B8B3-445C-80BE-E8C48F4CB76E}" srcOrd="4" destOrd="0" parTransId="{348A9835-BB99-4DF7-AC6B-FA909B8D2571}" sibTransId="{CB0198E1-F747-4C5D-9533-277EA83B5801}"/>
    <dgm:cxn modelId="{CA97BD95-0345-47A8-99BB-4616E6E0CAE5}" srcId="{0BFEE198-771D-47CB-8A63-980135CE9243}" destId="{5EECE98F-83C4-4F3B-B15E-58572FF4785B}" srcOrd="1" destOrd="0" parTransId="{A5F3126A-025B-45CE-BAE4-3CDCA85534BC}" sibTransId="{468CAC98-3D75-4F62-9D22-13ECB219199C}"/>
    <dgm:cxn modelId="{51A8529E-5B4C-4698-9F42-57FF615BB170}" srcId="{F26ADF70-11B4-4D71-8D00-FFF2138395E4}" destId="{00FF793E-D079-4D71-8A32-F61F942B65B0}" srcOrd="2" destOrd="0" parTransId="{C2DAD0C3-6639-41CA-8744-F60ED9C366AB}" sibTransId="{63A0434F-BB20-4FE0-85D0-5206E06994D4}"/>
    <dgm:cxn modelId="{88A88AB5-E184-45BF-978E-A3B75CAB5BD9}" srcId="{F26ADF70-11B4-4D71-8D00-FFF2138395E4}" destId="{555E2014-AB2A-425D-88D1-1F4B808203B6}" srcOrd="1" destOrd="0" parTransId="{2546D76E-FCF0-44C9-8C59-23598664EF46}" sibTransId="{7D1637AD-4A2E-48B3-8D99-2313D57F2F24}"/>
    <dgm:cxn modelId="{5268AFC4-18A1-4EE3-8B09-4166BD4CB18C}" type="presOf" srcId="{649563EE-E3AE-45AB-A1A6-8D8505AD6130}" destId="{4678A5C7-7858-489F-B09B-F4889E055ABE}" srcOrd="0" destOrd="3" presId="urn:microsoft.com/office/officeart/2005/8/layout/vList6"/>
    <dgm:cxn modelId="{FF03D3D2-CC2C-4226-92CE-92A5DFFC8AEA}" srcId="{CF95F1C1-A51C-44CC-8BA6-4B1EDACBE0D4}" destId="{F26ADF70-11B4-4D71-8D00-FFF2138395E4}" srcOrd="0" destOrd="0" parTransId="{71805462-BA1E-42F5-B5BD-0DA1B570F033}" sibTransId="{F96ABF7C-B02B-49ED-A98C-F7921B19C51D}"/>
    <dgm:cxn modelId="{DD5ED8D9-79A1-4F22-A0DD-7265B69F7AB8}" type="presOf" srcId="{77BFCE24-7345-45D3-9F7A-D1F6E0041740}" destId="{41FE7EFE-6DAE-470D-979A-1B1F99C4CDB3}" srcOrd="0" destOrd="3" presId="urn:microsoft.com/office/officeart/2005/8/layout/vList6"/>
    <dgm:cxn modelId="{D76E88DB-72EF-4A8C-9F7A-41DE7CE4EF0B}" srcId="{0BFEE198-771D-47CB-8A63-980135CE9243}" destId="{A22CBA09-402C-40BF-B248-0097DB737A9F}" srcOrd="2" destOrd="0" parTransId="{668F2DAD-3B99-43BA-9DDF-6DF8CF254307}" sibTransId="{95D1797C-1745-44D5-869A-C8487A651949}"/>
    <dgm:cxn modelId="{5F8920EB-84E6-46DB-BDDC-618DDA7837A1}" srcId="{0BFEE198-771D-47CB-8A63-980135CE9243}" destId="{6C9B9483-5D30-491E-9BA9-E437F7BC3828}" srcOrd="5" destOrd="0" parTransId="{88A6C086-36F7-4F11-842B-A1AC9A9FA57F}" sibTransId="{558FBC36-A346-4B58-8D46-AA8CEFFDA9EF}"/>
    <dgm:cxn modelId="{5326F1F2-8813-4AF8-8EC1-3858213EEFCB}" type="presOf" srcId="{A22CBA09-402C-40BF-B248-0097DB737A9F}" destId="{41FE7EFE-6DAE-470D-979A-1B1F99C4CDB3}" srcOrd="0" destOrd="2" presId="urn:microsoft.com/office/officeart/2005/8/layout/vList6"/>
    <dgm:cxn modelId="{90E71CF4-E09C-4DCF-B2A9-272033B44009}" srcId="{CF95F1C1-A51C-44CC-8BA6-4B1EDACBE0D4}" destId="{0BFEE198-771D-47CB-8A63-980135CE9243}" srcOrd="1" destOrd="0" parTransId="{CD615479-29ED-4824-B6E7-0396465942F4}" sibTransId="{8D48C44B-EDBD-46CD-9ABE-472FACB95EB0}"/>
    <dgm:cxn modelId="{54BF18B8-0F7B-4B0D-856F-927357D00C17}" type="presParOf" srcId="{E9048FBF-5D01-47B2-B02C-0721EBCE6ABB}" destId="{D9974C84-405D-456F-A58E-011266C5293B}" srcOrd="0" destOrd="0" presId="urn:microsoft.com/office/officeart/2005/8/layout/vList6"/>
    <dgm:cxn modelId="{985D10D0-1B5A-41AD-A891-5327309DB0EF}" type="presParOf" srcId="{D9974C84-405D-456F-A58E-011266C5293B}" destId="{1FE8A192-38D7-4AAC-80CB-7BBFC47404B5}" srcOrd="0" destOrd="0" presId="urn:microsoft.com/office/officeart/2005/8/layout/vList6"/>
    <dgm:cxn modelId="{F33E6BCE-A531-4D2C-8B09-B7FF597F4853}" type="presParOf" srcId="{D9974C84-405D-456F-A58E-011266C5293B}" destId="{4678A5C7-7858-489F-B09B-F4889E055ABE}" srcOrd="1" destOrd="0" presId="urn:microsoft.com/office/officeart/2005/8/layout/vList6"/>
    <dgm:cxn modelId="{99F51D54-78B2-4D65-87B2-EF9D9D709FBC}" type="presParOf" srcId="{E9048FBF-5D01-47B2-B02C-0721EBCE6ABB}" destId="{51BAF9AA-EF43-4026-8C6E-D3F8AAD9FED0}" srcOrd="1" destOrd="0" presId="urn:microsoft.com/office/officeart/2005/8/layout/vList6"/>
    <dgm:cxn modelId="{05D82327-76EC-4D1E-8694-6354D0C5A8D7}" type="presParOf" srcId="{E9048FBF-5D01-47B2-B02C-0721EBCE6ABB}" destId="{F086099D-791F-43E0-9DF8-6ACEBF1E53C2}" srcOrd="2" destOrd="0" presId="urn:microsoft.com/office/officeart/2005/8/layout/vList6"/>
    <dgm:cxn modelId="{0DD9FBB4-39D7-4798-832D-F949D659E943}" type="presParOf" srcId="{F086099D-791F-43E0-9DF8-6ACEBF1E53C2}" destId="{4921B200-6CC7-464C-89A7-F617A9C62D2D}" srcOrd="0" destOrd="0" presId="urn:microsoft.com/office/officeart/2005/8/layout/vList6"/>
    <dgm:cxn modelId="{7AE0152E-AB36-4DA3-984A-E70C276FF302}" type="presParOf" srcId="{F086099D-791F-43E0-9DF8-6ACEBF1E53C2}" destId="{41FE7EFE-6DAE-470D-979A-1B1F99C4CDB3}" srcOrd="1" destOrd="0" presId="urn:microsoft.com/office/officeart/2005/8/layout/vList6"/>
  </dgm:cxnLst>
  <dgm:bg>
    <a:solidFill>
      <a:schemeClr val="tx2"/>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3802E69-D0F1-4192-9750-B400FAEAEBAD}" type="doc">
      <dgm:prSet loTypeId="urn:microsoft.com/office/officeart/2005/8/layout/cycle8" loCatId="cycle" qsTypeId="urn:microsoft.com/office/officeart/2005/8/quickstyle/simple1" qsCatId="simple" csTypeId="urn:microsoft.com/office/officeart/2005/8/colors/accent0_3" csCatId="mainScheme" phldr="1"/>
      <dgm:spPr/>
    </dgm:pt>
    <dgm:pt modelId="{821486A2-38DD-45D5-97D6-FB741069993A}">
      <dgm:prSet phldrT="[Teksti]"/>
      <dgm:spPr/>
      <dgm:t>
        <a:bodyPr/>
        <a:lstStyle/>
        <a:p>
          <a:r>
            <a:rPr lang="fi-FI" dirty="0"/>
            <a:t>Hyvinvointisuunnitelman laadinta ja hyväksyminen</a:t>
          </a:r>
        </a:p>
      </dgm:t>
    </dgm:pt>
    <dgm:pt modelId="{C9B5A457-4713-4E26-A0D0-C87AD48B031E}" type="parTrans" cxnId="{4715ABB6-1427-457D-A171-407CC20C70FD}">
      <dgm:prSet/>
      <dgm:spPr/>
      <dgm:t>
        <a:bodyPr/>
        <a:lstStyle/>
        <a:p>
          <a:endParaRPr lang="fi-FI"/>
        </a:p>
      </dgm:t>
    </dgm:pt>
    <dgm:pt modelId="{4AE74A79-F92A-4B7A-83F2-8B0AE019BB4E}" type="sibTrans" cxnId="{4715ABB6-1427-457D-A171-407CC20C70FD}">
      <dgm:prSet/>
      <dgm:spPr/>
      <dgm:t>
        <a:bodyPr/>
        <a:lstStyle/>
        <a:p>
          <a:endParaRPr lang="fi-FI"/>
        </a:p>
      </dgm:t>
    </dgm:pt>
    <dgm:pt modelId="{8F7E4E02-645D-42E8-ADCB-B7F714329414}">
      <dgm:prSet phldrT="[Teksti]"/>
      <dgm:spPr/>
      <dgm:t>
        <a:bodyPr/>
        <a:lstStyle/>
        <a:p>
          <a:r>
            <a:rPr lang="fi-FI" dirty="0"/>
            <a:t>Hyvinvointisuunnitelman 2. vaikutusarviointi</a:t>
          </a:r>
        </a:p>
      </dgm:t>
    </dgm:pt>
    <dgm:pt modelId="{CCA3E805-3C6A-41EC-B528-F8AA3D499B9C}" type="parTrans" cxnId="{B692997E-8D16-47D8-A4E0-D847E1596C9A}">
      <dgm:prSet/>
      <dgm:spPr/>
      <dgm:t>
        <a:bodyPr/>
        <a:lstStyle/>
        <a:p>
          <a:endParaRPr lang="fi-FI"/>
        </a:p>
      </dgm:t>
    </dgm:pt>
    <dgm:pt modelId="{600A6275-7C54-4D74-973F-6C0E7733B67A}" type="sibTrans" cxnId="{B692997E-8D16-47D8-A4E0-D847E1596C9A}">
      <dgm:prSet/>
      <dgm:spPr/>
      <dgm:t>
        <a:bodyPr/>
        <a:lstStyle/>
        <a:p>
          <a:endParaRPr lang="fi-FI"/>
        </a:p>
      </dgm:t>
    </dgm:pt>
    <dgm:pt modelId="{2F8CDB23-F333-4A6C-AB9A-4DD18031BE14}">
      <dgm:prSet phldrT="[Teksti]"/>
      <dgm:spPr/>
      <dgm:t>
        <a:bodyPr/>
        <a:lstStyle/>
        <a:p>
          <a:r>
            <a:rPr lang="fi-FI" dirty="0"/>
            <a:t>Laajempi vaikutusten arviointi osana hyvinvointikertomusta</a:t>
          </a:r>
        </a:p>
      </dgm:t>
    </dgm:pt>
    <dgm:pt modelId="{38797BA3-26F1-407D-8ADC-B3DD74B3D9D2}" type="parTrans" cxnId="{3E548E7E-FC6E-46BE-A58E-1D27EA3427EB}">
      <dgm:prSet/>
      <dgm:spPr/>
      <dgm:t>
        <a:bodyPr/>
        <a:lstStyle/>
        <a:p>
          <a:endParaRPr lang="fi-FI"/>
        </a:p>
      </dgm:t>
    </dgm:pt>
    <dgm:pt modelId="{2D710A56-BF8F-4112-AFF8-ADD0C576DF2F}" type="sibTrans" cxnId="{3E548E7E-FC6E-46BE-A58E-1D27EA3427EB}">
      <dgm:prSet/>
      <dgm:spPr/>
      <dgm:t>
        <a:bodyPr/>
        <a:lstStyle/>
        <a:p>
          <a:endParaRPr lang="fi-FI"/>
        </a:p>
      </dgm:t>
    </dgm:pt>
    <dgm:pt modelId="{065AF7B3-28CA-4C1B-A6FA-77EADF107C13}">
      <dgm:prSet/>
      <dgm:spPr/>
      <dgm:t>
        <a:bodyPr/>
        <a:lstStyle/>
        <a:p>
          <a:r>
            <a:rPr lang="fi-FI" dirty="0"/>
            <a:t>Hyvinvointisuunnitelman 1. vaikutusarviointi</a:t>
          </a:r>
        </a:p>
      </dgm:t>
    </dgm:pt>
    <dgm:pt modelId="{4A31B996-94D2-488A-B298-0AB05AF11C95}" type="parTrans" cxnId="{8954031A-C7C7-43E0-B867-3798F2957C77}">
      <dgm:prSet/>
      <dgm:spPr/>
      <dgm:t>
        <a:bodyPr/>
        <a:lstStyle/>
        <a:p>
          <a:endParaRPr lang="fi-FI"/>
        </a:p>
      </dgm:t>
    </dgm:pt>
    <dgm:pt modelId="{5087C6D7-D193-4232-9E86-3C0357B36B0D}" type="sibTrans" cxnId="{8954031A-C7C7-43E0-B867-3798F2957C77}">
      <dgm:prSet/>
      <dgm:spPr/>
      <dgm:t>
        <a:bodyPr/>
        <a:lstStyle/>
        <a:p>
          <a:endParaRPr lang="fi-FI"/>
        </a:p>
      </dgm:t>
    </dgm:pt>
    <dgm:pt modelId="{EE5C0EC5-F7DF-43C9-8157-161546DDB288}" type="pres">
      <dgm:prSet presAssocID="{A3802E69-D0F1-4192-9750-B400FAEAEBAD}" presName="compositeShape" presStyleCnt="0">
        <dgm:presLayoutVars>
          <dgm:chMax val="7"/>
          <dgm:dir/>
          <dgm:resizeHandles val="exact"/>
        </dgm:presLayoutVars>
      </dgm:prSet>
      <dgm:spPr/>
    </dgm:pt>
    <dgm:pt modelId="{0FC73AB6-5003-4F36-9E17-A800A8EC454D}" type="pres">
      <dgm:prSet presAssocID="{A3802E69-D0F1-4192-9750-B400FAEAEBAD}" presName="wedge1" presStyleLbl="node1" presStyleIdx="0" presStyleCnt="4"/>
      <dgm:spPr/>
    </dgm:pt>
    <dgm:pt modelId="{0630C113-9A1F-48D5-8C08-989EB39ACCDA}" type="pres">
      <dgm:prSet presAssocID="{A3802E69-D0F1-4192-9750-B400FAEAEBAD}" presName="dummy1a" presStyleCnt="0"/>
      <dgm:spPr/>
    </dgm:pt>
    <dgm:pt modelId="{FCF0F324-ACFB-4A60-9C6B-7294DAE13435}" type="pres">
      <dgm:prSet presAssocID="{A3802E69-D0F1-4192-9750-B400FAEAEBAD}" presName="dummy1b" presStyleCnt="0"/>
      <dgm:spPr/>
    </dgm:pt>
    <dgm:pt modelId="{6531F3D7-E80B-4C5F-84B9-0ACC9C812B74}" type="pres">
      <dgm:prSet presAssocID="{A3802E69-D0F1-4192-9750-B400FAEAEBAD}" presName="wedge1Tx" presStyleLbl="node1" presStyleIdx="0" presStyleCnt="4">
        <dgm:presLayoutVars>
          <dgm:chMax val="0"/>
          <dgm:chPref val="0"/>
          <dgm:bulletEnabled val="1"/>
        </dgm:presLayoutVars>
      </dgm:prSet>
      <dgm:spPr/>
    </dgm:pt>
    <dgm:pt modelId="{BB54EDF0-08EE-435F-B848-72FD7D6E6BD1}" type="pres">
      <dgm:prSet presAssocID="{A3802E69-D0F1-4192-9750-B400FAEAEBAD}" presName="wedge2" presStyleLbl="node1" presStyleIdx="1" presStyleCnt="4"/>
      <dgm:spPr/>
    </dgm:pt>
    <dgm:pt modelId="{5A93BE69-ACFB-4AC1-B85B-BB4710BF9E54}" type="pres">
      <dgm:prSet presAssocID="{A3802E69-D0F1-4192-9750-B400FAEAEBAD}" presName="dummy2a" presStyleCnt="0"/>
      <dgm:spPr/>
    </dgm:pt>
    <dgm:pt modelId="{587EB067-D678-4888-A0BC-6904A9190AE2}" type="pres">
      <dgm:prSet presAssocID="{A3802E69-D0F1-4192-9750-B400FAEAEBAD}" presName="dummy2b" presStyleCnt="0"/>
      <dgm:spPr/>
    </dgm:pt>
    <dgm:pt modelId="{AC0B986B-BEC3-4EE2-848E-2558AB263B1E}" type="pres">
      <dgm:prSet presAssocID="{A3802E69-D0F1-4192-9750-B400FAEAEBAD}" presName="wedge2Tx" presStyleLbl="node1" presStyleIdx="1" presStyleCnt="4">
        <dgm:presLayoutVars>
          <dgm:chMax val="0"/>
          <dgm:chPref val="0"/>
          <dgm:bulletEnabled val="1"/>
        </dgm:presLayoutVars>
      </dgm:prSet>
      <dgm:spPr/>
    </dgm:pt>
    <dgm:pt modelId="{9E7DA9CD-89D4-4479-B366-A046ADC8ABB2}" type="pres">
      <dgm:prSet presAssocID="{A3802E69-D0F1-4192-9750-B400FAEAEBAD}" presName="wedge3" presStyleLbl="node1" presStyleIdx="2" presStyleCnt="4"/>
      <dgm:spPr/>
    </dgm:pt>
    <dgm:pt modelId="{A1C643A9-3AE8-4A7D-9059-A57627C9748C}" type="pres">
      <dgm:prSet presAssocID="{A3802E69-D0F1-4192-9750-B400FAEAEBAD}" presName="dummy3a" presStyleCnt="0"/>
      <dgm:spPr/>
    </dgm:pt>
    <dgm:pt modelId="{078F2AC7-709D-4A4F-B3DD-588F4847B962}" type="pres">
      <dgm:prSet presAssocID="{A3802E69-D0F1-4192-9750-B400FAEAEBAD}" presName="dummy3b" presStyleCnt="0"/>
      <dgm:spPr/>
    </dgm:pt>
    <dgm:pt modelId="{FF476226-91ED-4BCB-89B9-ABD6982A9F26}" type="pres">
      <dgm:prSet presAssocID="{A3802E69-D0F1-4192-9750-B400FAEAEBAD}" presName="wedge3Tx" presStyleLbl="node1" presStyleIdx="2" presStyleCnt="4">
        <dgm:presLayoutVars>
          <dgm:chMax val="0"/>
          <dgm:chPref val="0"/>
          <dgm:bulletEnabled val="1"/>
        </dgm:presLayoutVars>
      </dgm:prSet>
      <dgm:spPr/>
    </dgm:pt>
    <dgm:pt modelId="{CC98FA2F-7BC7-4C97-B82E-552389126F8A}" type="pres">
      <dgm:prSet presAssocID="{A3802E69-D0F1-4192-9750-B400FAEAEBAD}" presName="wedge4" presStyleLbl="node1" presStyleIdx="3" presStyleCnt="4"/>
      <dgm:spPr/>
    </dgm:pt>
    <dgm:pt modelId="{2B9A755B-B6B5-4261-B4D1-F4EC19097A9F}" type="pres">
      <dgm:prSet presAssocID="{A3802E69-D0F1-4192-9750-B400FAEAEBAD}" presName="dummy4a" presStyleCnt="0"/>
      <dgm:spPr/>
    </dgm:pt>
    <dgm:pt modelId="{392E414E-271D-4522-BD3F-E888788A60D7}" type="pres">
      <dgm:prSet presAssocID="{A3802E69-D0F1-4192-9750-B400FAEAEBAD}" presName="dummy4b" presStyleCnt="0"/>
      <dgm:spPr/>
    </dgm:pt>
    <dgm:pt modelId="{6857811B-4078-45FB-9A5D-2045CD9A960B}" type="pres">
      <dgm:prSet presAssocID="{A3802E69-D0F1-4192-9750-B400FAEAEBAD}" presName="wedge4Tx" presStyleLbl="node1" presStyleIdx="3" presStyleCnt="4">
        <dgm:presLayoutVars>
          <dgm:chMax val="0"/>
          <dgm:chPref val="0"/>
          <dgm:bulletEnabled val="1"/>
        </dgm:presLayoutVars>
      </dgm:prSet>
      <dgm:spPr/>
    </dgm:pt>
    <dgm:pt modelId="{051A0AD6-FF2B-4C32-9742-2BF8C6F95B37}" type="pres">
      <dgm:prSet presAssocID="{4AE74A79-F92A-4B7A-83F2-8B0AE019BB4E}" presName="arrowWedge1" presStyleLbl="fgSibTrans2D1" presStyleIdx="0" presStyleCnt="4"/>
      <dgm:spPr/>
    </dgm:pt>
    <dgm:pt modelId="{00A41B27-6241-4763-BC84-CB638317AB36}" type="pres">
      <dgm:prSet presAssocID="{5087C6D7-D193-4232-9E86-3C0357B36B0D}" presName="arrowWedge2" presStyleLbl="fgSibTrans2D1" presStyleIdx="1" presStyleCnt="4"/>
      <dgm:spPr/>
    </dgm:pt>
    <dgm:pt modelId="{4E0C3CFE-DCFD-4CA2-883F-FA1E63B29395}" type="pres">
      <dgm:prSet presAssocID="{600A6275-7C54-4D74-973F-6C0E7733B67A}" presName="arrowWedge3" presStyleLbl="fgSibTrans2D1" presStyleIdx="2" presStyleCnt="4"/>
      <dgm:spPr/>
    </dgm:pt>
    <dgm:pt modelId="{5B7AD31C-6FA0-455F-8221-E0BBD40DDC71}" type="pres">
      <dgm:prSet presAssocID="{2D710A56-BF8F-4112-AFF8-ADD0C576DF2F}" presName="arrowWedge4" presStyleLbl="fgSibTrans2D1" presStyleIdx="3" presStyleCnt="4"/>
      <dgm:spPr/>
    </dgm:pt>
  </dgm:ptLst>
  <dgm:cxnLst>
    <dgm:cxn modelId="{0F1A5204-D90A-4893-A71B-B570131F393F}" type="presOf" srcId="{8F7E4E02-645D-42E8-ADCB-B7F714329414}" destId="{FF476226-91ED-4BCB-89B9-ABD6982A9F26}" srcOrd="1" destOrd="0" presId="urn:microsoft.com/office/officeart/2005/8/layout/cycle8"/>
    <dgm:cxn modelId="{8954031A-C7C7-43E0-B867-3798F2957C77}" srcId="{A3802E69-D0F1-4192-9750-B400FAEAEBAD}" destId="{065AF7B3-28CA-4C1B-A6FA-77EADF107C13}" srcOrd="1" destOrd="0" parTransId="{4A31B996-94D2-488A-B298-0AB05AF11C95}" sibTransId="{5087C6D7-D193-4232-9E86-3C0357B36B0D}"/>
    <dgm:cxn modelId="{A9427360-D5BC-4096-B983-3C724C32E23A}" type="presOf" srcId="{2F8CDB23-F333-4A6C-AB9A-4DD18031BE14}" destId="{CC98FA2F-7BC7-4C97-B82E-552389126F8A}" srcOrd="0" destOrd="0" presId="urn:microsoft.com/office/officeart/2005/8/layout/cycle8"/>
    <dgm:cxn modelId="{CEE6F072-354C-4D82-886E-E4A0FE523D13}" type="presOf" srcId="{2F8CDB23-F333-4A6C-AB9A-4DD18031BE14}" destId="{6857811B-4078-45FB-9A5D-2045CD9A960B}" srcOrd="1" destOrd="0" presId="urn:microsoft.com/office/officeart/2005/8/layout/cycle8"/>
    <dgm:cxn modelId="{3E548E7E-FC6E-46BE-A58E-1D27EA3427EB}" srcId="{A3802E69-D0F1-4192-9750-B400FAEAEBAD}" destId="{2F8CDB23-F333-4A6C-AB9A-4DD18031BE14}" srcOrd="3" destOrd="0" parTransId="{38797BA3-26F1-407D-8ADC-B3DD74B3D9D2}" sibTransId="{2D710A56-BF8F-4112-AFF8-ADD0C576DF2F}"/>
    <dgm:cxn modelId="{B692997E-8D16-47D8-A4E0-D847E1596C9A}" srcId="{A3802E69-D0F1-4192-9750-B400FAEAEBAD}" destId="{8F7E4E02-645D-42E8-ADCB-B7F714329414}" srcOrd="2" destOrd="0" parTransId="{CCA3E805-3C6A-41EC-B528-F8AA3D499B9C}" sibTransId="{600A6275-7C54-4D74-973F-6C0E7733B67A}"/>
    <dgm:cxn modelId="{9E1E09AF-3008-42FA-A5BD-3AA9BA653C49}" type="presOf" srcId="{8F7E4E02-645D-42E8-ADCB-B7F714329414}" destId="{9E7DA9CD-89D4-4479-B366-A046ADC8ABB2}" srcOrd="0" destOrd="0" presId="urn:microsoft.com/office/officeart/2005/8/layout/cycle8"/>
    <dgm:cxn modelId="{0AAA9CB4-E75D-4F14-81B7-C3EEB889F8F0}" type="presOf" srcId="{065AF7B3-28CA-4C1B-A6FA-77EADF107C13}" destId="{BB54EDF0-08EE-435F-B848-72FD7D6E6BD1}" srcOrd="0" destOrd="0" presId="urn:microsoft.com/office/officeart/2005/8/layout/cycle8"/>
    <dgm:cxn modelId="{4715ABB6-1427-457D-A171-407CC20C70FD}" srcId="{A3802E69-D0F1-4192-9750-B400FAEAEBAD}" destId="{821486A2-38DD-45D5-97D6-FB741069993A}" srcOrd="0" destOrd="0" parTransId="{C9B5A457-4713-4E26-A0D0-C87AD48B031E}" sibTransId="{4AE74A79-F92A-4B7A-83F2-8B0AE019BB4E}"/>
    <dgm:cxn modelId="{5CE5D9BC-366D-4E4F-A250-BEB0844F51EC}" type="presOf" srcId="{821486A2-38DD-45D5-97D6-FB741069993A}" destId="{0FC73AB6-5003-4F36-9E17-A800A8EC454D}" srcOrd="0" destOrd="0" presId="urn:microsoft.com/office/officeart/2005/8/layout/cycle8"/>
    <dgm:cxn modelId="{DFBE97CA-44DF-464E-B0CD-34DF4F4B002A}" type="presOf" srcId="{A3802E69-D0F1-4192-9750-B400FAEAEBAD}" destId="{EE5C0EC5-F7DF-43C9-8157-161546DDB288}" srcOrd="0" destOrd="0" presId="urn:microsoft.com/office/officeart/2005/8/layout/cycle8"/>
    <dgm:cxn modelId="{0EE651D4-3DFE-4CB0-88D6-6A039914F080}" type="presOf" srcId="{065AF7B3-28CA-4C1B-A6FA-77EADF107C13}" destId="{AC0B986B-BEC3-4EE2-848E-2558AB263B1E}" srcOrd="1" destOrd="0" presId="urn:microsoft.com/office/officeart/2005/8/layout/cycle8"/>
    <dgm:cxn modelId="{336C47EF-C6F9-4BEB-ADB4-342AEEC19979}" type="presOf" srcId="{821486A2-38DD-45D5-97D6-FB741069993A}" destId="{6531F3D7-E80B-4C5F-84B9-0ACC9C812B74}" srcOrd="1" destOrd="0" presId="urn:microsoft.com/office/officeart/2005/8/layout/cycle8"/>
    <dgm:cxn modelId="{246A7F43-7969-4CB7-862C-5E4535983738}" type="presParOf" srcId="{EE5C0EC5-F7DF-43C9-8157-161546DDB288}" destId="{0FC73AB6-5003-4F36-9E17-A800A8EC454D}" srcOrd="0" destOrd="0" presId="urn:microsoft.com/office/officeart/2005/8/layout/cycle8"/>
    <dgm:cxn modelId="{FFF5098D-C12A-40FB-947F-F124E0C8A907}" type="presParOf" srcId="{EE5C0EC5-F7DF-43C9-8157-161546DDB288}" destId="{0630C113-9A1F-48D5-8C08-989EB39ACCDA}" srcOrd="1" destOrd="0" presId="urn:microsoft.com/office/officeart/2005/8/layout/cycle8"/>
    <dgm:cxn modelId="{F7D72D3A-AA0B-4916-BD32-CDACCBCFE9B9}" type="presParOf" srcId="{EE5C0EC5-F7DF-43C9-8157-161546DDB288}" destId="{FCF0F324-ACFB-4A60-9C6B-7294DAE13435}" srcOrd="2" destOrd="0" presId="urn:microsoft.com/office/officeart/2005/8/layout/cycle8"/>
    <dgm:cxn modelId="{2F412197-73E3-48F5-929A-EAE4E2AE808B}" type="presParOf" srcId="{EE5C0EC5-F7DF-43C9-8157-161546DDB288}" destId="{6531F3D7-E80B-4C5F-84B9-0ACC9C812B74}" srcOrd="3" destOrd="0" presId="urn:microsoft.com/office/officeart/2005/8/layout/cycle8"/>
    <dgm:cxn modelId="{4A2C4D76-3E0E-4FF2-8BF1-083D0498A460}" type="presParOf" srcId="{EE5C0EC5-F7DF-43C9-8157-161546DDB288}" destId="{BB54EDF0-08EE-435F-B848-72FD7D6E6BD1}" srcOrd="4" destOrd="0" presId="urn:microsoft.com/office/officeart/2005/8/layout/cycle8"/>
    <dgm:cxn modelId="{4BD39F48-9A43-4218-8ACB-2219358DB3AE}" type="presParOf" srcId="{EE5C0EC5-F7DF-43C9-8157-161546DDB288}" destId="{5A93BE69-ACFB-4AC1-B85B-BB4710BF9E54}" srcOrd="5" destOrd="0" presId="urn:microsoft.com/office/officeart/2005/8/layout/cycle8"/>
    <dgm:cxn modelId="{9CA21842-BFBC-4E9E-B6ED-23C817B67BE3}" type="presParOf" srcId="{EE5C0EC5-F7DF-43C9-8157-161546DDB288}" destId="{587EB067-D678-4888-A0BC-6904A9190AE2}" srcOrd="6" destOrd="0" presId="urn:microsoft.com/office/officeart/2005/8/layout/cycle8"/>
    <dgm:cxn modelId="{1DE950E0-9AA5-4E8D-8600-BC5FDCD65D98}" type="presParOf" srcId="{EE5C0EC5-F7DF-43C9-8157-161546DDB288}" destId="{AC0B986B-BEC3-4EE2-848E-2558AB263B1E}" srcOrd="7" destOrd="0" presId="urn:microsoft.com/office/officeart/2005/8/layout/cycle8"/>
    <dgm:cxn modelId="{90139C85-8ABE-412F-8311-67776969AFF7}" type="presParOf" srcId="{EE5C0EC5-F7DF-43C9-8157-161546DDB288}" destId="{9E7DA9CD-89D4-4479-B366-A046ADC8ABB2}" srcOrd="8" destOrd="0" presId="urn:microsoft.com/office/officeart/2005/8/layout/cycle8"/>
    <dgm:cxn modelId="{B3B07939-DAA1-47D8-8055-C0665757FBC2}" type="presParOf" srcId="{EE5C0EC5-F7DF-43C9-8157-161546DDB288}" destId="{A1C643A9-3AE8-4A7D-9059-A57627C9748C}" srcOrd="9" destOrd="0" presId="urn:microsoft.com/office/officeart/2005/8/layout/cycle8"/>
    <dgm:cxn modelId="{C7ED2224-42A8-455E-876C-A22683FFCD57}" type="presParOf" srcId="{EE5C0EC5-F7DF-43C9-8157-161546DDB288}" destId="{078F2AC7-709D-4A4F-B3DD-588F4847B962}" srcOrd="10" destOrd="0" presId="urn:microsoft.com/office/officeart/2005/8/layout/cycle8"/>
    <dgm:cxn modelId="{9D20169E-2612-44F3-A67D-904976281E50}" type="presParOf" srcId="{EE5C0EC5-F7DF-43C9-8157-161546DDB288}" destId="{FF476226-91ED-4BCB-89B9-ABD6982A9F26}" srcOrd="11" destOrd="0" presId="urn:microsoft.com/office/officeart/2005/8/layout/cycle8"/>
    <dgm:cxn modelId="{9B139579-664A-4B17-AE0B-8FAA1F3C1AD5}" type="presParOf" srcId="{EE5C0EC5-F7DF-43C9-8157-161546DDB288}" destId="{CC98FA2F-7BC7-4C97-B82E-552389126F8A}" srcOrd="12" destOrd="0" presId="urn:microsoft.com/office/officeart/2005/8/layout/cycle8"/>
    <dgm:cxn modelId="{2EB4A54D-E078-4D05-B0CB-6A6E62DB7465}" type="presParOf" srcId="{EE5C0EC5-F7DF-43C9-8157-161546DDB288}" destId="{2B9A755B-B6B5-4261-B4D1-F4EC19097A9F}" srcOrd="13" destOrd="0" presId="urn:microsoft.com/office/officeart/2005/8/layout/cycle8"/>
    <dgm:cxn modelId="{055A685F-A13C-4C67-B570-A6ACE693CB09}" type="presParOf" srcId="{EE5C0EC5-F7DF-43C9-8157-161546DDB288}" destId="{392E414E-271D-4522-BD3F-E888788A60D7}" srcOrd="14" destOrd="0" presId="urn:microsoft.com/office/officeart/2005/8/layout/cycle8"/>
    <dgm:cxn modelId="{C624E529-81C1-47D1-B8F9-C1043A46BB06}" type="presParOf" srcId="{EE5C0EC5-F7DF-43C9-8157-161546DDB288}" destId="{6857811B-4078-45FB-9A5D-2045CD9A960B}" srcOrd="15" destOrd="0" presId="urn:microsoft.com/office/officeart/2005/8/layout/cycle8"/>
    <dgm:cxn modelId="{800C2FE0-99E5-4C13-90A6-609068E5D23A}" type="presParOf" srcId="{EE5C0EC5-F7DF-43C9-8157-161546DDB288}" destId="{051A0AD6-FF2B-4C32-9742-2BF8C6F95B37}" srcOrd="16" destOrd="0" presId="urn:microsoft.com/office/officeart/2005/8/layout/cycle8"/>
    <dgm:cxn modelId="{C822A0C2-BC87-42F4-B8AA-9ED2DFEDF203}" type="presParOf" srcId="{EE5C0EC5-F7DF-43C9-8157-161546DDB288}" destId="{00A41B27-6241-4763-BC84-CB638317AB36}" srcOrd="17" destOrd="0" presId="urn:microsoft.com/office/officeart/2005/8/layout/cycle8"/>
    <dgm:cxn modelId="{0F59D159-1EBB-4206-928B-3EB9FC3CE8AF}" type="presParOf" srcId="{EE5C0EC5-F7DF-43C9-8157-161546DDB288}" destId="{4E0C3CFE-DCFD-4CA2-883F-FA1E63B29395}" srcOrd="18" destOrd="0" presId="urn:microsoft.com/office/officeart/2005/8/layout/cycle8"/>
    <dgm:cxn modelId="{06A1AF9D-CAF7-40AC-84A3-2EBD4AB9A245}" type="presParOf" srcId="{EE5C0EC5-F7DF-43C9-8157-161546DDB288}" destId="{5B7AD31C-6FA0-455F-8221-E0BBD40DDC71}"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3D4F8-F656-4A00-8C57-D2A2E54AF032}">
      <dsp:nvSpPr>
        <dsp:cNvPr id="0" name=""/>
        <dsp:cNvSpPr/>
      </dsp:nvSpPr>
      <dsp:spPr>
        <a:xfrm>
          <a:off x="678971" y="205423"/>
          <a:ext cx="2654703" cy="2654703"/>
        </a:xfrm>
        <a:prstGeom prst="pie">
          <a:avLst>
            <a:gd name="adj1" fmla="val 16200000"/>
            <a:gd name="adj2" fmla="val 18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i-FI" sz="3100" kern="1200" dirty="0"/>
            <a:t>Miksi</a:t>
          </a:r>
        </a:p>
      </dsp:txBody>
      <dsp:txXfrm>
        <a:off x="2078063" y="767967"/>
        <a:ext cx="948108" cy="790090"/>
      </dsp:txXfrm>
    </dsp:sp>
    <dsp:sp modelId="{9D044EC3-196E-4F47-85E2-A0AAF819C214}">
      <dsp:nvSpPr>
        <dsp:cNvPr id="0" name=""/>
        <dsp:cNvSpPr/>
      </dsp:nvSpPr>
      <dsp:spPr>
        <a:xfrm>
          <a:off x="624297" y="300234"/>
          <a:ext cx="2654703" cy="2654703"/>
        </a:xfrm>
        <a:prstGeom prst="pie">
          <a:avLst>
            <a:gd name="adj1" fmla="val 1800000"/>
            <a:gd name="adj2" fmla="val 90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i-FI" sz="3100" kern="1200" dirty="0"/>
            <a:t>Miten</a:t>
          </a:r>
        </a:p>
      </dsp:txBody>
      <dsp:txXfrm>
        <a:off x="1256369" y="2022631"/>
        <a:ext cx="1422162" cy="695279"/>
      </dsp:txXfrm>
    </dsp:sp>
    <dsp:sp modelId="{7CA4819C-6164-4639-A8DA-40543F359A08}">
      <dsp:nvSpPr>
        <dsp:cNvPr id="0" name=""/>
        <dsp:cNvSpPr/>
      </dsp:nvSpPr>
      <dsp:spPr>
        <a:xfrm>
          <a:off x="569623" y="205423"/>
          <a:ext cx="2654703" cy="2654703"/>
        </a:xfrm>
        <a:prstGeom prst="pie">
          <a:avLst>
            <a:gd name="adj1" fmla="val 90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i-FI" sz="3100" kern="1200" dirty="0"/>
            <a:t>Mitä</a:t>
          </a:r>
        </a:p>
      </dsp:txBody>
      <dsp:txXfrm>
        <a:off x="877126" y="767967"/>
        <a:ext cx="948108" cy="790090"/>
      </dsp:txXfrm>
    </dsp:sp>
    <dsp:sp modelId="{B0ECF50E-C186-47C9-9BCD-6C237F8C3F84}">
      <dsp:nvSpPr>
        <dsp:cNvPr id="0" name=""/>
        <dsp:cNvSpPr/>
      </dsp:nvSpPr>
      <dsp:spPr>
        <a:xfrm>
          <a:off x="514851" y="41084"/>
          <a:ext cx="2983380" cy="2983380"/>
        </a:xfrm>
        <a:prstGeom prst="circularArrow">
          <a:avLst>
            <a:gd name="adj1" fmla="val 5085"/>
            <a:gd name="adj2" fmla="val 327528"/>
            <a:gd name="adj3" fmla="val 1472472"/>
            <a:gd name="adj4" fmla="val 1619943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920DD1-A8D0-4AFB-AE2F-BB44D7BF6BBA}">
      <dsp:nvSpPr>
        <dsp:cNvPr id="0" name=""/>
        <dsp:cNvSpPr/>
      </dsp:nvSpPr>
      <dsp:spPr>
        <a:xfrm>
          <a:off x="459958" y="135727"/>
          <a:ext cx="2983380" cy="2983380"/>
        </a:xfrm>
        <a:prstGeom prst="circularArrow">
          <a:avLst>
            <a:gd name="adj1" fmla="val 5085"/>
            <a:gd name="adj2" fmla="val 327528"/>
            <a:gd name="adj3" fmla="val 8671970"/>
            <a:gd name="adj4" fmla="val 180050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9ECD9A-7A31-41CA-8ED5-4817A35E83BE}">
      <dsp:nvSpPr>
        <dsp:cNvPr id="0" name=""/>
        <dsp:cNvSpPr/>
      </dsp:nvSpPr>
      <dsp:spPr>
        <a:xfrm>
          <a:off x="405065" y="41084"/>
          <a:ext cx="2983380" cy="2983380"/>
        </a:xfrm>
        <a:prstGeom prst="circularArrow">
          <a:avLst>
            <a:gd name="adj1" fmla="val 5085"/>
            <a:gd name="adj2" fmla="val 327528"/>
            <a:gd name="adj3" fmla="val 15873039"/>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5D14F-D21D-4633-AFC0-59C5D454DA63}">
      <dsp:nvSpPr>
        <dsp:cNvPr id="0" name=""/>
        <dsp:cNvSpPr/>
      </dsp:nvSpPr>
      <dsp:spPr>
        <a:xfrm>
          <a:off x="0" y="703535"/>
          <a:ext cx="5258016" cy="93804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0A0D86-D8D2-448C-B41C-D0662835AC5A}">
      <dsp:nvSpPr>
        <dsp:cNvPr id="0" name=""/>
        <dsp:cNvSpPr/>
      </dsp:nvSpPr>
      <dsp:spPr>
        <a:xfrm>
          <a:off x="57" y="0"/>
          <a:ext cx="2308340" cy="938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fi-FI" sz="2800" kern="1200" dirty="0">
              <a:solidFill>
                <a:schemeClr val="accent1"/>
              </a:solidFill>
            </a:rPr>
            <a:t>2017</a:t>
          </a:r>
        </a:p>
      </dsp:txBody>
      <dsp:txXfrm>
        <a:off x="57" y="0"/>
        <a:ext cx="2308340" cy="938048"/>
      </dsp:txXfrm>
    </dsp:sp>
    <dsp:sp modelId="{AC2649D3-31FF-4A66-B8E4-81C3F5439B84}">
      <dsp:nvSpPr>
        <dsp:cNvPr id="0" name=""/>
        <dsp:cNvSpPr/>
      </dsp:nvSpPr>
      <dsp:spPr>
        <a:xfrm>
          <a:off x="1036972" y="1055303"/>
          <a:ext cx="234512" cy="2345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3C8485-8CD6-41A1-9062-CAB7F794BA9A}">
      <dsp:nvSpPr>
        <dsp:cNvPr id="0" name=""/>
        <dsp:cNvSpPr/>
      </dsp:nvSpPr>
      <dsp:spPr>
        <a:xfrm>
          <a:off x="2423815" y="1407071"/>
          <a:ext cx="2308340" cy="938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fi-FI" sz="2800" kern="1200" dirty="0">
              <a:solidFill>
                <a:schemeClr val="accent1"/>
              </a:solidFill>
            </a:rPr>
            <a:t>2020</a:t>
          </a:r>
        </a:p>
      </dsp:txBody>
      <dsp:txXfrm>
        <a:off x="2423815" y="1407071"/>
        <a:ext cx="2308340" cy="938048"/>
      </dsp:txXfrm>
    </dsp:sp>
    <dsp:sp modelId="{C027613F-406A-4192-8282-E781ACE5004E}">
      <dsp:nvSpPr>
        <dsp:cNvPr id="0" name=""/>
        <dsp:cNvSpPr/>
      </dsp:nvSpPr>
      <dsp:spPr>
        <a:xfrm>
          <a:off x="3460730" y="1055303"/>
          <a:ext cx="234512" cy="2345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5B9FAE-7798-48A3-96C4-7921D36F69D9}">
      <dsp:nvSpPr>
        <dsp:cNvPr id="0" name=""/>
        <dsp:cNvSpPr/>
      </dsp:nvSpPr>
      <dsp:spPr>
        <a:xfrm>
          <a:off x="0" y="726586"/>
          <a:ext cx="9675088" cy="968782"/>
        </a:xfrm>
        <a:prstGeom prst="notched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515467-BFD2-4FFC-933D-A2A19C88B25A}">
      <dsp:nvSpPr>
        <dsp:cNvPr id="0" name=""/>
        <dsp:cNvSpPr/>
      </dsp:nvSpPr>
      <dsp:spPr>
        <a:xfrm>
          <a:off x="106" y="0"/>
          <a:ext cx="4247496" cy="96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fi-FI" sz="2800" kern="1200" dirty="0">
              <a:solidFill>
                <a:schemeClr val="tx2"/>
              </a:solidFill>
            </a:rPr>
            <a:t>2021</a:t>
          </a:r>
        </a:p>
      </dsp:txBody>
      <dsp:txXfrm>
        <a:off x="106" y="0"/>
        <a:ext cx="4247496" cy="968782"/>
      </dsp:txXfrm>
    </dsp:sp>
    <dsp:sp modelId="{5580893B-1D08-4531-8FE2-A8579676DAD4}">
      <dsp:nvSpPr>
        <dsp:cNvPr id="0" name=""/>
        <dsp:cNvSpPr/>
      </dsp:nvSpPr>
      <dsp:spPr>
        <a:xfrm>
          <a:off x="2002756" y="1089879"/>
          <a:ext cx="242195" cy="24219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3118B1-FBFD-4885-9C46-ACD99ED07757}">
      <dsp:nvSpPr>
        <dsp:cNvPr id="0" name=""/>
        <dsp:cNvSpPr/>
      </dsp:nvSpPr>
      <dsp:spPr>
        <a:xfrm>
          <a:off x="4459977" y="1453172"/>
          <a:ext cx="4247496" cy="96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fi-FI" sz="2800" kern="1200" dirty="0">
              <a:solidFill>
                <a:schemeClr val="tx2"/>
              </a:solidFill>
            </a:rPr>
            <a:t>2035</a:t>
          </a:r>
        </a:p>
      </dsp:txBody>
      <dsp:txXfrm>
        <a:off x="4459977" y="1453172"/>
        <a:ext cx="4247496" cy="968782"/>
      </dsp:txXfrm>
    </dsp:sp>
    <dsp:sp modelId="{A74FA083-55EB-49E2-9B36-F08DC23CBCF9}">
      <dsp:nvSpPr>
        <dsp:cNvPr id="0" name=""/>
        <dsp:cNvSpPr/>
      </dsp:nvSpPr>
      <dsp:spPr>
        <a:xfrm>
          <a:off x="6462627" y="1089879"/>
          <a:ext cx="242195" cy="24219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3D4F8-F656-4A00-8C57-D2A2E54AF032}">
      <dsp:nvSpPr>
        <dsp:cNvPr id="0" name=""/>
        <dsp:cNvSpPr/>
      </dsp:nvSpPr>
      <dsp:spPr>
        <a:xfrm>
          <a:off x="292975" y="95021"/>
          <a:ext cx="1626213" cy="1626213"/>
        </a:xfrm>
        <a:prstGeom prst="pie">
          <a:avLst>
            <a:gd name="adj1" fmla="val 162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i-FI" sz="1900" kern="1200" dirty="0"/>
            <a:t>Miksi</a:t>
          </a:r>
        </a:p>
      </dsp:txBody>
      <dsp:txXfrm>
        <a:off x="1150028" y="439623"/>
        <a:ext cx="580790" cy="483992"/>
      </dsp:txXfrm>
    </dsp:sp>
    <dsp:sp modelId="{9D044EC3-196E-4F47-85E2-A0AAF819C214}">
      <dsp:nvSpPr>
        <dsp:cNvPr id="0" name=""/>
        <dsp:cNvSpPr/>
      </dsp:nvSpPr>
      <dsp:spPr>
        <a:xfrm>
          <a:off x="259483" y="183917"/>
          <a:ext cx="1626213" cy="1626213"/>
        </a:xfrm>
        <a:prstGeom prst="pie">
          <a:avLst>
            <a:gd name="adj1" fmla="val 1800000"/>
            <a:gd name="adj2" fmla="val 90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i-FI" sz="1900" kern="1200" dirty="0"/>
            <a:t>Miten</a:t>
          </a:r>
        </a:p>
      </dsp:txBody>
      <dsp:txXfrm>
        <a:off x="646676" y="1239020"/>
        <a:ext cx="871186" cy="425913"/>
      </dsp:txXfrm>
    </dsp:sp>
    <dsp:sp modelId="{7CA4819C-6164-4639-A8DA-40543F359A08}">
      <dsp:nvSpPr>
        <dsp:cNvPr id="0" name=""/>
        <dsp:cNvSpPr/>
      </dsp:nvSpPr>
      <dsp:spPr>
        <a:xfrm>
          <a:off x="225990" y="115999"/>
          <a:ext cx="1626213" cy="1626213"/>
        </a:xfrm>
        <a:prstGeom prst="pie">
          <a:avLst>
            <a:gd name="adj1" fmla="val 9000000"/>
            <a:gd name="adj2" fmla="val 162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fi-FI" sz="1900" kern="1200" dirty="0"/>
            <a:t>Mitä</a:t>
          </a:r>
        </a:p>
      </dsp:txBody>
      <dsp:txXfrm>
        <a:off x="414360" y="460601"/>
        <a:ext cx="580790" cy="483992"/>
      </dsp:txXfrm>
    </dsp:sp>
    <dsp:sp modelId="{B0ECF50E-C186-47C9-9BCD-6C237F8C3F84}">
      <dsp:nvSpPr>
        <dsp:cNvPr id="0" name=""/>
        <dsp:cNvSpPr/>
      </dsp:nvSpPr>
      <dsp:spPr>
        <a:xfrm>
          <a:off x="192439" y="-5649"/>
          <a:ext cx="1827554" cy="1827554"/>
        </a:xfrm>
        <a:prstGeom prst="circularArrow">
          <a:avLst>
            <a:gd name="adj1" fmla="val 5085"/>
            <a:gd name="adj2" fmla="val 327528"/>
            <a:gd name="adj3" fmla="val 1472472"/>
            <a:gd name="adj4" fmla="val 1619943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920DD1-A8D0-4AFB-AE2F-BB44D7BF6BBA}">
      <dsp:nvSpPr>
        <dsp:cNvPr id="0" name=""/>
        <dsp:cNvSpPr/>
      </dsp:nvSpPr>
      <dsp:spPr>
        <a:xfrm>
          <a:off x="158812" y="83143"/>
          <a:ext cx="1827554" cy="1827554"/>
        </a:xfrm>
        <a:prstGeom prst="circularArrow">
          <a:avLst>
            <a:gd name="adj1" fmla="val 5085"/>
            <a:gd name="adj2" fmla="val 327528"/>
            <a:gd name="adj3" fmla="val 8671970"/>
            <a:gd name="adj4" fmla="val 180050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9ECD9A-7A31-41CA-8ED5-4817A35E83BE}">
      <dsp:nvSpPr>
        <dsp:cNvPr id="0" name=""/>
        <dsp:cNvSpPr/>
      </dsp:nvSpPr>
      <dsp:spPr>
        <a:xfrm>
          <a:off x="125186" y="15328"/>
          <a:ext cx="1827554" cy="1827554"/>
        </a:xfrm>
        <a:prstGeom prst="circularArrow">
          <a:avLst>
            <a:gd name="adj1" fmla="val 5085"/>
            <a:gd name="adj2" fmla="val 327528"/>
            <a:gd name="adj3" fmla="val 15873039"/>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9CC8E-BCEC-4D46-BA07-83FBCA0CE52A}">
      <dsp:nvSpPr>
        <dsp:cNvPr id="0" name=""/>
        <dsp:cNvSpPr/>
      </dsp:nvSpPr>
      <dsp:spPr>
        <a:xfrm rot="5400000">
          <a:off x="406163" y="1698530"/>
          <a:ext cx="1222261" cy="2033816"/>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6BA44-729A-4B4D-9F4B-7485E42C5E5F}">
      <dsp:nvSpPr>
        <dsp:cNvPr id="0" name=""/>
        <dsp:cNvSpPr/>
      </dsp:nvSpPr>
      <dsp:spPr>
        <a:xfrm>
          <a:off x="202137" y="2306202"/>
          <a:ext cx="1836140" cy="1609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ts val="0"/>
            </a:spcAft>
            <a:buNone/>
          </a:pPr>
          <a:r>
            <a:rPr lang="fi-FI" sz="2000" b="1" kern="1200" dirty="0"/>
            <a:t>Panos </a:t>
          </a:r>
          <a:r>
            <a:rPr lang="fi-FI" sz="2000" b="0" kern="1200" dirty="0"/>
            <a:t>(input)</a:t>
          </a:r>
        </a:p>
        <a:p>
          <a:pPr marL="0" lvl="0" indent="0" algn="l" defTabSz="889000">
            <a:lnSpc>
              <a:spcPct val="100000"/>
            </a:lnSpc>
            <a:spcBef>
              <a:spcPct val="0"/>
            </a:spcBef>
            <a:spcAft>
              <a:spcPts val="0"/>
            </a:spcAft>
            <a:buNone/>
          </a:pPr>
          <a:endParaRPr lang="fi-FI" sz="2000" b="0" kern="1200" dirty="0"/>
        </a:p>
        <a:p>
          <a:pPr marL="0" lvl="0" indent="0" algn="l" defTabSz="889000">
            <a:lnSpc>
              <a:spcPct val="100000"/>
            </a:lnSpc>
            <a:spcBef>
              <a:spcPct val="0"/>
            </a:spcBef>
            <a:spcAft>
              <a:spcPts val="0"/>
            </a:spcAft>
            <a:buNone/>
          </a:pPr>
          <a:r>
            <a:rPr lang="fi-FI" sz="2000" b="0" kern="1200" dirty="0"/>
            <a:t>Käytetyt resurssit</a:t>
          </a:r>
        </a:p>
      </dsp:txBody>
      <dsp:txXfrm>
        <a:off x="202137" y="2306202"/>
        <a:ext cx="1836140" cy="1609485"/>
      </dsp:txXfrm>
    </dsp:sp>
    <dsp:sp modelId="{1C5B6B79-AD68-4811-B920-C395F39A6F0D}">
      <dsp:nvSpPr>
        <dsp:cNvPr id="0" name=""/>
        <dsp:cNvSpPr/>
      </dsp:nvSpPr>
      <dsp:spPr>
        <a:xfrm>
          <a:off x="1691836" y="1548798"/>
          <a:ext cx="346441" cy="34644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C36DE-3EFC-4CB3-B851-C5BD7E69C102}">
      <dsp:nvSpPr>
        <dsp:cNvPr id="0" name=""/>
        <dsp:cNvSpPr/>
      </dsp:nvSpPr>
      <dsp:spPr>
        <a:xfrm rot="5400000">
          <a:off x="2653958" y="1142310"/>
          <a:ext cx="1222261" cy="2033816"/>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5604CA-D7C0-48CE-AFAB-7318E9185764}">
      <dsp:nvSpPr>
        <dsp:cNvPr id="0" name=""/>
        <dsp:cNvSpPr/>
      </dsp:nvSpPr>
      <dsp:spPr>
        <a:xfrm>
          <a:off x="2449932" y="1749983"/>
          <a:ext cx="1836140" cy="1609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ts val="0"/>
            </a:spcAft>
            <a:buNone/>
          </a:pPr>
          <a:r>
            <a:rPr lang="fi-FI" sz="2000" b="1" kern="1200" dirty="0"/>
            <a:t>Teko </a:t>
          </a:r>
          <a:r>
            <a:rPr lang="fi-FI" sz="2000" kern="1200" dirty="0"/>
            <a:t>(output)</a:t>
          </a:r>
        </a:p>
        <a:p>
          <a:pPr marL="0" lvl="0" indent="0" algn="l" defTabSz="889000">
            <a:lnSpc>
              <a:spcPct val="90000"/>
            </a:lnSpc>
            <a:spcBef>
              <a:spcPct val="0"/>
            </a:spcBef>
            <a:spcAft>
              <a:spcPts val="0"/>
            </a:spcAft>
            <a:buNone/>
          </a:pPr>
          <a:endParaRPr lang="fi-FI" sz="2000" kern="1200" dirty="0"/>
        </a:p>
        <a:p>
          <a:pPr marL="0" lvl="0" indent="0" algn="l" defTabSz="889000">
            <a:lnSpc>
              <a:spcPct val="90000"/>
            </a:lnSpc>
            <a:spcBef>
              <a:spcPct val="0"/>
            </a:spcBef>
            <a:spcAft>
              <a:spcPts val="0"/>
            </a:spcAft>
            <a:buNone/>
          </a:pPr>
          <a:r>
            <a:rPr lang="fi-FI" sz="2000" kern="1200" dirty="0"/>
            <a:t>Mitattava tehty työ</a:t>
          </a:r>
        </a:p>
      </dsp:txBody>
      <dsp:txXfrm>
        <a:off x="2449932" y="1749983"/>
        <a:ext cx="1836140" cy="1609485"/>
      </dsp:txXfrm>
    </dsp:sp>
    <dsp:sp modelId="{913B10AB-C52B-467B-BA80-DEC431BE0107}">
      <dsp:nvSpPr>
        <dsp:cNvPr id="0" name=""/>
        <dsp:cNvSpPr/>
      </dsp:nvSpPr>
      <dsp:spPr>
        <a:xfrm>
          <a:off x="3939631" y="1043949"/>
          <a:ext cx="346441" cy="34644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ABD964-B09A-47D1-AE3A-0402A1F7B92B}">
      <dsp:nvSpPr>
        <dsp:cNvPr id="0" name=""/>
        <dsp:cNvSpPr/>
      </dsp:nvSpPr>
      <dsp:spPr>
        <a:xfrm rot="5400000">
          <a:off x="4901753" y="586091"/>
          <a:ext cx="1222261" cy="2033816"/>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36E5EE-4B73-4E92-8C7D-460E240B0ED8}">
      <dsp:nvSpPr>
        <dsp:cNvPr id="0" name=""/>
        <dsp:cNvSpPr/>
      </dsp:nvSpPr>
      <dsp:spPr>
        <a:xfrm>
          <a:off x="4697727" y="1193764"/>
          <a:ext cx="1836140" cy="1609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dirty="0"/>
            <a:t>Vaikutus</a:t>
          </a:r>
          <a:r>
            <a:rPr lang="fi-FI" sz="2000" kern="1200" dirty="0"/>
            <a:t> (</a:t>
          </a:r>
          <a:r>
            <a:rPr lang="fi-FI" sz="2000" kern="1200" dirty="0" err="1"/>
            <a:t>outcome</a:t>
          </a:r>
          <a:r>
            <a:rPr lang="fi-FI" sz="2000" kern="1200" dirty="0"/>
            <a:t>)</a:t>
          </a:r>
        </a:p>
        <a:p>
          <a:pPr marL="0" lvl="0" indent="0" algn="l" defTabSz="889000">
            <a:lnSpc>
              <a:spcPct val="90000"/>
            </a:lnSpc>
            <a:spcBef>
              <a:spcPct val="0"/>
            </a:spcBef>
            <a:spcAft>
              <a:spcPct val="35000"/>
            </a:spcAft>
            <a:buNone/>
          </a:pPr>
          <a:r>
            <a:rPr lang="fi-FI" sz="2000" kern="1200" dirty="0"/>
            <a:t>Konkreettinen muutos ihmisissä ja rakenteissa</a:t>
          </a:r>
        </a:p>
      </dsp:txBody>
      <dsp:txXfrm>
        <a:off x="4697727" y="1193764"/>
        <a:ext cx="1836140" cy="1609485"/>
      </dsp:txXfrm>
    </dsp:sp>
    <dsp:sp modelId="{8E73690B-FC98-4837-8579-78E5041F5359}">
      <dsp:nvSpPr>
        <dsp:cNvPr id="0" name=""/>
        <dsp:cNvSpPr/>
      </dsp:nvSpPr>
      <dsp:spPr>
        <a:xfrm>
          <a:off x="6187426" y="436359"/>
          <a:ext cx="346441" cy="34644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0EEB75-103E-4F98-B565-EEA7FE6E08A8}">
      <dsp:nvSpPr>
        <dsp:cNvPr id="0" name=""/>
        <dsp:cNvSpPr/>
      </dsp:nvSpPr>
      <dsp:spPr>
        <a:xfrm rot="5400000">
          <a:off x="7149548" y="29872"/>
          <a:ext cx="1222261" cy="2033816"/>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FACD80-519C-4AAC-8008-0CCFB0A5DDFA}">
      <dsp:nvSpPr>
        <dsp:cNvPr id="0" name=""/>
        <dsp:cNvSpPr/>
      </dsp:nvSpPr>
      <dsp:spPr>
        <a:xfrm>
          <a:off x="6945522" y="637545"/>
          <a:ext cx="1836140" cy="1609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dirty="0"/>
            <a:t>Vaikuttavuus</a:t>
          </a:r>
          <a:r>
            <a:rPr lang="fi-FI" sz="2000" kern="1200" dirty="0"/>
            <a:t> (</a:t>
          </a:r>
          <a:r>
            <a:rPr lang="fi-FI" sz="2000" kern="1200" dirty="0" err="1"/>
            <a:t>impact</a:t>
          </a:r>
          <a:r>
            <a:rPr lang="fi-FI" sz="2000" kern="1200" dirty="0"/>
            <a:t>)</a:t>
          </a:r>
        </a:p>
        <a:p>
          <a:pPr marL="0" lvl="0" indent="0" algn="l" defTabSz="889000">
            <a:lnSpc>
              <a:spcPct val="90000"/>
            </a:lnSpc>
            <a:spcBef>
              <a:spcPct val="0"/>
            </a:spcBef>
            <a:spcAft>
              <a:spcPct val="35000"/>
            </a:spcAft>
            <a:buNone/>
          </a:pPr>
          <a:r>
            <a:rPr lang="fi-FI" sz="2000" kern="1200" dirty="0"/>
            <a:t>Ihmisten hyvinvointi ja yhteiskunnan hyöty</a:t>
          </a:r>
        </a:p>
      </dsp:txBody>
      <dsp:txXfrm>
        <a:off x="6945522" y="637545"/>
        <a:ext cx="1836140" cy="16094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C691C-DD51-4377-9B1D-D0A7E72FA143}">
      <dsp:nvSpPr>
        <dsp:cNvPr id="0" name=""/>
        <dsp:cNvSpPr/>
      </dsp:nvSpPr>
      <dsp:spPr>
        <a:xfrm>
          <a:off x="770694" y="1372096"/>
          <a:ext cx="3059599" cy="2674474"/>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t" anchorCtr="0">
          <a:noAutofit/>
        </a:bodyPr>
        <a:lstStyle/>
        <a:p>
          <a:pPr marL="0" lvl="0" indent="0" algn="ctr" defTabSz="533400">
            <a:lnSpc>
              <a:spcPct val="90000"/>
            </a:lnSpc>
            <a:spcBef>
              <a:spcPct val="0"/>
            </a:spcBef>
            <a:spcAft>
              <a:spcPct val="35000"/>
            </a:spcAft>
            <a:buNone/>
          </a:pPr>
          <a:endParaRPr lang="fi-FI" sz="1200" b="1" kern="1200" dirty="0"/>
        </a:p>
        <a:p>
          <a:pPr marL="0" lvl="0" indent="0" algn="ctr" defTabSz="533400">
            <a:lnSpc>
              <a:spcPct val="90000"/>
            </a:lnSpc>
            <a:spcBef>
              <a:spcPct val="0"/>
            </a:spcBef>
            <a:spcAft>
              <a:spcPct val="35000"/>
            </a:spcAft>
            <a:buNone/>
          </a:pPr>
          <a:r>
            <a:rPr lang="fi-FI" sz="1200" b="1" kern="1200" dirty="0"/>
            <a:t>Väestön hyvinvoinnin tilannekuva: hyvinvointikertomus</a:t>
          </a:r>
        </a:p>
        <a:p>
          <a:pPr marL="0" lvl="0" indent="0" algn="ctr" defTabSz="533400">
            <a:lnSpc>
              <a:spcPct val="90000"/>
            </a:lnSpc>
            <a:spcBef>
              <a:spcPct val="0"/>
            </a:spcBef>
            <a:spcAft>
              <a:spcPct val="35000"/>
            </a:spcAft>
            <a:buNone/>
          </a:pPr>
          <a:r>
            <a:rPr lang="fi-FI" sz="1200" b="1" kern="1200" dirty="0"/>
            <a:t>Tulevaisuuden ennakointi, varautuminen</a:t>
          </a:r>
        </a:p>
        <a:p>
          <a:pPr marL="0" lvl="0" indent="0" algn="ctr" defTabSz="533400">
            <a:lnSpc>
              <a:spcPct val="90000"/>
            </a:lnSpc>
            <a:spcBef>
              <a:spcPct val="0"/>
            </a:spcBef>
            <a:spcAft>
              <a:spcPct val="35000"/>
            </a:spcAft>
            <a:buNone/>
          </a:pPr>
          <a:r>
            <a:rPr lang="fi-FI" sz="1200" b="1" kern="1200" dirty="0"/>
            <a:t>Reunaehdot: talous, lainsäädäntö</a:t>
          </a:r>
        </a:p>
        <a:p>
          <a:pPr marL="0" lvl="0" indent="0" algn="ctr" defTabSz="533400">
            <a:lnSpc>
              <a:spcPct val="90000"/>
            </a:lnSpc>
            <a:spcBef>
              <a:spcPct val="0"/>
            </a:spcBef>
            <a:spcAft>
              <a:spcPct val="35000"/>
            </a:spcAft>
            <a:buNone/>
          </a:pPr>
          <a:endParaRPr lang="fi-FI" sz="1200" kern="1200" dirty="0"/>
        </a:p>
        <a:p>
          <a:pPr marL="0" lvl="0" indent="0" algn="ctr" defTabSz="533400">
            <a:lnSpc>
              <a:spcPct val="90000"/>
            </a:lnSpc>
            <a:spcBef>
              <a:spcPct val="0"/>
            </a:spcBef>
            <a:spcAft>
              <a:spcPct val="35000"/>
            </a:spcAft>
            <a:buNone/>
          </a:pPr>
          <a:endParaRPr lang="fi-FI" sz="1200" kern="1200" dirty="0"/>
        </a:p>
      </dsp:txBody>
      <dsp:txXfrm>
        <a:off x="1535594" y="1773267"/>
        <a:ext cx="1491554" cy="1872132"/>
      </dsp:txXfrm>
    </dsp:sp>
    <dsp:sp modelId="{4B7834C9-D80D-4EED-BF5E-F7AB63182010}">
      <dsp:nvSpPr>
        <dsp:cNvPr id="0" name=""/>
        <dsp:cNvSpPr/>
      </dsp:nvSpPr>
      <dsp:spPr>
        <a:xfrm>
          <a:off x="5794" y="1944433"/>
          <a:ext cx="1529799" cy="15297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i-FI" sz="1600" kern="1200" dirty="0"/>
            <a:t>Toiminta-ympäristön analyysi</a:t>
          </a:r>
        </a:p>
      </dsp:txBody>
      <dsp:txXfrm>
        <a:off x="229828" y="2168467"/>
        <a:ext cx="1081731" cy="1081731"/>
      </dsp:txXfrm>
    </dsp:sp>
    <dsp:sp modelId="{84746286-03F3-4806-91F0-62DE4EFE5FCA}">
      <dsp:nvSpPr>
        <dsp:cNvPr id="0" name=""/>
        <dsp:cNvSpPr/>
      </dsp:nvSpPr>
      <dsp:spPr>
        <a:xfrm>
          <a:off x="4786418" y="1372096"/>
          <a:ext cx="3059599" cy="2674474"/>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0" lvl="0" indent="0" algn="ctr" defTabSz="488950">
            <a:lnSpc>
              <a:spcPct val="90000"/>
            </a:lnSpc>
            <a:spcBef>
              <a:spcPct val="0"/>
            </a:spcBef>
            <a:spcAft>
              <a:spcPct val="35000"/>
            </a:spcAft>
            <a:buNone/>
          </a:pPr>
          <a:endParaRPr lang="fi-FI" sz="1100" b="1" kern="1200" dirty="0"/>
        </a:p>
        <a:p>
          <a:pPr marL="0" lvl="0" indent="0" algn="ctr" defTabSz="488950">
            <a:lnSpc>
              <a:spcPct val="90000"/>
            </a:lnSpc>
            <a:spcBef>
              <a:spcPct val="0"/>
            </a:spcBef>
            <a:spcAft>
              <a:spcPct val="35000"/>
            </a:spcAft>
            <a:buNone/>
          </a:pPr>
          <a:r>
            <a:rPr lang="fi-FI" sz="1200" b="1" kern="1200" dirty="0"/>
            <a:t>Ilmiöiden hahmottaminen</a:t>
          </a:r>
        </a:p>
        <a:p>
          <a:pPr marL="0" lvl="0" indent="0" algn="ctr" defTabSz="488950">
            <a:lnSpc>
              <a:spcPct val="90000"/>
            </a:lnSpc>
            <a:spcBef>
              <a:spcPct val="0"/>
            </a:spcBef>
            <a:spcAft>
              <a:spcPct val="35000"/>
            </a:spcAft>
            <a:buNone/>
          </a:pPr>
          <a:r>
            <a:rPr lang="fi-FI" sz="1200" b="1" kern="1200" dirty="0"/>
            <a:t>Vaikuttavuustavoitteet </a:t>
          </a:r>
          <a:r>
            <a:rPr lang="fi-FI" sz="1200" b="0" kern="1200" dirty="0"/>
            <a:t>(pitkä aikaväli, indikaattorit)</a:t>
          </a:r>
        </a:p>
        <a:p>
          <a:pPr marL="0" lvl="0" indent="0" algn="ctr" defTabSz="488950">
            <a:lnSpc>
              <a:spcPct val="90000"/>
            </a:lnSpc>
            <a:spcBef>
              <a:spcPct val="0"/>
            </a:spcBef>
            <a:spcAft>
              <a:spcPct val="35000"/>
            </a:spcAft>
            <a:buNone/>
          </a:pPr>
          <a:r>
            <a:rPr lang="fi-FI" sz="1200" b="1" kern="1200" dirty="0"/>
            <a:t>Kunnan strategia ja rooli</a:t>
          </a:r>
        </a:p>
        <a:p>
          <a:pPr marL="0" lvl="0" indent="0" algn="ctr" defTabSz="488950">
            <a:lnSpc>
              <a:spcPct val="90000"/>
            </a:lnSpc>
            <a:spcBef>
              <a:spcPct val="0"/>
            </a:spcBef>
            <a:spcAft>
              <a:spcPct val="35000"/>
            </a:spcAft>
            <a:buNone/>
          </a:pPr>
          <a:r>
            <a:rPr lang="fi-FI" sz="1200" b="1" kern="1200" dirty="0"/>
            <a:t>Toimialojen rooli</a:t>
          </a:r>
        </a:p>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endParaRPr lang="fi-FI" sz="1100" kern="1200" dirty="0"/>
        </a:p>
      </dsp:txBody>
      <dsp:txXfrm>
        <a:off x="5551318" y="1773267"/>
        <a:ext cx="1491554" cy="1872132"/>
      </dsp:txXfrm>
    </dsp:sp>
    <dsp:sp modelId="{8FA448D8-9B23-4F18-AC3E-92F289F81EAB}">
      <dsp:nvSpPr>
        <dsp:cNvPr id="0" name=""/>
        <dsp:cNvSpPr/>
      </dsp:nvSpPr>
      <dsp:spPr>
        <a:xfrm>
          <a:off x="4021518" y="1944433"/>
          <a:ext cx="1529799" cy="15297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i-FI" sz="1600" kern="1200" dirty="0"/>
            <a:t>Ilmiöt ja vaikuttavuus</a:t>
          </a:r>
        </a:p>
      </dsp:txBody>
      <dsp:txXfrm>
        <a:off x="4245552" y="2168467"/>
        <a:ext cx="1081731" cy="1081731"/>
      </dsp:txXfrm>
    </dsp:sp>
    <dsp:sp modelId="{6AA11FCD-C329-4528-8B58-0DCFC93CB6D7}">
      <dsp:nvSpPr>
        <dsp:cNvPr id="0" name=""/>
        <dsp:cNvSpPr/>
      </dsp:nvSpPr>
      <dsp:spPr>
        <a:xfrm>
          <a:off x="8802142" y="1372096"/>
          <a:ext cx="3059599" cy="2674474"/>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fi-FI" sz="1200" b="1" kern="1200" dirty="0"/>
            <a:t>Valtuustokauden vaikutustavoitteet toimialoittain </a:t>
          </a:r>
          <a:r>
            <a:rPr lang="fi-FI" sz="1200" b="0" kern="1200" dirty="0"/>
            <a:t>(konkreettiset muutokset) </a:t>
          </a:r>
          <a:r>
            <a:rPr lang="fi-FI" sz="1200" b="1" kern="1200" dirty="0"/>
            <a:t>Vaikutusmittarit </a:t>
          </a:r>
          <a:r>
            <a:rPr lang="fi-FI" sz="1200" b="0" kern="1200" dirty="0"/>
            <a:t>(muutosten toteutuminen on onnistumisen mittari) </a:t>
          </a:r>
        </a:p>
      </dsp:txBody>
      <dsp:txXfrm>
        <a:off x="9567041" y="1773267"/>
        <a:ext cx="1491554" cy="1872132"/>
      </dsp:txXfrm>
    </dsp:sp>
    <dsp:sp modelId="{D6D59489-83AE-47EA-94DB-0A337054C616}">
      <dsp:nvSpPr>
        <dsp:cNvPr id="0" name=""/>
        <dsp:cNvSpPr/>
      </dsp:nvSpPr>
      <dsp:spPr>
        <a:xfrm>
          <a:off x="8037242" y="1944433"/>
          <a:ext cx="1529799" cy="15297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i-FI" sz="1600" kern="1200" dirty="0"/>
            <a:t>Tavoitteet ja mittarit</a:t>
          </a:r>
        </a:p>
      </dsp:txBody>
      <dsp:txXfrm>
        <a:off x="8261276" y="2168467"/>
        <a:ext cx="1081731" cy="10817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73D4F8-F656-4A00-8C57-D2A2E54AF032}">
      <dsp:nvSpPr>
        <dsp:cNvPr id="0" name=""/>
        <dsp:cNvSpPr/>
      </dsp:nvSpPr>
      <dsp:spPr>
        <a:xfrm>
          <a:off x="447077" y="111138"/>
          <a:ext cx="1436254" cy="1436254"/>
        </a:xfrm>
        <a:prstGeom prst="pie">
          <a:avLst>
            <a:gd name="adj1" fmla="val 16200000"/>
            <a:gd name="adj2" fmla="val 18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i-FI" sz="1700" kern="1200" dirty="0"/>
            <a:t>Miksi</a:t>
          </a:r>
        </a:p>
      </dsp:txBody>
      <dsp:txXfrm>
        <a:off x="1204017" y="415487"/>
        <a:ext cx="512948" cy="427456"/>
      </dsp:txXfrm>
    </dsp:sp>
    <dsp:sp modelId="{9D044EC3-196E-4F47-85E2-A0AAF819C214}">
      <dsp:nvSpPr>
        <dsp:cNvPr id="0" name=""/>
        <dsp:cNvSpPr/>
      </dsp:nvSpPr>
      <dsp:spPr>
        <a:xfrm>
          <a:off x="417497" y="162433"/>
          <a:ext cx="1436254" cy="1436254"/>
        </a:xfrm>
        <a:prstGeom prst="pie">
          <a:avLst>
            <a:gd name="adj1" fmla="val 18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i-FI" sz="1700" kern="1200" dirty="0"/>
            <a:t>Miten</a:t>
          </a:r>
        </a:p>
      </dsp:txBody>
      <dsp:txXfrm>
        <a:off x="759462" y="1094289"/>
        <a:ext cx="769422" cy="376161"/>
      </dsp:txXfrm>
    </dsp:sp>
    <dsp:sp modelId="{7CA4819C-6164-4639-A8DA-40543F359A08}">
      <dsp:nvSpPr>
        <dsp:cNvPr id="0" name=""/>
        <dsp:cNvSpPr/>
      </dsp:nvSpPr>
      <dsp:spPr>
        <a:xfrm>
          <a:off x="387917" y="111138"/>
          <a:ext cx="1436254" cy="1436254"/>
        </a:xfrm>
        <a:prstGeom prst="pie">
          <a:avLst>
            <a:gd name="adj1" fmla="val 9000000"/>
            <a:gd name="adj2" fmla="val 16200000"/>
          </a:avLst>
        </a:prstGeom>
        <a:solidFill>
          <a:schemeClr val="bg1">
            <a:lumMod val="85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i-FI" sz="1700" kern="1200" dirty="0"/>
            <a:t>Mitä</a:t>
          </a:r>
        </a:p>
      </dsp:txBody>
      <dsp:txXfrm>
        <a:off x="554283" y="415487"/>
        <a:ext cx="512948" cy="427456"/>
      </dsp:txXfrm>
    </dsp:sp>
    <dsp:sp modelId="{B0ECF50E-C186-47C9-9BCD-6C237F8C3F84}">
      <dsp:nvSpPr>
        <dsp:cNvPr id="0" name=""/>
        <dsp:cNvSpPr/>
      </dsp:nvSpPr>
      <dsp:spPr>
        <a:xfrm>
          <a:off x="358284" y="22227"/>
          <a:ext cx="1614076" cy="1614076"/>
        </a:xfrm>
        <a:prstGeom prst="circularArrow">
          <a:avLst>
            <a:gd name="adj1" fmla="val 5085"/>
            <a:gd name="adj2" fmla="val 327528"/>
            <a:gd name="adj3" fmla="val 1472472"/>
            <a:gd name="adj4" fmla="val 1619943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920DD1-A8D0-4AFB-AE2F-BB44D7BF6BBA}">
      <dsp:nvSpPr>
        <dsp:cNvPr id="0" name=""/>
        <dsp:cNvSpPr/>
      </dsp:nvSpPr>
      <dsp:spPr>
        <a:xfrm>
          <a:off x="328586" y="73431"/>
          <a:ext cx="1614076" cy="1614076"/>
        </a:xfrm>
        <a:prstGeom prst="circularArrow">
          <a:avLst>
            <a:gd name="adj1" fmla="val 5085"/>
            <a:gd name="adj2" fmla="val 327528"/>
            <a:gd name="adj3" fmla="val 8671970"/>
            <a:gd name="adj4" fmla="val 180050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9ECD9A-7A31-41CA-8ED5-4817A35E83BE}">
      <dsp:nvSpPr>
        <dsp:cNvPr id="0" name=""/>
        <dsp:cNvSpPr/>
      </dsp:nvSpPr>
      <dsp:spPr>
        <a:xfrm>
          <a:off x="298887" y="22227"/>
          <a:ext cx="1614076" cy="1614076"/>
        </a:xfrm>
        <a:prstGeom prst="circularArrow">
          <a:avLst>
            <a:gd name="adj1" fmla="val 5085"/>
            <a:gd name="adj2" fmla="val 327528"/>
            <a:gd name="adj3" fmla="val 15873039"/>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55911-810E-4832-85D0-D108040569A5}">
      <dsp:nvSpPr>
        <dsp:cNvPr id="0" name=""/>
        <dsp:cNvSpPr/>
      </dsp:nvSpPr>
      <dsp:spPr>
        <a:xfrm>
          <a:off x="0" y="959242"/>
          <a:ext cx="10540672" cy="127898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1B0E6-9850-46E0-BB70-7E08618FFDA7}">
      <dsp:nvSpPr>
        <dsp:cNvPr id="0" name=""/>
        <dsp:cNvSpPr/>
      </dsp:nvSpPr>
      <dsp:spPr>
        <a:xfrm>
          <a:off x="4632" y="0"/>
          <a:ext cx="3057206" cy="1278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320040" rIns="320040" bIns="320040" numCol="1" spcCol="1270" anchor="b" anchorCtr="0">
          <a:noAutofit/>
        </a:bodyPr>
        <a:lstStyle/>
        <a:p>
          <a:pPr marL="0" lvl="0" indent="0" algn="ctr" defTabSz="2000250">
            <a:lnSpc>
              <a:spcPct val="90000"/>
            </a:lnSpc>
            <a:spcBef>
              <a:spcPct val="0"/>
            </a:spcBef>
            <a:spcAft>
              <a:spcPct val="35000"/>
            </a:spcAft>
            <a:buNone/>
          </a:pPr>
          <a:r>
            <a:rPr lang="fi-FI" sz="4500" kern="1200" dirty="0">
              <a:solidFill>
                <a:schemeClr val="accent1"/>
              </a:solidFill>
            </a:rPr>
            <a:t>2020</a:t>
          </a:r>
        </a:p>
      </dsp:txBody>
      <dsp:txXfrm>
        <a:off x="4632" y="0"/>
        <a:ext cx="3057206" cy="1278989"/>
      </dsp:txXfrm>
    </dsp:sp>
    <dsp:sp modelId="{13E40600-D4F0-41B8-BAFA-41788C85A82A}">
      <dsp:nvSpPr>
        <dsp:cNvPr id="0" name=""/>
        <dsp:cNvSpPr/>
      </dsp:nvSpPr>
      <dsp:spPr>
        <a:xfrm>
          <a:off x="1373361" y="1438863"/>
          <a:ext cx="319747" cy="3197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5E5CF-424C-4821-AB68-527FFC9F5430}">
      <dsp:nvSpPr>
        <dsp:cNvPr id="0" name=""/>
        <dsp:cNvSpPr/>
      </dsp:nvSpPr>
      <dsp:spPr>
        <a:xfrm>
          <a:off x="3214699" y="1918484"/>
          <a:ext cx="3057206" cy="1278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320040" rIns="320040" bIns="320040" numCol="1" spcCol="1270" anchor="t" anchorCtr="0">
          <a:noAutofit/>
        </a:bodyPr>
        <a:lstStyle/>
        <a:p>
          <a:pPr marL="0" lvl="0" indent="0" algn="ctr" defTabSz="2000250">
            <a:lnSpc>
              <a:spcPct val="90000"/>
            </a:lnSpc>
            <a:spcBef>
              <a:spcPct val="0"/>
            </a:spcBef>
            <a:spcAft>
              <a:spcPct val="35000"/>
            </a:spcAft>
            <a:buNone/>
          </a:pPr>
          <a:r>
            <a:rPr lang="fi-FI" sz="4500" kern="1200" dirty="0">
              <a:solidFill>
                <a:schemeClr val="accent1"/>
              </a:solidFill>
            </a:rPr>
            <a:t>2021</a:t>
          </a:r>
        </a:p>
      </dsp:txBody>
      <dsp:txXfrm>
        <a:off x="3214699" y="1918484"/>
        <a:ext cx="3057206" cy="1278989"/>
      </dsp:txXfrm>
    </dsp:sp>
    <dsp:sp modelId="{B2125745-38A3-4267-B911-8565E1C8451E}">
      <dsp:nvSpPr>
        <dsp:cNvPr id="0" name=""/>
        <dsp:cNvSpPr/>
      </dsp:nvSpPr>
      <dsp:spPr>
        <a:xfrm>
          <a:off x="4583428" y="1438863"/>
          <a:ext cx="319747" cy="3197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BC9476-6B2C-4175-9672-768D1045E2E8}">
      <dsp:nvSpPr>
        <dsp:cNvPr id="0" name=""/>
        <dsp:cNvSpPr/>
      </dsp:nvSpPr>
      <dsp:spPr>
        <a:xfrm>
          <a:off x="6424766" y="0"/>
          <a:ext cx="3057206" cy="1278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320040" rIns="320040" bIns="320040" numCol="1" spcCol="1270" anchor="b" anchorCtr="0">
          <a:noAutofit/>
        </a:bodyPr>
        <a:lstStyle/>
        <a:p>
          <a:pPr marL="0" lvl="0" indent="0" algn="ctr" defTabSz="2000250">
            <a:lnSpc>
              <a:spcPct val="90000"/>
            </a:lnSpc>
            <a:spcBef>
              <a:spcPct val="0"/>
            </a:spcBef>
            <a:spcAft>
              <a:spcPct val="35000"/>
            </a:spcAft>
            <a:buNone/>
          </a:pPr>
          <a:r>
            <a:rPr lang="fi-FI" sz="4500" kern="1200" dirty="0">
              <a:solidFill>
                <a:schemeClr val="accent1"/>
              </a:solidFill>
            </a:rPr>
            <a:t>2022</a:t>
          </a:r>
        </a:p>
      </dsp:txBody>
      <dsp:txXfrm>
        <a:off x="6424766" y="0"/>
        <a:ext cx="3057206" cy="1278989"/>
      </dsp:txXfrm>
    </dsp:sp>
    <dsp:sp modelId="{A7786AC5-016A-4B67-8F86-78CFC5636744}">
      <dsp:nvSpPr>
        <dsp:cNvPr id="0" name=""/>
        <dsp:cNvSpPr/>
      </dsp:nvSpPr>
      <dsp:spPr>
        <a:xfrm>
          <a:off x="7793495" y="1438863"/>
          <a:ext cx="319747" cy="3197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2469A-1E21-4941-9E43-821027FAA688}">
      <dsp:nvSpPr>
        <dsp:cNvPr id="0" name=""/>
        <dsp:cNvSpPr/>
      </dsp:nvSpPr>
      <dsp:spPr>
        <a:xfrm>
          <a:off x="2353241" y="490225"/>
          <a:ext cx="378130" cy="91440"/>
        </a:xfrm>
        <a:custGeom>
          <a:avLst/>
          <a:gdLst/>
          <a:ahLst/>
          <a:cxnLst/>
          <a:rect l="0" t="0" r="0" b="0"/>
          <a:pathLst>
            <a:path>
              <a:moveTo>
                <a:pt x="0" y="45720"/>
              </a:moveTo>
              <a:lnTo>
                <a:pt x="3781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532088" y="533901"/>
        <a:ext cx="20436" cy="4087"/>
      </dsp:txXfrm>
    </dsp:sp>
    <dsp:sp modelId="{BCA5F162-EFAA-491E-8D7C-233B7CFF83BD}">
      <dsp:nvSpPr>
        <dsp:cNvPr id="0" name=""/>
        <dsp:cNvSpPr/>
      </dsp:nvSpPr>
      <dsp:spPr>
        <a:xfrm>
          <a:off x="577953" y="2819"/>
          <a:ext cx="1777087" cy="10662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fi-FI" sz="1900" kern="1200" dirty="0"/>
            <a:t>Kuntastrategia</a:t>
          </a:r>
        </a:p>
      </dsp:txBody>
      <dsp:txXfrm>
        <a:off x="577953" y="2819"/>
        <a:ext cx="1777087" cy="1066252"/>
      </dsp:txXfrm>
    </dsp:sp>
    <dsp:sp modelId="{EAD2BFCE-6A57-44EA-9D1B-302C20187496}">
      <dsp:nvSpPr>
        <dsp:cNvPr id="0" name=""/>
        <dsp:cNvSpPr/>
      </dsp:nvSpPr>
      <dsp:spPr>
        <a:xfrm>
          <a:off x="1466497" y="1067271"/>
          <a:ext cx="2185818" cy="378130"/>
        </a:xfrm>
        <a:custGeom>
          <a:avLst/>
          <a:gdLst/>
          <a:ahLst/>
          <a:cxnLst/>
          <a:rect l="0" t="0" r="0" b="0"/>
          <a:pathLst>
            <a:path>
              <a:moveTo>
                <a:pt x="2185818" y="0"/>
              </a:moveTo>
              <a:lnTo>
                <a:pt x="2185818" y="206165"/>
              </a:lnTo>
              <a:lnTo>
                <a:pt x="0" y="206165"/>
              </a:lnTo>
              <a:lnTo>
                <a:pt x="0" y="37813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503813" y="1254293"/>
        <a:ext cx="111185" cy="4087"/>
      </dsp:txXfrm>
    </dsp:sp>
    <dsp:sp modelId="{13422992-25A1-4626-9313-B1BD21F8B6B3}">
      <dsp:nvSpPr>
        <dsp:cNvPr id="0" name=""/>
        <dsp:cNvSpPr/>
      </dsp:nvSpPr>
      <dsp:spPr>
        <a:xfrm>
          <a:off x="2763771" y="2819"/>
          <a:ext cx="1777087" cy="10662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fi-FI" sz="1900" kern="1200" dirty="0"/>
            <a:t>Hyvinvointi-suunnitelma</a:t>
          </a:r>
        </a:p>
      </dsp:txBody>
      <dsp:txXfrm>
        <a:off x="2763771" y="2819"/>
        <a:ext cx="1777087" cy="1066252"/>
      </dsp:txXfrm>
    </dsp:sp>
    <dsp:sp modelId="{DA5A2DCE-D66A-4879-8DDF-F2B427CCB60D}">
      <dsp:nvSpPr>
        <dsp:cNvPr id="0" name=""/>
        <dsp:cNvSpPr/>
      </dsp:nvSpPr>
      <dsp:spPr>
        <a:xfrm>
          <a:off x="2353241" y="1965208"/>
          <a:ext cx="378130" cy="91440"/>
        </a:xfrm>
        <a:custGeom>
          <a:avLst/>
          <a:gdLst/>
          <a:ahLst/>
          <a:cxnLst/>
          <a:rect l="0" t="0" r="0" b="0"/>
          <a:pathLst>
            <a:path>
              <a:moveTo>
                <a:pt x="0" y="45720"/>
              </a:moveTo>
              <a:lnTo>
                <a:pt x="378130"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532088" y="2008884"/>
        <a:ext cx="20436" cy="4087"/>
      </dsp:txXfrm>
    </dsp:sp>
    <dsp:sp modelId="{E9C51CF0-4815-4BC1-BE57-564AF1842F91}">
      <dsp:nvSpPr>
        <dsp:cNvPr id="0" name=""/>
        <dsp:cNvSpPr/>
      </dsp:nvSpPr>
      <dsp:spPr>
        <a:xfrm>
          <a:off x="577953" y="1477802"/>
          <a:ext cx="1777087" cy="10662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fi-FI" sz="1900" kern="1200" dirty="0"/>
            <a:t>Toiminnan- ja talouden suunnittelu</a:t>
          </a:r>
        </a:p>
      </dsp:txBody>
      <dsp:txXfrm>
        <a:off x="577953" y="1477802"/>
        <a:ext cx="1777087" cy="1066252"/>
      </dsp:txXfrm>
    </dsp:sp>
    <dsp:sp modelId="{E2431CED-CF2C-411C-A76B-758A7C4EC13E}">
      <dsp:nvSpPr>
        <dsp:cNvPr id="0" name=""/>
        <dsp:cNvSpPr/>
      </dsp:nvSpPr>
      <dsp:spPr>
        <a:xfrm>
          <a:off x="1466497" y="2542254"/>
          <a:ext cx="2185818" cy="378130"/>
        </a:xfrm>
        <a:custGeom>
          <a:avLst/>
          <a:gdLst/>
          <a:ahLst/>
          <a:cxnLst/>
          <a:rect l="0" t="0" r="0" b="0"/>
          <a:pathLst>
            <a:path>
              <a:moveTo>
                <a:pt x="2185818" y="0"/>
              </a:moveTo>
              <a:lnTo>
                <a:pt x="2185818" y="206165"/>
              </a:lnTo>
              <a:lnTo>
                <a:pt x="0" y="206165"/>
              </a:lnTo>
              <a:lnTo>
                <a:pt x="0" y="37813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i-FI" sz="500" kern="1200"/>
        </a:p>
      </dsp:txBody>
      <dsp:txXfrm>
        <a:off x="2503813" y="2729276"/>
        <a:ext cx="111185" cy="4087"/>
      </dsp:txXfrm>
    </dsp:sp>
    <dsp:sp modelId="{653E3246-130C-4193-9B6F-BDB0151DF551}">
      <dsp:nvSpPr>
        <dsp:cNvPr id="0" name=""/>
        <dsp:cNvSpPr/>
      </dsp:nvSpPr>
      <dsp:spPr>
        <a:xfrm>
          <a:off x="2763771" y="1477802"/>
          <a:ext cx="1777087" cy="10662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fi-FI" sz="1900" kern="1200" dirty="0"/>
            <a:t>Toimenpiteet eri toimialoilla</a:t>
          </a:r>
        </a:p>
      </dsp:txBody>
      <dsp:txXfrm>
        <a:off x="2763771" y="1477802"/>
        <a:ext cx="1777087" cy="1066252"/>
      </dsp:txXfrm>
    </dsp:sp>
    <dsp:sp modelId="{4BCE9F92-0ADC-44DB-9AC9-09B2B9F8F7C9}">
      <dsp:nvSpPr>
        <dsp:cNvPr id="0" name=""/>
        <dsp:cNvSpPr/>
      </dsp:nvSpPr>
      <dsp:spPr>
        <a:xfrm>
          <a:off x="577953" y="2952785"/>
          <a:ext cx="1777087" cy="1066252"/>
        </a:xfrm>
        <a:prstGeom prst="rect">
          <a:avLst/>
        </a:prstGeom>
        <a:solidFill>
          <a:schemeClr val="accen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fi-FI" sz="1900" kern="1200" dirty="0"/>
            <a:t>Tilinpäätös ja arviointi</a:t>
          </a:r>
        </a:p>
      </dsp:txBody>
      <dsp:txXfrm>
        <a:off x="577953" y="2952785"/>
        <a:ext cx="1777087" cy="10662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8A5C7-7858-489F-B09B-F4889E055ABE}">
      <dsp:nvSpPr>
        <dsp:cNvPr id="0" name=""/>
        <dsp:cNvSpPr/>
      </dsp:nvSpPr>
      <dsp:spPr>
        <a:xfrm>
          <a:off x="4680089" y="2790"/>
          <a:ext cx="7020134" cy="2422874"/>
        </a:xfrm>
        <a:prstGeom prst="rightArrow">
          <a:avLst>
            <a:gd name="adj1" fmla="val 75000"/>
            <a:gd name="adj2" fmla="val 50000"/>
          </a:avLst>
        </a:prstGeom>
        <a:solidFill>
          <a:schemeClr val="accent3">
            <a:lumMod val="75000"/>
            <a:alpha val="90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fi-FI" sz="1600" kern="1200" dirty="0">
              <a:solidFill>
                <a:schemeClr val="tx1"/>
              </a:solidFill>
            </a:rPr>
            <a:t>Toimintaympäristön analyysi ilmiöistä mihin tartuttava</a:t>
          </a:r>
        </a:p>
        <a:p>
          <a:pPr marL="171450" lvl="1" indent="-171450" algn="l" defTabSz="711200">
            <a:lnSpc>
              <a:spcPct val="90000"/>
            </a:lnSpc>
            <a:spcBef>
              <a:spcPct val="0"/>
            </a:spcBef>
            <a:spcAft>
              <a:spcPct val="15000"/>
            </a:spcAft>
            <a:buChar char="•"/>
          </a:pPr>
          <a:r>
            <a:rPr lang="fi-FI" sz="1600" kern="1200" dirty="0">
              <a:solidFill>
                <a:schemeClr val="tx1"/>
              </a:solidFill>
            </a:rPr>
            <a:t>Yhteinen oppimisprosessi ja kehitysnäkemys</a:t>
          </a:r>
        </a:p>
        <a:p>
          <a:pPr marL="171450" lvl="1" indent="-171450" algn="l" defTabSz="711200">
            <a:lnSpc>
              <a:spcPct val="90000"/>
            </a:lnSpc>
            <a:spcBef>
              <a:spcPct val="0"/>
            </a:spcBef>
            <a:spcAft>
              <a:spcPct val="15000"/>
            </a:spcAft>
            <a:buChar char="•"/>
          </a:pPr>
          <a:r>
            <a:rPr lang="fi-FI" sz="1600" kern="1200" dirty="0">
              <a:solidFill>
                <a:schemeClr val="tx1"/>
              </a:solidFill>
            </a:rPr>
            <a:t>Monialainen keskustelu ja suunnitelman yhteensovitus</a:t>
          </a:r>
        </a:p>
        <a:p>
          <a:pPr marL="171450" lvl="1" indent="-171450" algn="l" defTabSz="711200">
            <a:lnSpc>
              <a:spcPct val="90000"/>
            </a:lnSpc>
            <a:spcBef>
              <a:spcPct val="0"/>
            </a:spcBef>
            <a:spcAft>
              <a:spcPct val="15000"/>
            </a:spcAft>
            <a:buChar char="•"/>
          </a:pPr>
          <a:r>
            <a:rPr lang="fi-FI" sz="1600" kern="1200" dirty="0">
              <a:solidFill>
                <a:schemeClr val="tx1"/>
              </a:solidFill>
            </a:rPr>
            <a:t>Strategiset valinnat ja integroiminen vuosisuunnitteluun</a:t>
          </a:r>
        </a:p>
      </dsp:txBody>
      <dsp:txXfrm>
        <a:off x="4680089" y="305649"/>
        <a:ext cx="6111556" cy="1817156"/>
      </dsp:txXfrm>
    </dsp:sp>
    <dsp:sp modelId="{1FE8A192-38D7-4AAC-80CB-7BBFC47404B5}">
      <dsp:nvSpPr>
        <dsp:cNvPr id="0" name=""/>
        <dsp:cNvSpPr/>
      </dsp:nvSpPr>
      <dsp:spPr>
        <a:xfrm>
          <a:off x="0" y="74700"/>
          <a:ext cx="4680089" cy="2422874"/>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i-FI" sz="2700" b="1" kern="1200" dirty="0"/>
            <a:t>Ilmiölähtöinen hyvinvointikertomustyö </a:t>
          </a:r>
        </a:p>
        <a:p>
          <a:pPr marL="0" lvl="0" indent="0" algn="ctr" defTabSz="1200150">
            <a:lnSpc>
              <a:spcPct val="90000"/>
            </a:lnSpc>
            <a:spcBef>
              <a:spcPct val="0"/>
            </a:spcBef>
            <a:spcAft>
              <a:spcPct val="35000"/>
            </a:spcAft>
            <a:buNone/>
          </a:pPr>
          <a:r>
            <a:rPr lang="fi-FI" sz="2700" b="1" kern="1200" dirty="0"/>
            <a:t>-&gt;</a:t>
          </a:r>
        </a:p>
        <a:p>
          <a:pPr marL="0" lvl="0" indent="0" algn="ctr" defTabSz="1200150">
            <a:lnSpc>
              <a:spcPct val="90000"/>
            </a:lnSpc>
            <a:spcBef>
              <a:spcPct val="0"/>
            </a:spcBef>
            <a:spcAft>
              <a:spcPct val="35000"/>
            </a:spcAft>
            <a:buNone/>
          </a:pPr>
          <a:r>
            <a:rPr lang="fi-FI" sz="2700" b="0" kern="1200" dirty="0"/>
            <a:t>Tieto kääntyy toiminnaksi</a:t>
          </a:r>
        </a:p>
      </dsp:txBody>
      <dsp:txXfrm>
        <a:off x="118275" y="192975"/>
        <a:ext cx="4443539" cy="2186324"/>
      </dsp:txXfrm>
    </dsp:sp>
    <dsp:sp modelId="{41FE7EFE-6DAE-470D-979A-1B1F99C4CDB3}">
      <dsp:nvSpPr>
        <dsp:cNvPr id="0" name=""/>
        <dsp:cNvSpPr/>
      </dsp:nvSpPr>
      <dsp:spPr>
        <a:xfrm>
          <a:off x="4681232" y="2667951"/>
          <a:ext cx="7013278" cy="2687839"/>
        </a:xfrm>
        <a:prstGeom prst="rightArrow">
          <a:avLst>
            <a:gd name="adj1" fmla="val 75000"/>
            <a:gd name="adj2" fmla="val 50000"/>
          </a:avLst>
        </a:prstGeom>
        <a:solidFill>
          <a:schemeClr val="accent5">
            <a:lumMod val="20000"/>
            <a:lumOff val="80000"/>
            <a:alpha val="90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fi-FI" sz="1600" kern="1200" dirty="0">
            <a:solidFill>
              <a:schemeClr val="tx1"/>
            </a:solidFill>
          </a:endParaRPr>
        </a:p>
        <a:p>
          <a:pPr marL="171450" lvl="1" indent="-171450" algn="l" defTabSz="711200">
            <a:lnSpc>
              <a:spcPct val="90000"/>
            </a:lnSpc>
            <a:spcBef>
              <a:spcPct val="0"/>
            </a:spcBef>
            <a:spcAft>
              <a:spcPct val="15000"/>
            </a:spcAft>
            <a:buChar char="•"/>
          </a:pPr>
          <a:r>
            <a:rPr lang="fi-FI" sz="1600" kern="1200" dirty="0">
              <a:solidFill>
                <a:schemeClr val="tx1"/>
              </a:solidFill>
            </a:rPr>
            <a:t>Suunnittelu vaikuttavuudesta käsin (konkreettisen muutoksen tavoittelu ihmisten käyttäytymisessä ja rakenteissa)</a:t>
          </a:r>
        </a:p>
        <a:p>
          <a:pPr marL="171450" lvl="1" indent="-171450" algn="l" defTabSz="711200">
            <a:lnSpc>
              <a:spcPct val="90000"/>
            </a:lnSpc>
            <a:spcBef>
              <a:spcPct val="0"/>
            </a:spcBef>
            <a:spcAft>
              <a:spcPct val="15000"/>
            </a:spcAft>
            <a:buChar char="•"/>
          </a:pPr>
          <a:r>
            <a:rPr lang="fi-FI" sz="1600" kern="1200" dirty="0">
              <a:solidFill>
                <a:schemeClr val="tx1"/>
              </a:solidFill>
            </a:rPr>
            <a:t>Pitkän aikavälin tavoitteet palastellaan ja pohditaan niille vaikutusmittarit</a:t>
          </a:r>
        </a:p>
        <a:p>
          <a:pPr marL="171450" lvl="1" indent="-171450" algn="l" defTabSz="711200">
            <a:lnSpc>
              <a:spcPct val="90000"/>
            </a:lnSpc>
            <a:spcBef>
              <a:spcPct val="0"/>
            </a:spcBef>
            <a:spcAft>
              <a:spcPct val="15000"/>
            </a:spcAft>
            <a:buChar char="•"/>
          </a:pPr>
          <a:r>
            <a:rPr lang="fi-FI" sz="1600" kern="1200" dirty="0">
              <a:solidFill>
                <a:schemeClr val="tx1"/>
              </a:solidFill>
            </a:rPr>
            <a:t>Vaikutustenarviointi: muutosten toteutuminen onnistumisen mittarina</a:t>
          </a:r>
        </a:p>
        <a:p>
          <a:pPr marL="171450" lvl="1" indent="-171450" algn="l" defTabSz="711200">
            <a:lnSpc>
              <a:spcPct val="90000"/>
            </a:lnSpc>
            <a:spcBef>
              <a:spcPct val="0"/>
            </a:spcBef>
            <a:spcAft>
              <a:spcPct val="15000"/>
            </a:spcAft>
            <a:buChar char="•"/>
          </a:pPr>
          <a:r>
            <a:rPr lang="fi-FI" sz="1600" kern="1200" dirty="0">
              <a:solidFill>
                <a:schemeClr val="tx1"/>
              </a:solidFill>
            </a:rPr>
            <a:t>Peilataan suunnitelmaan ja tehdään tarvittaessa uudelleenarviointi</a:t>
          </a:r>
        </a:p>
        <a:p>
          <a:pPr marL="114300" lvl="1" indent="-114300" algn="l" defTabSz="666750">
            <a:lnSpc>
              <a:spcPct val="90000"/>
            </a:lnSpc>
            <a:spcBef>
              <a:spcPct val="0"/>
            </a:spcBef>
            <a:spcAft>
              <a:spcPct val="15000"/>
            </a:spcAft>
            <a:buChar char="•"/>
          </a:pPr>
          <a:endParaRPr lang="fi-FI" sz="1500" kern="1200" dirty="0"/>
        </a:p>
      </dsp:txBody>
      <dsp:txXfrm>
        <a:off x="4681232" y="3003931"/>
        <a:ext cx="6005338" cy="2015879"/>
      </dsp:txXfrm>
    </dsp:sp>
    <dsp:sp modelId="{4921B200-6CC7-464C-89A7-F617A9C62D2D}">
      <dsp:nvSpPr>
        <dsp:cNvPr id="0" name=""/>
        <dsp:cNvSpPr/>
      </dsp:nvSpPr>
      <dsp:spPr>
        <a:xfrm>
          <a:off x="5713" y="2800434"/>
          <a:ext cx="4675519" cy="2422874"/>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fi-FI" sz="2700" b="1" kern="1200" dirty="0"/>
            <a:t>Vaikutustenarvioinnin kehittäminen </a:t>
          </a:r>
        </a:p>
        <a:p>
          <a:pPr marL="0" lvl="0" indent="0" algn="ctr" defTabSz="1200150">
            <a:lnSpc>
              <a:spcPct val="90000"/>
            </a:lnSpc>
            <a:spcBef>
              <a:spcPct val="0"/>
            </a:spcBef>
            <a:spcAft>
              <a:spcPct val="35000"/>
            </a:spcAft>
            <a:buNone/>
          </a:pPr>
          <a:r>
            <a:rPr lang="fi-FI" sz="2700" b="1" kern="1200" dirty="0"/>
            <a:t>-&gt; </a:t>
          </a:r>
        </a:p>
        <a:p>
          <a:pPr marL="0" lvl="0" indent="0" algn="ctr" defTabSz="1200150">
            <a:lnSpc>
              <a:spcPct val="90000"/>
            </a:lnSpc>
            <a:spcBef>
              <a:spcPct val="0"/>
            </a:spcBef>
            <a:spcAft>
              <a:spcPct val="35000"/>
            </a:spcAft>
            <a:buNone/>
          </a:pPr>
          <a:r>
            <a:rPr lang="fi-FI" sz="2700" kern="1200" dirty="0"/>
            <a:t>Päätöksenteon parantaminen</a:t>
          </a:r>
        </a:p>
      </dsp:txBody>
      <dsp:txXfrm>
        <a:off x="123988" y="2918709"/>
        <a:ext cx="4438969" cy="21863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73AB6-5003-4F36-9E17-A800A8EC454D}">
      <dsp:nvSpPr>
        <dsp:cNvPr id="0" name=""/>
        <dsp:cNvSpPr/>
      </dsp:nvSpPr>
      <dsp:spPr>
        <a:xfrm>
          <a:off x="2750167" y="336927"/>
          <a:ext cx="4524116" cy="4524116"/>
        </a:xfrm>
        <a:prstGeom prst="pie">
          <a:avLst>
            <a:gd name="adj1" fmla="val 16200000"/>
            <a:gd name="adj2" fmla="val 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dirty="0"/>
            <a:t>Hyvinvointisuunnitelman laadinta ja hyväksyminen</a:t>
          </a:r>
        </a:p>
      </dsp:txBody>
      <dsp:txXfrm>
        <a:off x="5151719" y="1274604"/>
        <a:ext cx="1669614" cy="1238746"/>
      </dsp:txXfrm>
    </dsp:sp>
    <dsp:sp modelId="{BB54EDF0-08EE-435F-B848-72FD7D6E6BD1}">
      <dsp:nvSpPr>
        <dsp:cNvPr id="0" name=""/>
        <dsp:cNvSpPr/>
      </dsp:nvSpPr>
      <dsp:spPr>
        <a:xfrm>
          <a:off x="2750167" y="488808"/>
          <a:ext cx="4524116" cy="4524116"/>
        </a:xfrm>
        <a:prstGeom prst="pie">
          <a:avLst>
            <a:gd name="adj1" fmla="val 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dirty="0"/>
            <a:t>Hyvinvointisuunnitelman 1. vaikutusarviointi</a:t>
          </a:r>
        </a:p>
      </dsp:txBody>
      <dsp:txXfrm>
        <a:off x="5151719" y="2836502"/>
        <a:ext cx="1669614" cy="1238746"/>
      </dsp:txXfrm>
    </dsp:sp>
    <dsp:sp modelId="{9E7DA9CD-89D4-4479-B366-A046ADC8ABB2}">
      <dsp:nvSpPr>
        <dsp:cNvPr id="0" name=""/>
        <dsp:cNvSpPr/>
      </dsp:nvSpPr>
      <dsp:spPr>
        <a:xfrm>
          <a:off x="2598286" y="488808"/>
          <a:ext cx="4524116" cy="4524116"/>
        </a:xfrm>
        <a:prstGeom prst="pie">
          <a:avLst>
            <a:gd name="adj1" fmla="val 5400000"/>
            <a:gd name="adj2" fmla="val 10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dirty="0"/>
            <a:t>Hyvinvointisuunnitelman 2. vaikutusarviointi</a:t>
          </a:r>
        </a:p>
      </dsp:txBody>
      <dsp:txXfrm>
        <a:off x="3051236" y="2836502"/>
        <a:ext cx="1669614" cy="1238746"/>
      </dsp:txXfrm>
    </dsp:sp>
    <dsp:sp modelId="{CC98FA2F-7BC7-4C97-B82E-552389126F8A}">
      <dsp:nvSpPr>
        <dsp:cNvPr id="0" name=""/>
        <dsp:cNvSpPr/>
      </dsp:nvSpPr>
      <dsp:spPr>
        <a:xfrm>
          <a:off x="2598286" y="336927"/>
          <a:ext cx="4524116" cy="4524116"/>
        </a:xfrm>
        <a:prstGeom prst="pie">
          <a:avLst>
            <a:gd name="adj1" fmla="val 108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dirty="0"/>
            <a:t>Laajempi vaikutusten arviointi osana hyvinvointikertomusta</a:t>
          </a:r>
        </a:p>
      </dsp:txBody>
      <dsp:txXfrm>
        <a:off x="3051236" y="1274604"/>
        <a:ext cx="1669614" cy="1238746"/>
      </dsp:txXfrm>
    </dsp:sp>
    <dsp:sp modelId="{051A0AD6-FF2B-4C32-9742-2BF8C6F95B37}">
      <dsp:nvSpPr>
        <dsp:cNvPr id="0" name=""/>
        <dsp:cNvSpPr/>
      </dsp:nvSpPr>
      <dsp:spPr>
        <a:xfrm>
          <a:off x="2470102" y="56863"/>
          <a:ext cx="5084245" cy="5084245"/>
        </a:xfrm>
        <a:prstGeom prst="circularArrow">
          <a:avLst>
            <a:gd name="adj1" fmla="val 5085"/>
            <a:gd name="adj2" fmla="val 327528"/>
            <a:gd name="adj3" fmla="val 21272472"/>
            <a:gd name="adj4" fmla="val 162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A41B27-6241-4763-BC84-CB638317AB36}">
      <dsp:nvSpPr>
        <dsp:cNvPr id="0" name=""/>
        <dsp:cNvSpPr/>
      </dsp:nvSpPr>
      <dsp:spPr>
        <a:xfrm>
          <a:off x="2470102" y="208744"/>
          <a:ext cx="5084245" cy="5084245"/>
        </a:xfrm>
        <a:prstGeom prst="circularArrow">
          <a:avLst>
            <a:gd name="adj1" fmla="val 5085"/>
            <a:gd name="adj2" fmla="val 327528"/>
            <a:gd name="adj3" fmla="val 5072472"/>
            <a:gd name="adj4" fmla="val 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0C3CFE-DCFD-4CA2-883F-FA1E63B29395}">
      <dsp:nvSpPr>
        <dsp:cNvPr id="0" name=""/>
        <dsp:cNvSpPr/>
      </dsp:nvSpPr>
      <dsp:spPr>
        <a:xfrm>
          <a:off x="2318221" y="208744"/>
          <a:ext cx="5084245" cy="5084245"/>
        </a:xfrm>
        <a:prstGeom prst="circularArrow">
          <a:avLst>
            <a:gd name="adj1" fmla="val 5085"/>
            <a:gd name="adj2" fmla="val 327528"/>
            <a:gd name="adj3" fmla="val 10472472"/>
            <a:gd name="adj4" fmla="val 54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7AD31C-6FA0-455F-8221-E0BBD40DDC71}">
      <dsp:nvSpPr>
        <dsp:cNvPr id="0" name=""/>
        <dsp:cNvSpPr/>
      </dsp:nvSpPr>
      <dsp:spPr>
        <a:xfrm>
          <a:off x="2318221" y="56863"/>
          <a:ext cx="5084245" cy="5084245"/>
        </a:xfrm>
        <a:prstGeom prst="circularArrow">
          <a:avLst>
            <a:gd name="adj1" fmla="val 5085"/>
            <a:gd name="adj2" fmla="val 327528"/>
            <a:gd name="adj3" fmla="val 15872472"/>
            <a:gd name="adj4" fmla="val 10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98CA1C3-E287-4BFF-B0C8-347770A20A9E}" type="datetimeFigureOut">
              <a:rPr lang="fi-FI" smtClean="0"/>
              <a:t>20.10.2021</a:t>
            </a:fld>
            <a:endParaRPr lang="fi-FI"/>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DD9DDC46-DF98-4708-A7D6-6E66C3D978D5}" type="slidenum">
              <a:rPr lang="fi-FI" smtClean="0"/>
              <a:t>‹#›</a:t>
            </a:fld>
            <a:endParaRPr lang="fi-FI"/>
          </a:p>
        </p:txBody>
      </p:sp>
    </p:spTree>
    <p:extLst>
      <p:ext uri="{BB962C8B-B14F-4D97-AF65-F5344CB8AC3E}">
        <p14:creationId xmlns:p14="http://schemas.microsoft.com/office/powerpoint/2010/main" val="3011662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DD9DDC46-DF98-4708-A7D6-6E66C3D978D5}" type="slidenum">
              <a:rPr lang="fi-FI" smtClean="0"/>
              <a:t>3</a:t>
            </a:fld>
            <a:endParaRPr lang="fi-FI"/>
          </a:p>
        </p:txBody>
      </p:sp>
    </p:spTree>
    <p:extLst>
      <p:ext uri="{BB962C8B-B14F-4D97-AF65-F5344CB8AC3E}">
        <p14:creationId xmlns:p14="http://schemas.microsoft.com/office/powerpoint/2010/main" val="1604421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DD9DDC46-DF98-4708-A7D6-6E66C3D978D5}" type="slidenum">
              <a:rPr lang="fi-FI" smtClean="0"/>
              <a:t>4</a:t>
            </a:fld>
            <a:endParaRPr lang="fi-FI"/>
          </a:p>
        </p:txBody>
      </p:sp>
    </p:spTree>
    <p:extLst>
      <p:ext uri="{BB962C8B-B14F-4D97-AF65-F5344CB8AC3E}">
        <p14:creationId xmlns:p14="http://schemas.microsoft.com/office/powerpoint/2010/main" val="158043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DD9DDC46-DF98-4708-A7D6-6E66C3D978D5}" type="slidenum">
              <a:rPr lang="fi-FI" smtClean="0"/>
              <a:t>5</a:t>
            </a:fld>
            <a:endParaRPr lang="fi-FI"/>
          </a:p>
        </p:txBody>
      </p:sp>
    </p:spTree>
    <p:extLst>
      <p:ext uri="{BB962C8B-B14F-4D97-AF65-F5344CB8AC3E}">
        <p14:creationId xmlns:p14="http://schemas.microsoft.com/office/powerpoint/2010/main" val="32891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13AA1736-FAF3-4ECB-8D3C-5DD1EFA6C380}" type="slidenum">
              <a:rPr lang="fi-FI" smtClean="0"/>
              <a:t>16</a:t>
            </a:fld>
            <a:endParaRPr lang="fi-FI"/>
          </a:p>
        </p:txBody>
      </p:sp>
    </p:spTree>
    <p:extLst>
      <p:ext uri="{BB962C8B-B14F-4D97-AF65-F5344CB8AC3E}">
        <p14:creationId xmlns:p14="http://schemas.microsoft.com/office/powerpoint/2010/main" val="16481253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4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15" name="Kuva 14">
            <a:extLst>
              <a:ext uri="{FF2B5EF4-FFF2-40B4-BE49-F238E27FC236}">
                <a16:creationId xmlns:a16="http://schemas.microsoft.com/office/drawing/2014/main" id="{22A43BB8-B6BF-BD44-B3CF-67A10B9EB7A1}"/>
              </a:ext>
            </a:extLst>
          </p:cNvPr>
          <p:cNvPicPr>
            <a:picLocks noChangeAspect="1"/>
          </p:cNvPicPr>
          <p:nvPr userDrawn="1"/>
        </p:nvPicPr>
        <p:blipFill>
          <a:blip r:embed="rId3"/>
          <a:stretch>
            <a:fillRect/>
          </a:stretch>
        </p:blipFill>
        <p:spPr>
          <a:xfrm>
            <a:off x="5943600" y="697357"/>
            <a:ext cx="5410200" cy="2387600"/>
          </a:xfrm>
          <a:prstGeom prst="rect">
            <a:avLst/>
          </a:prstGeom>
        </p:spPr>
      </p:pic>
    </p:spTree>
    <p:extLst>
      <p:ext uri="{BB962C8B-B14F-4D97-AF65-F5344CB8AC3E}">
        <p14:creationId xmlns:p14="http://schemas.microsoft.com/office/powerpoint/2010/main" val="169522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4" name="Kuva 3">
            <a:extLst>
              <a:ext uri="{FF2B5EF4-FFF2-40B4-BE49-F238E27FC236}">
                <a16:creationId xmlns:a16="http://schemas.microsoft.com/office/drawing/2014/main" id="{9509B6F4-5B50-DA4C-969C-50C71EA8ED6C}"/>
              </a:ext>
            </a:extLst>
          </p:cNvPr>
          <p:cNvPicPr>
            <a:picLocks noChangeAspect="1"/>
          </p:cNvPicPr>
          <p:nvPr userDrawn="1"/>
        </p:nvPicPr>
        <p:blipFill>
          <a:blip r:embed="rId3"/>
          <a:stretch>
            <a:fillRect/>
          </a:stretch>
        </p:blipFill>
        <p:spPr>
          <a:xfrm>
            <a:off x="5943600" y="964057"/>
            <a:ext cx="5410200" cy="1854200"/>
          </a:xfrm>
          <a:prstGeom prst="rect">
            <a:avLst/>
          </a:prstGeom>
        </p:spPr>
      </p:pic>
    </p:spTree>
    <p:extLst>
      <p:ext uri="{BB962C8B-B14F-4D97-AF65-F5344CB8AC3E}">
        <p14:creationId xmlns:p14="http://schemas.microsoft.com/office/powerpoint/2010/main" val="3997929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4" name="Kuva 3">
            <a:extLst>
              <a:ext uri="{FF2B5EF4-FFF2-40B4-BE49-F238E27FC236}">
                <a16:creationId xmlns:a16="http://schemas.microsoft.com/office/drawing/2014/main" id="{DACCD80C-0517-9842-A3E4-44CF702223C1}"/>
              </a:ext>
            </a:extLst>
          </p:cNvPr>
          <p:cNvPicPr>
            <a:picLocks noChangeAspect="1"/>
          </p:cNvPicPr>
          <p:nvPr userDrawn="1"/>
        </p:nvPicPr>
        <p:blipFill>
          <a:blip r:embed="rId3"/>
          <a:stretch>
            <a:fillRect/>
          </a:stretch>
        </p:blipFill>
        <p:spPr>
          <a:xfrm>
            <a:off x="5943600" y="811657"/>
            <a:ext cx="5410200" cy="2159000"/>
          </a:xfrm>
          <a:prstGeom prst="rect">
            <a:avLst/>
          </a:prstGeom>
        </p:spPr>
      </p:pic>
    </p:spTree>
    <p:extLst>
      <p:ext uri="{BB962C8B-B14F-4D97-AF65-F5344CB8AC3E}">
        <p14:creationId xmlns:p14="http://schemas.microsoft.com/office/powerpoint/2010/main" val="1006932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5" name="Kuva 4">
            <a:extLst>
              <a:ext uri="{FF2B5EF4-FFF2-40B4-BE49-F238E27FC236}">
                <a16:creationId xmlns:a16="http://schemas.microsoft.com/office/drawing/2014/main" id="{F6CC4FCD-DF02-BB4B-B4FA-31847E9AF73C}"/>
              </a:ext>
            </a:extLst>
          </p:cNvPr>
          <p:cNvPicPr>
            <a:picLocks noChangeAspect="1"/>
          </p:cNvPicPr>
          <p:nvPr userDrawn="1"/>
        </p:nvPicPr>
        <p:blipFill>
          <a:blip r:embed="rId3"/>
          <a:stretch>
            <a:fillRect/>
          </a:stretch>
        </p:blipFill>
        <p:spPr>
          <a:xfrm>
            <a:off x="6553200" y="456057"/>
            <a:ext cx="4800600" cy="2870200"/>
          </a:xfrm>
          <a:prstGeom prst="rect">
            <a:avLst/>
          </a:prstGeom>
        </p:spPr>
      </p:pic>
    </p:spTree>
    <p:extLst>
      <p:ext uri="{BB962C8B-B14F-4D97-AF65-F5344CB8AC3E}">
        <p14:creationId xmlns:p14="http://schemas.microsoft.com/office/powerpoint/2010/main" val="3058138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1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4" name="Kuva 3">
            <a:extLst>
              <a:ext uri="{FF2B5EF4-FFF2-40B4-BE49-F238E27FC236}">
                <a16:creationId xmlns:a16="http://schemas.microsoft.com/office/drawing/2014/main" id="{AE2814F0-9653-2A42-8F94-0682C0F0CB6A}"/>
              </a:ext>
            </a:extLst>
          </p:cNvPr>
          <p:cNvPicPr>
            <a:picLocks noChangeAspect="1"/>
          </p:cNvPicPr>
          <p:nvPr userDrawn="1"/>
        </p:nvPicPr>
        <p:blipFill>
          <a:blip r:embed="rId3"/>
          <a:stretch>
            <a:fillRect/>
          </a:stretch>
        </p:blipFill>
        <p:spPr>
          <a:xfrm>
            <a:off x="5943600" y="989457"/>
            <a:ext cx="5410200" cy="1803400"/>
          </a:xfrm>
          <a:prstGeom prst="rect">
            <a:avLst/>
          </a:prstGeom>
        </p:spPr>
      </p:pic>
    </p:spTree>
    <p:extLst>
      <p:ext uri="{BB962C8B-B14F-4D97-AF65-F5344CB8AC3E}">
        <p14:creationId xmlns:p14="http://schemas.microsoft.com/office/powerpoint/2010/main" val="2413546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5" name="Kuva 4">
            <a:extLst>
              <a:ext uri="{FF2B5EF4-FFF2-40B4-BE49-F238E27FC236}">
                <a16:creationId xmlns:a16="http://schemas.microsoft.com/office/drawing/2014/main" id="{4C413381-F752-B541-AAB3-1880E903AF1C}"/>
              </a:ext>
            </a:extLst>
          </p:cNvPr>
          <p:cNvPicPr>
            <a:picLocks noChangeAspect="1"/>
          </p:cNvPicPr>
          <p:nvPr userDrawn="1"/>
        </p:nvPicPr>
        <p:blipFill>
          <a:blip r:embed="rId3"/>
          <a:stretch>
            <a:fillRect/>
          </a:stretch>
        </p:blipFill>
        <p:spPr>
          <a:xfrm>
            <a:off x="5943600" y="856107"/>
            <a:ext cx="5410200" cy="2070100"/>
          </a:xfrm>
          <a:prstGeom prst="rect">
            <a:avLst/>
          </a:prstGeom>
        </p:spPr>
      </p:pic>
    </p:spTree>
    <p:extLst>
      <p:ext uri="{BB962C8B-B14F-4D97-AF65-F5344CB8AC3E}">
        <p14:creationId xmlns:p14="http://schemas.microsoft.com/office/powerpoint/2010/main" val="3511395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5" name="Kuva 4">
            <a:extLst>
              <a:ext uri="{FF2B5EF4-FFF2-40B4-BE49-F238E27FC236}">
                <a16:creationId xmlns:a16="http://schemas.microsoft.com/office/drawing/2014/main" id="{1D947B97-F609-6240-9356-408ACF8D196E}"/>
              </a:ext>
            </a:extLst>
          </p:cNvPr>
          <p:cNvPicPr>
            <a:picLocks noChangeAspect="1"/>
          </p:cNvPicPr>
          <p:nvPr userDrawn="1"/>
        </p:nvPicPr>
        <p:blipFill>
          <a:blip r:embed="rId3"/>
          <a:stretch>
            <a:fillRect/>
          </a:stretch>
        </p:blipFill>
        <p:spPr>
          <a:xfrm>
            <a:off x="5943600" y="697357"/>
            <a:ext cx="5410200" cy="2387600"/>
          </a:xfrm>
          <a:prstGeom prst="rect">
            <a:avLst/>
          </a:prstGeom>
        </p:spPr>
      </p:pic>
    </p:spTree>
    <p:extLst>
      <p:ext uri="{BB962C8B-B14F-4D97-AF65-F5344CB8AC3E}">
        <p14:creationId xmlns:p14="http://schemas.microsoft.com/office/powerpoint/2010/main" val="2013569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6" name="Kuva 5">
            <a:extLst>
              <a:ext uri="{FF2B5EF4-FFF2-40B4-BE49-F238E27FC236}">
                <a16:creationId xmlns:a16="http://schemas.microsoft.com/office/drawing/2014/main" id="{F0C4AF47-2D76-4844-B126-EA8101BF3D78}"/>
              </a:ext>
            </a:extLst>
          </p:cNvPr>
          <p:cNvPicPr>
            <a:picLocks noChangeAspect="1"/>
          </p:cNvPicPr>
          <p:nvPr userDrawn="1"/>
        </p:nvPicPr>
        <p:blipFill>
          <a:blip r:embed="rId3"/>
          <a:stretch>
            <a:fillRect/>
          </a:stretch>
        </p:blipFill>
        <p:spPr>
          <a:xfrm>
            <a:off x="5943600" y="964057"/>
            <a:ext cx="5410200" cy="1854200"/>
          </a:xfrm>
          <a:prstGeom prst="rect">
            <a:avLst/>
          </a:prstGeom>
        </p:spPr>
      </p:pic>
    </p:spTree>
    <p:extLst>
      <p:ext uri="{BB962C8B-B14F-4D97-AF65-F5344CB8AC3E}">
        <p14:creationId xmlns:p14="http://schemas.microsoft.com/office/powerpoint/2010/main" val="1137833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8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6" name="Kuva 5">
            <a:extLst>
              <a:ext uri="{FF2B5EF4-FFF2-40B4-BE49-F238E27FC236}">
                <a16:creationId xmlns:a16="http://schemas.microsoft.com/office/drawing/2014/main" id="{1B0E837E-ED52-4443-B26E-B36275E02403}"/>
              </a:ext>
            </a:extLst>
          </p:cNvPr>
          <p:cNvPicPr>
            <a:picLocks noChangeAspect="1"/>
          </p:cNvPicPr>
          <p:nvPr userDrawn="1"/>
        </p:nvPicPr>
        <p:blipFill>
          <a:blip r:embed="rId3"/>
          <a:stretch>
            <a:fillRect/>
          </a:stretch>
        </p:blipFill>
        <p:spPr>
          <a:xfrm>
            <a:off x="5943600" y="811657"/>
            <a:ext cx="5410200" cy="2159000"/>
          </a:xfrm>
          <a:prstGeom prst="rect">
            <a:avLst/>
          </a:prstGeom>
        </p:spPr>
      </p:pic>
    </p:spTree>
    <p:extLst>
      <p:ext uri="{BB962C8B-B14F-4D97-AF65-F5344CB8AC3E}">
        <p14:creationId xmlns:p14="http://schemas.microsoft.com/office/powerpoint/2010/main" val="312368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9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6" name="Kuva 5">
            <a:extLst>
              <a:ext uri="{FF2B5EF4-FFF2-40B4-BE49-F238E27FC236}">
                <a16:creationId xmlns:a16="http://schemas.microsoft.com/office/drawing/2014/main" id="{00A0CEF7-19C2-174C-98E6-0538A5E50477}"/>
              </a:ext>
            </a:extLst>
          </p:cNvPr>
          <p:cNvPicPr>
            <a:picLocks noChangeAspect="1"/>
          </p:cNvPicPr>
          <p:nvPr userDrawn="1"/>
        </p:nvPicPr>
        <p:blipFill>
          <a:blip r:embed="rId3"/>
          <a:stretch>
            <a:fillRect/>
          </a:stretch>
        </p:blipFill>
        <p:spPr>
          <a:xfrm>
            <a:off x="6553200" y="456057"/>
            <a:ext cx="4800600" cy="2870200"/>
          </a:xfrm>
          <a:prstGeom prst="rect">
            <a:avLst/>
          </a:prstGeom>
        </p:spPr>
      </p:pic>
    </p:spTree>
    <p:extLst>
      <p:ext uri="{BB962C8B-B14F-4D97-AF65-F5344CB8AC3E}">
        <p14:creationId xmlns:p14="http://schemas.microsoft.com/office/powerpoint/2010/main" val="890365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2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6" name="Kuva 5">
            <a:extLst>
              <a:ext uri="{FF2B5EF4-FFF2-40B4-BE49-F238E27FC236}">
                <a16:creationId xmlns:a16="http://schemas.microsoft.com/office/drawing/2014/main" id="{6633BC3A-5551-8742-B820-72BE85A1B8D2}"/>
              </a:ext>
            </a:extLst>
          </p:cNvPr>
          <p:cNvPicPr>
            <a:picLocks noChangeAspect="1"/>
          </p:cNvPicPr>
          <p:nvPr userDrawn="1"/>
        </p:nvPicPr>
        <p:blipFill>
          <a:blip r:embed="rId3"/>
          <a:stretch>
            <a:fillRect/>
          </a:stretch>
        </p:blipFill>
        <p:spPr>
          <a:xfrm>
            <a:off x="5943600" y="989457"/>
            <a:ext cx="5410200" cy="1803400"/>
          </a:xfrm>
          <a:prstGeom prst="rect">
            <a:avLst/>
          </a:prstGeom>
        </p:spPr>
      </p:pic>
    </p:spTree>
    <p:extLst>
      <p:ext uri="{BB962C8B-B14F-4D97-AF65-F5344CB8AC3E}">
        <p14:creationId xmlns:p14="http://schemas.microsoft.com/office/powerpoint/2010/main" val="3963223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0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solidFill>
                  <a:srgbClr val="00799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rgbClr val="80C342"/>
            </a:solidFill>
            <a:round/>
          </a:ln>
        </p:spPr>
        <p:style>
          <a:lnRef idx="1">
            <a:schemeClr val="accent1"/>
          </a:lnRef>
          <a:fillRef idx="0">
            <a:schemeClr val="accent1"/>
          </a:fillRef>
          <a:effectRef idx="0">
            <a:schemeClr val="accent1"/>
          </a:effectRef>
          <a:fontRef idx="minor">
            <a:schemeClr val="tx1"/>
          </a:fontRef>
        </p:style>
      </p:cxnSp>
      <p:pic>
        <p:nvPicPr>
          <p:cNvPr id="4" name="Kuva 3">
            <a:extLst>
              <a:ext uri="{FF2B5EF4-FFF2-40B4-BE49-F238E27FC236}">
                <a16:creationId xmlns:a16="http://schemas.microsoft.com/office/drawing/2014/main" id="{6C454A91-1296-2642-8E21-8AE3ADF6F87E}"/>
              </a:ext>
            </a:extLst>
          </p:cNvPr>
          <p:cNvPicPr>
            <a:picLocks noChangeAspect="1"/>
          </p:cNvPicPr>
          <p:nvPr userDrawn="1"/>
        </p:nvPicPr>
        <p:blipFill>
          <a:blip r:embed="rId2"/>
          <a:stretch>
            <a:fillRect/>
          </a:stretch>
        </p:blipFill>
        <p:spPr>
          <a:xfrm>
            <a:off x="838200" y="1483765"/>
            <a:ext cx="4666490" cy="814784"/>
          </a:xfrm>
          <a:prstGeom prst="rect">
            <a:avLst/>
          </a:prstGeom>
        </p:spPr>
      </p:pic>
      <p:pic>
        <p:nvPicPr>
          <p:cNvPr id="6" name="Kuva 5">
            <a:extLst>
              <a:ext uri="{FF2B5EF4-FFF2-40B4-BE49-F238E27FC236}">
                <a16:creationId xmlns:a16="http://schemas.microsoft.com/office/drawing/2014/main" id="{F7B22F74-20E0-E843-829C-1744C47DA7D0}"/>
              </a:ext>
            </a:extLst>
          </p:cNvPr>
          <p:cNvPicPr>
            <a:picLocks noChangeAspect="1"/>
          </p:cNvPicPr>
          <p:nvPr userDrawn="1"/>
        </p:nvPicPr>
        <p:blipFill>
          <a:blip r:embed="rId3"/>
          <a:stretch>
            <a:fillRect/>
          </a:stretch>
        </p:blipFill>
        <p:spPr>
          <a:xfrm>
            <a:off x="5943600" y="856107"/>
            <a:ext cx="5410200" cy="2070100"/>
          </a:xfrm>
          <a:prstGeom prst="rect">
            <a:avLst/>
          </a:prstGeom>
        </p:spPr>
      </p:pic>
    </p:spTree>
    <p:extLst>
      <p:ext uri="{BB962C8B-B14F-4D97-AF65-F5344CB8AC3E}">
        <p14:creationId xmlns:p14="http://schemas.microsoft.com/office/powerpoint/2010/main" val="3203860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6" name="Kuva 5">
            <a:extLst>
              <a:ext uri="{FF2B5EF4-FFF2-40B4-BE49-F238E27FC236}">
                <a16:creationId xmlns:a16="http://schemas.microsoft.com/office/drawing/2014/main" id="{ED3BCCF4-A30B-4540-986C-AD2A5D554343}"/>
              </a:ext>
            </a:extLst>
          </p:cNvPr>
          <p:cNvPicPr>
            <a:picLocks noChangeAspect="1"/>
          </p:cNvPicPr>
          <p:nvPr userDrawn="1"/>
        </p:nvPicPr>
        <p:blipFill>
          <a:blip r:embed="rId2"/>
          <a:stretch>
            <a:fillRect/>
          </a:stretch>
        </p:blipFill>
        <p:spPr>
          <a:xfrm>
            <a:off x="1555750" y="288000"/>
            <a:ext cx="9080500" cy="4013200"/>
          </a:xfrm>
          <a:prstGeom prst="rect">
            <a:avLst/>
          </a:prstGeom>
        </p:spPr>
      </p:pic>
      <p:pic>
        <p:nvPicPr>
          <p:cNvPr id="9" name="Kuva 8">
            <a:extLst>
              <a:ext uri="{FF2B5EF4-FFF2-40B4-BE49-F238E27FC236}">
                <a16:creationId xmlns:a16="http://schemas.microsoft.com/office/drawing/2014/main" id="{D3568A3B-FFBD-804E-9ED1-EC34E1ABB478}"/>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357364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2_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B45B54D9-5E3C-1C45-AC9A-620253524B72}"/>
              </a:ext>
            </a:extLst>
          </p:cNvPr>
          <p:cNvPicPr>
            <a:picLocks noChangeAspect="1"/>
          </p:cNvPicPr>
          <p:nvPr userDrawn="1"/>
        </p:nvPicPr>
        <p:blipFill>
          <a:blip r:embed="rId2"/>
          <a:stretch>
            <a:fillRect/>
          </a:stretch>
        </p:blipFill>
        <p:spPr>
          <a:xfrm>
            <a:off x="1555750" y="1008000"/>
            <a:ext cx="9080500" cy="3124200"/>
          </a:xfrm>
          <a:prstGeom prst="rect">
            <a:avLst/>
          </a:prstGeom>
        </p:spPr>
      </p:pic>
      <p:pic>
        <p:nvPicPr>
          <p:cNvPr id="9" name="Kuva 8">
            <a:extLst>
              <a:ext uri="{FF2B5EF4-FFF2-40B4-BE49-F238E27FC236}">
                <a16:creationId xmlns:a16="http://schemas.microsoft.com/office/drawing/2014/main" id="{DB23255E-F287-DA40-9BF3-733B755FC37C}"/>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3552095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6_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490A50A9-44E5-B94B-8699-F41CA78335C6}"/>
              </a:ext>
            </a:extLst>
          </p:cNvPr>
          <p:cNvPicPr>
            <a:picLocks noChangeAspect="1"/>
          </p:cNvPicPr>
          <p:nvPr userDrawn="1"/>
        </p:nvPicPr>
        <p:blipFill>
          <a:blip r:embed="rId2"/>
          <a:stretch>
            <a:fillRect/>
          </a:stretch>
        </p:blipFill>
        <p:spPr>
          <a:xfrm>
            <a:off x="1555750" y="497332"/>
            <a:ext cx="9080500" cy="3632200"/>
          </a:xfrm>
          <a:prstGeom prst="rect">
            <a:avLst/>
          </a:prstGeom>
        </p:spPr>
      </p:pic>
      <p:pic>
        <p:nvPicPr>
          <p:cNvPr id="7" name="Kuva 6">
            <a:extLst>
              <a:ext uri="{FF2B5EF4-FFF2-40B4-BE49-F238E27FC236}">
                <a16:creationId xmlns:a16="http://schemas.microsoft.com/office/drawing/2014/main" id="{85D47992-D1B4-0144-96BA-F2D721DA7D97}"/>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294023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3_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7E69E1C1-43BF-604A-83CD-563997DCBA6A}"/>
              </a:ext>
            </a:extLst>
          </p:cNvPr>
          <p:cNvPicPr>
            <a:picLocks noChangeAspect="1"/>
          </p:cNvPicPr>
          <p:nvPr userDrawn="1"/>
        </p:nvPicPr>
        <p:blipFill>
          <a:blip r:embed="rId2"/>
          <a:stretch>
            <a:fillRect/>
          </a:stretch>
        </p:blipFill>
        <p:spPr>
          <a:xfrm>
            <a:off x="2736850" y="403256"/>
            <a:ext cx="6718300" cy="4013200"/>
          </a:xfrm>
          <a:prstGeom prst="rect">
            <a:avLst/>
          </a:prstGeom>
        </p:spPr>
      </p:pic>
      <p:pic>
        <p:nvPicPr>
          <p:cNvPr id="6" name="Kuva 5">
            <a:extLst>
              <a:ext uri="{FF2B5EF4-FFF2-40B4-BE49-F238E27FC236}">
                <a16:creationId xmlns:a16="http://schemas.microsoft.com/office/drawing/2014/main" id="{90FB08E7-3264-E347-A717-005468C26990}"/>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1193715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9" name="Kuva 8">
            <a:extLst>
              <a:ext uri="{FF2B5EF4-FFF2-40B4-BE49-F238E27FC236}">
                <a16:creationId xmlns:a16="http://schemas.microsoft.com/office/drawing/2014/main" id="{E0EEF606-D31B-5D45-99D0-B1CABF33D657}"/>
              </a:ext>
            </a:extLst>
          </p:cNvPr>
          <p:cNvPicPr>
            <a:picLocks noChangeAspect="1"/>
          </p:cNvPicPr>
          <p:nvPr userDrawn="1"/>
        </p:nvPicPr>
        <p:blipFill>
          <a:blip r:embed="rId2"/>
          <a:stretch>
            <a:fillRect/>
          </a:stretch>
        </p:blipFill>
        <p:spPr>
          <a:xfrm>
            <a:off x="1555750" y="893572"/>
            <a:ext cx="9080500" cy="3022600"/>
          </a:xfrm>
          <a:prstGeom prst="rect">
            <a:avLst/>
          </a:prstGeom>
        </p:spPr>
      </p:pic>
      <p:pic>
        <p:nvPicPr>
          <p:cNvPr id="10" name="Kuva 9">
            <a:extLst>
              <a:ext uri="{FF2B5EF4-FFF2-40B4-BE49-F238E27FC236}">
                <a16:creationId xmlns:a16="http://schemas.microsoft.com/office/drawing/2014/main" id="{A34AF6B4-6F25-2A46-ABF6-0D234D0F3E5F}"/>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51702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5_Osan ylätunniste">
    <p:bg>
      <p:bgPr>
        <a:solidFill>
          <a:srgbClr val="35776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3A4326A6-10C2-5749-9A80-CAE4917DB771}"/>
              </a:ext>
            </a:extLst>
          </p:cNvPr>
          <p:cNvPicPr>
            <a:picLocks noChangeAspect="1"/>
          </p:cNvPicPr>
          <p:nvPr userDrawn="1"/>
        </p:nvPicPr>
        <p:blipFill>
          <a:blip r:embed="rId2"/>
          <a:stretch>
            <a:fillRect/>
          </a:stretch>
        </p:blipFill>
        <p:spPr>
          <a:xfrm>
            <a:off x="1555750" y="683260"/>
            <a:ext cx="9080500" cy="3479800"/>
          </a:xfrm>
          <a:prstGeom prst="rect">
            <a:avLst/>
          </a:prstGeom>
        </p:spPr>
      </p:pic>
      <p:pic>
        <p:nvPicPr>
          <p:cNvPr id="6" name="Kuva 5">
            <a:extLst>
              <a:ext uri="{FF2B5EF4-FFF2-40B4-BE49-F238E27FC236}">
                <a16:creationId xmlns:a16="http://schemas.microsoft.com/office/drawing/2014/main" id="{A734019C-1A46-0F43-BB2F-3BBEA138010C}"/>
              </a:ext>
            </a:extLst>
          </p:cNvPr>
          <p:cNvPicPr>
            <a:picLocks noChangeAspect="1"/>
          </p:cNvPicPr>
          <p:nvPr userDrawn="1"/>
        </p:nvPicPr>
        <p:blipFill>
          <a:blip r:embed="rId3"/>
          <a:stretch>
            <a:fillRect/>
          </a:stretch>
        </p:blipFill>
        <p:spPr>
          <a:xfrm>
            <a:off x="9208800" y="180000"/>
            <a:ext cx="2804071" cy="489600"/>
          </a:xfrm>
          <a:prstGeom prst="rect">
            <a:avLst/>
          </a:prstGeom>
        </p:spPr>
      </p:pic>
    </p:spTree>
    <p:extLst>
      <p:ext uri="{BB962C8B-B14F-4D97-AF65-F5344CB8AC3E}">
        <p14:creationId xmlns:p14="http://schemas.microsoft.com/office/powerpoint/2010/main" val="4142952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7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712848EB-56B1-7045-9A13-C6F2E644EDAE}"/>
              </a:ext>
            </a:extLst>
          </p:cNvPr>
          <p:cNvPicPr>
            <a:picLocks noChangeAspect="1"/>
          </p:cNvPicPr>
          <p:nvPr userDrawn="1"/>
        </p:nvPicPr>
        <p:blipFill>
          <a:blip r:embed="rId2"/>
          <a:stretch>
            <a:fillRect/>
          </a:stretch>
        </p:blipFill>
        <p:spPr>
          <a:xfrm>
            <a:off x="1555750" y="288000"/>
            <a:ext cx="9080500" cy="4013200"/>
          </a:xfrm>
          <a:prstGeom prst="rect">
            <a:avLst/>
          </a:prstGeom>
        </p:spPr>
      </p:pic>
      <p:pic>
        <p:nvPicPr>
          <p:cNvPr id="7" name="Kuva 6">
            <a:extLst>
              <a:ext uri="{FF2B5EF4-FFF2-40B4-BE49-F238E27FC236}">
                <a16:creationId xmlns:a16="http://schemas.microsoft.com/office/drawing/2014/main" id="{673D71AB-C78E-9549-A6DA-8ECEB7E269D6}"/>
              </a:ext>
            </a:extLst>
          </p:cNvPr>
          <p:cNvPicPr>
            <a:picLocks noChangeAspect="1"/>
          </p:cNvPicPr>
          <p:nvPr userDrawn="1"/>
        </p:nvPicPr>
        <p:blipFill>
          <a:blip r:embed="rId3"/>
          <a:stretch>
            <a:fillRect/>
          </a:stretch>
        </p:blipFill>
        <p:spPr>
          <a:xfrm>
            <a:off x="9208800" y="180000"/>
            <a:ext cx="2804073" cy="489600"/>
          </a:xfrm>
          <a:prstGeom prst="rect">
            <a:avLst/>
          </a:prstGeom>
        </p:spPr>
      </p:pic>
    </p:spTree>
    <p:extLst>
      <p:ext uri="{BB962C8B-B14F-4D97-AF65-F5344CB8AC3E}">
        <p14:creationId xmlns:p14="http://schemas.microsoft.com/office/powerpoint/2010/main" val="1572996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8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A9D74528-46E5-A54C-8FB7-936E65241AA5}"/>
              </a:ext>
            </a:extLst>
          </p:cNvPr>
          <p:cNvPicPr>
            <a:picLocks noChangeAspect="1"/>
          </p:cNvPicPr>
          <p:nvPr userDrawn="1"/>
        </p:nvPicPr>
        <p:blipFill>
          <a:blip r:embed="rId2"/>
          <a:stretch>
            <a:fillRect/>
          </a:stretch>
        </p:blipFill>
        <p:spPr>
          <a:xfrm>
            <a:off x="1548000" y="936000"/>
            <a:ext cx="9080500" cy="3124200"/>
          </a:xfrm>
          <a:prstGeom prst="rect">
            <a:avLst/>
          </a:prstGeom>
        </p:spPr>
      </p:pic>
      <p:pic>
        <p:nvPicPr>
          <p:cNvPr id="6" name="Kuva 5">
            <a:extLst>
              <a:ext uri="{FF2B5EF4-FFF2-40B4-BE49-F238E27FC236}">
                <a16:creationId xmlns:a16="http://schemas.microsoft.com/office/drawing/2014/main" id="{98DD50FF-1129-1045-80E6-CEE80791E59A}"/>
              </a:ext>
            </a:extLst>
          </p:cNvPr>
          <p:cNvPicPr>
            <a:picLocks noChangeAspect="1"/>
          </p:cNvPicPr>
          <p:nvPr userDrawn="1"/>
        </p:nvPicPr>
        <p:blipFill>
          <a:blip r:embed="rId3"/>
          <a:stretch>
            <a:fillRect/>
          </a:stretch>
        </p:blipFill>
        <p:spPr>
          <a:xfrm>
            <a:off x="9208800" y="180000"/>
            <a:ext cx="2802011" cy="489240"/>
          </a:xfrm>
          <a:prstGeom prst="rect">
            <a:avLst/>
          </a:prstGeom>
        </p:spPr>
      </p:pic>
    </p:spTree>
    <p:extLst>
      <p:ext uri="{BB962C8B-B14F-4D97-AF65-F5344CB8AC3E}">
        <p14:creationId xmlns:p14="http://schemas.microsoft.com/office/powerpoint/2010/main" val="1572511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9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CAD666C8-61FC-694D-80A5-B4934F1DF901}"/>
              </a:ext>
            </a:extLst>
          </p:cNvPr>
          <p:cNvPicPr>
            <a:picLocks noChangeAspect="1"/>
          </p:cNvPicPr>
          <p:nvPr userDrawn="1"/>
        </p:nvPicPr>
        <p:blipFill>
          <a:blip r:embed="rId2"/>
          <a:stretch>
            <a:fillRect/>
          </a:stretch>
        </p:blipFill>
        <p:spPr>
          <a:xfrm>
            <a:off x="1555750" y="506476"/>
            <a:ext cx="9080500" cy="3632200"/>
          </a:xfrm>
          <a:prstGeom prst="rect">
            <a:avLst/>
          </a:prstGeom>
        </p:spPr>
      </p:pic>
      <p:pic>
        <p:nvPicPr>
          <p:cNvPr id="6" name="Kuva 5">
            <a:extLst>
              <a:ext uri="{FF2B5EF4-FFF2-40B4-BE49-F238E27FC236}">
                <a16:creationId xmlns:a16="http://schemas.microsoft.com/office/drawing/2014/main" id="{D133D616-EFB6-D64F-8296-AEFF8844640A}"/>
              </a:ext>
            </a:extLst>
          </p:cNvPr>
          <p:cNvPicPr>
            <a:picLocks noChangeAspect="1"/>
          </p:cNvPicPr>
          <p:nvPr userDrawn="1"/>
        </p:nvPicPr>
        <p:blipFill>
          <a:blip r:embed="rId3"/>
          <a:stretch>
            <a:fillRect/>
          </a:stretch>
        </p:blipFill>
        <p:spPr>
          <a:xfrm>
            <a:off x="9208800" y="180000"/>
            <a:ext cx="2802011" cy="489240"/>
          </a:xfrm>
          <a:prstGeom prst="rect">
            <a:avLst/>
          </a:prstGeom>
        </p:spPr>
      </p:pic>
    </p:spTree>
    <p:extLst>
      <p:ext uri="{BB962C8B-B14F-4D97-AF65-F5344CB8AC3E}">
        <p14:creationId xmlns:p14="http://schemas.microsoft.com/office/powerpoint/2010/main" val="2287479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10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7" name="Kuva 6">
            <a:extLst>
              <a:ext uri="{FF2B5EF4-FFF2-40B4-BE49-F238E27FC236}">
                <a16:creationId xmlns:a16="http://schemas.microsoft.com/office/drawing/2014/main" id="{6477EF21-CE4D-4F49-AEF1-75E0118393DB}"/>
              </a:ext>
            </a:extLst>
          </p:cNvPr>
          <p:cNvPicPr>
            <a:picLocks noChangeAspect="1"/>
          </p:cNvPicPr>
          <p:nvPr userDrawn="1"/>
        </p:nvPicPr>
        <p:blipFill>
          <a:blip r:embed="rId2"/>
          <a:stretch>
            <a:fillRect/>
          </a:stretch>
        </p:blipFill>
        <p:spPr>
          <a:xfrm>
            <a:off x="2736850" y="403256"/>
            <a:ext cx="6718300" cy="4013200"/>
          </a:xfrm>
          <a:prstGeom prst="rect">
            <a:avLst/>
          </a:prstGeom>
        </p:spPr>
      </p:pic>
      <p:pic>
        <p:nvPicPr>
          <p:cNvPr id="8" name="Kuva 7">
            <a:extLst>
              <a:ext uri="{FF2B5EF4-FFF2-40B4-BE49-F238E27FC236}">
                <a16:creationId xmlns:a16="http://schemas.microsoft.com/office/drawing/2014/main" id="{22BFC251-DF11-614A-AEEC-A109F311F84A}"/>
              </a:ext>
            </a:extLst>
          </p:cNvPr>
          <p:cNvPicPr>
            <a:picLocks noChangeAspect="1"/>
          </p:cNvPicPr>
          <p:nvPr userDrawn="1"/>
        </p:nvPicPr>
        <p:blipFill>
          <a:blip r:embed="rId3"/>
          <a:stretch>
            <a:fillRect/>
          </a:stretch>
        </p:blipFill>
        <p:spPr>
          <a:xfrm>
            <a:off x="9208800" y="180000"/>
            <a:ext cx="2802011" cy="489240"/>
          </a:xfrm>
          <a:prstGeom prst="rect">
            <a:avLst/>
          </a:prstGeom>
        </p:spPr>
      </p:pic>
    </p:spTree>
    <p:extLst>
      <p:ext uri="{BB962C8B-B14F-4D97-AF65-F5344CB8AC3E}">
        <p14:creationId xmlns:p14="http://schemas.microsoft.com/office/powerpoint/2010/main" val="723557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1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10A5A0DA-1121-9A4B-8516-01970106C16A}"/>
              </a:ext>
            </a:extLst>
          </p:cNvPr>
          <p:cNvPicPr>
            <a:picLocks noChangeAspect="1"/>
          </p:cNvPicPr>
          <p:nvPr userDrawn="1"/>
        </p:nvPicPr>
        <p:blipFill>
          <a:blip r:embed="rId2"/>
          <a:stretch>
            <a:fillRect/>
          </a:stretch>
        </p:blipFill>
        <p:spPr>
          <a:xfrm>
            <a:off x="1555750" y="719836"/>
            <a:ext cx="9080500" cy="3022600"/>
          </a:xfrm>
          <a:prstGeom prst="rect">
            <a:avLst/>
          </a:prstGeom>
        </p:spPr>
      </p:pic>
      <p:pic>
        <p:nvPicPr>
          <p:cNvPr id="6" name="Kuva 5">
            <a:extLst>
              <a:ext uri="{FF2B5EF4-FFF2-40B4-BE49-F238E27FC236}">
                <a16:creationId xmlns:a16="http://schemas.microsoft.com/office/drawing/2014/main" id="{00A38149-4FFD-1348-BEBA-CA1EB5E14545}"/>
              </a:ext>
            </a:extLst>
          </p:cNvPr>
          <p:cNvPicPr>
            <a:picLocks noChangeAspect="1"/>
          </p:cNvPicPr>
          <p:nvPr userDrawn="1"/>
        </p:nvPicPr>
        <p:blipFill>
          <a:blip r:embed="rId3"/>
          <a:stretch>
            <a:fillRect/>
          </a:stretch>
        </p:blipFill>
        <p:spPr>
          <a:xfrm>
            <a:off x="9208800" y="180000"/>
            <a:ext cx="2802011" cy="489240"/>
          </a:xfrm>
          <a:prstGeom prst="rect">
            <a:avLst/>
          </a:prstGeom>
        </p:spPr>
      </p:pic>
    </p:spTree>
    <p:extLst>
      <p:ext uri="{BB962C8B-B14F-4D97-AF65-F5344CB8AC3E}">
        <p14:creationId xmlns:p14="http://schemas.microsoft.com/office/powerpoint/2010/main" val="18980538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12_Osan ylätunniste">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4626864"/>
            <a:ext cx="10515600" cy="813720"/>
          </a:xfrm>
        </p:spPr>
        <p:txBody>
          <a:bodyPr anchor="b">
            <a:normAutofit/>
          </a:bodyPr>
          <a:lstStyle>
            <a:lvl1pPr algn="ctr">
              <a:defRPr sz="4000">
                <a:solidFill>
                  <a:srgbClr val="35776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5650992"/>
            <a:ext cx="10515600" cy="1023874"/>
          </a:xfrm>
        </p:spPr>
        <p:txBody>
          <a:bodyPr>
            <a:normAutofit/>
          </a:bodyPr>
          <a:lstStyle>
            <a:lvl1pPr marL="0" indent="0" algn="ctr">
              <a:buNone/>
              <a:defRPr sz="1800">
                <a:solidFill>
                  <a:srgbClr val="35776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5" name="Kuva 4">
            <a:extLst>
              <a:ext uri="{FF2B5EF4-FFF2-40B4-BE49-F238E27FC236}">
                <a16:creationId xmlns:a16="http://schemas.microsoft.com/office/drawing/2014/main" id="{C872539F-C13C-2240-9853-AB09D6D67967}"/>
              </a:ext>
            </a:extLst>
          </p:cNvPr>
          <p:cNvPicPr>
            <a:picLocks noChangeAspect="1"/>
          </p:cNvPicPr>
          <p:nvPr userDrawn="1"/>
        </p:nvPicPr>
        <p:blipFill>
          <a:blip r:embed="rId2"/>
          <a:stretch>
            <a:fillRect/>
          </a:stretch>
        </p:blipFill>
        <p:spPr>
          <a:xfrm>
            <a:off x="1549400" y="655828"/>
            <a:ext cx="9080500" cy="3479800"/>
          </a:xfrm>
          <a:prstGeom prst="rect">
            <a:avLst/>
          </a:prstGeom>
        </p:spPr>
      </p:pic>
      <p:pic>
        <p:nvPicPr>
          <p:cNvPr id="6" name="Kuva 5">
            <a:extLst>
              <a:ext uri="{FF2B5EF4-FFF2-40B4-BE49-F238E27FC236}">
                <a16:creationId xmlns:a16="http://schemas.microsoft.com/office/drawing/2014/main" id="{90132D38-7B16-324B-BD76-9FDF7935D08A}"/>
              </a:ext>
            </a:extLst>
          </p:cNvPr>
          <p:cNvPicPr>
            <a:picLocks noChangeAspect="1"/>
          </p:cNvPicPr>
          <p:nvPr userDrawn="1"/>
        </p:nvPicPr>
        <p:blipFill>
          <a:blip r:embed="rId3"/>
          <a:stretch>
            <a:fillRect/>
          </a:stretch>
        </p:blipFill>
        <p:spPr>
          <a:xfrm>
            <a:off x="9208800" y="180000"/>
            <a:ext cx="2804073" cy="489600"/>
          </a:xfrm>
          <a:prstGeom prst="rect">
            <a:avLst/>
          </a:prstGeom>
        </p:spPr>
      </p:pic>
    </p:spTree>
    <p:extLst>
      <p:ext uri="{BB962C8B-B14F-4D97-AF65-F5344CB8AC3E}">
        <p14:creationId xmlns:p14="http://schemas.microsoft.com/office/powerpoint/2010/main" val="2959192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4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9A85D542-4663-244B-9EC1-449E68220632}"/>
              </a:ext>
            </a:extLst>
          </p:cNvPr>
          <p:cNvPicPr>
            <a:picLocks noChangeAspect="1"/>
          </p:cNvPicPr>
          <p:nvPr userDrawn="1"/>
        </p:nvPicPr>
        <p:blipFill>
          <a:blip r:embed="rId3"/>
          <a:stretch>
            <a:fillRect/>
          </a:stretch>
        </p:blipFill>
        <p:spPr>
          <a:xfrm>
            <a:off x="-3127754" y="4464000"/>
            <a:ext cx="6642100" cy="2209800"/>
          </a:xfrm>
          <a:prstGeom prst="rect">
            <a:avLst/>
          </a:prstGeom>
        </p:spPr>
      </p:pic>
    </p:spTree>
    <p:extLst>
      <p:ext uri="{BB962C8B-B14F-4D97-AF65-F5344CB8AC3E}">
        <p14:creationId xmlns:p14="http://schemas.microsoft.com/office/powerpoint/2010/main" val="1393264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4636E496-18EF-E141-9B70-BEAD80FDB598}"/>
              </a:ext>
            </a:extLst>
          </p:cNvPr>
          <p:cNvPicPr>
            <a:picLocks noChangeAspect="1"/>
          </p:cNvPicPr>
          <p:nvPr userDrawn="1"/>
        </p:nvPicPr>
        <p:blipFill>
          <a:blip r:embed="rId3"/>
          <a:stretch>
            <a:fillRect/>
          </a:stretch>
        </p:blipFill>
        <p:spPr>
          <a:xfrm>
            <a:off x="-1866900" y="4333875"/>
            <a:ext cx="5410200" cy="2387600"/>
          </a:xfrm>
          <a:prstGeom prst="rect">
            <a:avLst/>
          </a:prstGeom>
        </p:spPr>
      </p:pic>
    </p:spTree>
    <p:extLst>
      <p:ext uri="{BB962C8B-B14F-4D97-AF65-F5344CB8AC3E}">
        <p14:creationId xmlns:p14="http://schemas.microsoft.com/office/powerpoint/2010/main" val="343685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2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90B3E7A-FDEA-B448-9A69-C078A7C38CFE}"/>
              </a:ext>
            </a:extLst>
          </p:cNvPr>
          <p:cNvPicPr>
            <a:picLocks noChangeAspect="1"/>
          </p:cNvPicPr>
          <p:nvPr userDrawn="1"/>
        </p:nvPicPr>
        <p:blipFill>
          <a:blip r:embed="rId3"/>
          <a:stretch>
            <a:fillRect/>
          </a:stretch>
        </p:blipFill>
        <p:spPr>
          <a:xfrm>
            <a:off x="-2433828" y="4638675"/>
            <a:ext cx="6057900" cy="20828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3855152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D1D15E11-2858-F84F-B5DD-9F521E03C897}"/>
              </a:ext>
            </a:extLst>
          </p:cNvPr>
          <p:cNvPicPr>
            <a:picLocks noChangeAspect="1"/>
          </p:cNvPicPr>
          <p:nvPr userDrawn="1"/>
        </p:nvPicPr>
        <p:blipFill>
          <a:blip r:embed="rId3"/>
          <a:stretch>
            <a:fillRect/>
          </a:stretch>
        </p:blipFill>
        <p:spPr>
          <a:xfrm>
            <a:off x="-1176528" y="3851275"/>
            <a:ext cx="4800600" cy="2870200"/>
          </a:xfrm>
          <a:prstGeom prst="rect">
            <a:avLst/>
          </a:prstGeom>
        </p:spPr>
      </p:pic>
    </p:spTree>
    <p:extLst>
      <p:ext uri="{BB962C8B-B14F-4D97-AF65-F5344CB8AC3E}">
        <p14:creationId xmlns:p14="http://schemas.microsoft.com/office/powerpoint/2010/main" val="17769410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5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A85D542-4663-244B-9EC1-449E68220632}"/>
              </a:ext>
            </a:extLst>
          </p:cNvPr>
          <p:cNvPicPr>
            <a:picLocks noChangeAspect="1"/>
          </p:cNvPicPr>
          <p:nvPr userDrawn="1"/>
        </p:nvPicPr>
        <p:blipFill>
          <a:blip r:embed="rId3"/>
          <a:stretch>
            <a:fillRect/>
          </a:stretch>
        </p:blipFill>
        <p:spPr>
          <a:xfrm>
            <a:off x="301246" y="4464000"/>
            <a:ext cx="6642100" cy="22098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3701577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6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DF3D72B4-52FD-0A47-8CC7-6FC2CA7D9955}"/>
              </a:ext>
            </a:extLst>
          </p:cNvPr>
          <p:cNvPicPr>
            <a:picLocks noChangeAspect="1"/>
          </p:cNvPicPr>
          <p:nvPr userDrawn="1"/>
        </p:nvPicPr>
        <p:blipFill>
          <a:blip r:embed="rId3"/>
          <a:stretch>
            <a:fillRect/>
          </a:stretch>
        </p:blipFill>
        <p:spPr>
          <a:xfrm>
            <a:off x="107188" y="240919"/>
            <a:ext cx="5613400" cy="21463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1982539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7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90B3E7A-FDEA-B448-9A69-C078A7C38CFE}"/>
              </a:ext>
            </a:extLst>
          </p:cNvPr>
          <p:cNvPicPr>
            <a:picLocks noChangeAspect="1"/>
          </p:cNvPicPr>
          <p:nvPr userDrawn="1"/>
        </p:nvPicPr>
        <p:blipFill>
          <a:blip r:embed="rId3"/>
          <a:stretch>
            <a:fillRect/>
          </a:stretch>
        </p:blipFill>
        <p:spPr>
          <a:xfrm>
            <a:off x="-1368552" y="365125"/>
            <a:ext cx="6057900" cy="20828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2778605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8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B3E0A40-DD6A-D646-BBA9-3B7D3FFB5792}"/>
              </a:ext>
            </a:extLst>
          </p:cNvPr>
          <p:cNvPicPr>
            <a:picLocks noChangeAspect="1"/>
          </p:cNvPicPr>
          <p:nvPr userDrawn="1"/>
        </p:nvPicPr>
        <p:blipFill>
          <a:blip r:embed="rId3"/>
          <a:stretch>
            <a:fillRect/>
          </a:stretch>
        </p:blipFill>
        <p:spPr>
          <a:xfrm>
            <a:off x="190500" y="365125"/>
            <a:ext cx="5448300" cy="21844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6159220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9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pic>
        <p:nvPicPr>
          <p:cNvPr id="8" name="Kuva 7">
            <a:extLst>
              <a:ext uri="{FF2B5EF4-FFF2-40B4-BE49-F238E27FC236}">
                <a16:creationId xmlns:a16="http://schemas.microsoft.com/office/drawing/2014/main" id="{02B8B4EB-FEF8-4B47-ADFB-F6A5C6465112}"/>
              </a:ext>
            </a:extLst>
          </p:cNvPr>
          <p:cNvPicPr>
            <a:picLocks noChangeAspect="1"/>
          </p:cNvPicPr>
          <p:nvPr userDrawn="1"/>
        </p:nvPicPr>
        <p:blipFill>
          <a:blip r:embed="rId3"/>
          <a:stretch>
            <a:fillRect/>
          </a:stretch>
        </p:blipFill>
        <p:spPr>
          <a:xfrm>
            <a:off x="-1176528" y="3851275"/>
            <a:ext cx="4800600" cy="2870200"/>
          </a:xfrm>
          <a:prstGeom prst="rect">
            <a:avLst/>
          </a:prstGeom>
        </p:spPr>
      </p:pic>
    </p:spTree>
    <p:extLst>
      <p:ext uri="{BB962C8B-B14F-4D97-AF65-F5344CB8AC3E}">
        <p14:creationId xmlns:p14="http://schemas.microsoft.com/office/powerpoint/2010/main" val="37691096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0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0F407DD1-E1B8-BF47-90CF-F97F471D3AAF}"/>
              </a:ext>
            </a:extLst>
          </p:cNvPr>
          <p:cNvPicPr>
            <a:picLocks noChangeAspect="1"/>
          </p:cNvPicPr>
          <p:nvPr userDrawn="1"/>
        </p:nvPicPr>
        <p:blipFill>
          <a:blip r:embed="rId3"/>
          <a:stretch>
            <a:fillRect/>
          </a:stretch>
        </p:blipFill>
        <p:spPr>
          <a:xfrm>
            <a:off x="-1660398" y="4456112"/>
            <a:ext cx="6057900" cy="20828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26402612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1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pic>
        <p:nvPicPr>
          <p:cNvPr id="8" name="Kuva 7">
            <a:extLst>
              <a:ext uri="{FF2B5EF4-FFF2-40B4-BE49-F238E27FC236}">
                <a16:creationId xmlns:a16="http://schemas.microsoft.com/office/drawing/2014/main" id="{E309957B-E7E2-8A4C-95B2-D39FF5E278A6}"/>
              </a:ext>
            </a:extLst>
          </p:cNvPr>
          <p:cNvPicPr>
            <a:picLocks noChangeAspect="1"/>
          </p:cNvPicPr>
          <p:nvPr userDrawn="1"/>
        </p:nvPicPr>
        <p:blipFill>
          <a:blip r:embed="rId3"/>
          <a:stretch>
            <a:fillRect/>
          </a:stretch>
        </p:blipFill>
        <p:spPr>
          <a:xfrm>
            <a:off x="-190500" y="3851275"/>
            <a:ext cx="4800600" cy="2870200"/>
          </a:xfrm>
          <a:prstGeom prst="rect">
            <a:avLst/>
          </a:prstGeom>
        </p:spPr>
      </p:pic>
    </p:spTree>
    <p:extLst>
      <p:ext uri="{BB962C8B-B14F-4D97-AF65-F5344CB8AC3E}">
        <p14:creationId xmlns:p14="http://schemas.microsoft.com/office/powerpoint/2010/main" val="16273895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2_Otsikko ja sisält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F4585497-E11A-9B4E-96E0-5398F040D5C9}"/>
              </a:ext>
            </a:extLst>
          </p:cNvPr>
          <p:cNvPicPr>
            <a:picLocks noChangeAspect="1"/>
          </p:cNvPicPr>
          <p:nvPr userDrawn="1"/>
        </p:nvPicPr>
        <p:blipFill>
          <a:blip r:embed="rId3"/>
          <a:stretch>
            <a:fillRect/>
          </a:stretch>
        </p:blipFill>
        <p:spPr>
          <a:xfrm>
            <a:off x="-2482850" y="4329112"/>
            <a:ext cx="6642100" cy="2209800"/>
          </a:xfrm>
          <a:prstGeom prst="rect">
            <a:avLst/>
          </a:prstGeom>
        </p:spPr>
      </p:pic>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26564779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Otsikko ja sisältö">
    <p:bg>
      <p:bgPr>
        <a:solidFill>
          <a:schemeClr val="bg1"/>
        </a:solidFill>
        <a:effectLst/>
      </p:bgPr>
    </p:bg>
    <p:spTree>
      <p:nvGrpSpPr>
        <p:cNvPr id="1" name=""/>
        <p:cNvGrpSpPr/>
        <p:nvPr/>
      </p:nvGrpSpPr>
      <p:grpSpPr>
        <a:xfrm>
          <a:off x="0" y="0"/>
          <a:ext cx="0" cy="0"/>
          <a:chOff x="0" y="0"/>
          <a:chExt cx="0" cy="0"/>
        </a:xfrm>
      </p:grpSpPr>
      <p:sp>
        <p:nvSpPr>
          <p:cNvPr id="8" name="Kuvan paikkamerkki 2">
            <a:extLst>
              <a:ext uri="{FF2B5EF4-FFF2-40B4-BE49-F238E27FC236}">
                <a16:creationId xmlns:a16="http://schemas.microsoft.com/office/drawing/2014/main" id="{47186B3B-19A8-684B-BA68-4D1996B35F09}"/>
              </a:ext>
            </a:extLst>
          </p:cNvPr>
          <p:cNvSpPr>
            <a:spLocks noGrp="1"/>
          </p:cNvSpPr>
          <p:nvPr>
            <p:ph type="pic" idx="13"/>
          </p:nvPr>
        </p:nvSpPr>
        <p:spPr>
          <a:xfrm>
            <a:off x="0" y="0"/>
            <a:ext cx="3799643" cy="6858000"/>
          </a:xfrm>
        </p:spPr>
        <p:txBody>
          <a:bodyPr/>
          <a:lstStyle>
            <a:lvl1pPr marL="0" indent="0">
              <a:buNone/>
              <a:defRPr sz="3200">
                <a:solidFill>
                  <a:srgbClr val="00799A"/>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4038600" y="365125"/>
            <a:ext cx="7315200" cy="1325563"/>
          </a:xfrm>
        </p:spPr>
        <p:txBody>
          <a:bodyPr>
            <a:normAutofit/>
          </a:bodyPr>
          <a:lstStyle>
            <a:lvl1pPr>
              <a:defRPr sz="4000">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4038600" y="1825625"/>
            <a:ext cx="7315200"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a:xfrm>
            <a:off x="4038600" y="6356350"/>
            <a:ext cx="1301496" cy="365125"/>
          </a:xfrm>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a:xfrm>
            <a:off x="5638800" y="6356350"/>
            <a:ext cx="4114800" cy="365125"/>
          </a:xfrm>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a:xfrm>
            <a:off x="10168128" y="6356350"/>
            <a:ext cx="1185672" cy="365125"/>
          </a:xfrm>
        </p:spPr>
        <p:txBody>
          <a:bodyPr/>
          <a:lstStyle>
            <a:lvl1pPr>
              <a:defRPr>
                <a:solidFill>
                  <a:srgbClr val="00799A"/>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38158651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3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11" name="Kuva 10">
            <a:extLst>
              <a:ext uri="{FF2B5EF4-FFF2-40B4-BE49-F238E27FC236}">
                <a16:creationId xmlns:a16="http://schemas.microsoft.com/office/drawing/2014/main" id="{7BC71980-79A3-1945-B93C-023E5F7357AE}"/>
              </a:ext>
            </a:extLst>
          </p:cNvPr>
          <p:cNvPicPr>
            <a:picLocks noChangeAspect="1"/>
          </p:cNvPicPr>
          <p:nvPr userDrawn="1"/>
        </p:nvPicPr>
        <p:blipFill>
          <a:blip r:embed="rId3"/>
          <a:stretch>
            <a:fillRect/>
          </a:stretch>
        </p:blipFill>
        <p:spPr>
          <a:xfrm>
            <a:off x="8153400" y="1825625"/>
            <a:ext cx="3200400" cy="3454400"/>
          </a:xfrm>
          <a:prstGeom prst="rect">
            <a:avLst/>
          </a:prstGeom>
        </p:spPr>
      </p:pic>
    </p:spTree>
    <p:extLst>
      <p:ext uri="{BB962C8B-B14F-4D97-AF65-F5344CB8AC3E}">
        <p14:creationId xmlns:p14="http://schemas.microsoft.com/office/powerpoint/2010/main" val="2771604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4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9D7F469E-52D1-B947-BD50-5C8DCCC6CBE7}"/>
              </a:ext>
            </a:extLst>
          </p:cNvPr>
          <p:cNvPicPr>
            <a:picLocks noChangeAspect="1"/>
          </p:cNvPicPr>
          <p:nvPr userDrawn="1"/>
        </p:nvPicPr>
        <p:blipFill>
          <a:blip r:embed="rId3"/>
          <a:stretch>
            <a:fillRect/>
          </a:stretch>
        </p:blipFill>
        <p:spPr>
          <a:xfrm>
            <a:off x="7188200" y="1825625"/>
            <a:ext cx="4165600" cy="2260600"/>
          </a:xfrm>
          <a:prstGeom prst="rect">
            <a:avLst/>
          </a:prstGeom>
        </p:spPr>
      </p:pic>
    </p:spTree>
    <p:extLst>
      <p:ext uri="{BB962C8B-B14F-4D97-AF65-F5344CB8AC3E}">
        <p14:creationId xmlns:p14="http://schemas.microsoft.com/office/powerpoint/2010/main" val="22570612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6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1350C95C-DF9D-5B41-BD0E-BC5E9591C4CF}"/>
              </a:ext>
            </a:extLst>
          </p:cNvPr>
          <p:cNvPicPr>
            <a:picLocks noChangeAspect="1"/>
          </p:cNvPicPr>
          <p:nvPr userDrawn="1"/>
        </p:nvPicPr>
        <p:blipFill>
          <a:blip r:embed="rId3"/>
          <a:stretch>
            <a:fillRect/>
          </a:stretch>
        </p:blipFill>
        <p:spPr>
          <a:xfrm>
            <a:off x="7148038" y="1825625"/>
            <a:ext cx="4205762" cy="2234311"/>
          </a:xfrm>
          <a:prstGeom prst="rect">
            <a:avLst/>
          </a:prstGeom>
        </p:spPr>
      </p:pic>
    </p:spTree>
    <p:extLst>
      <p:ext uri="{BB962C8B-B14F-4D97-AF65-F5344CB8AC3E}">
        <p14:creationId xmlns:p14="http://schemas.microsoft.com/office/powerpoint/2010/main" val="28020725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7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9" name="Kuva 8">
            <a:extLst>
              <a:ext uri="{FF2B5EF4-FFF2-40B4-BE49-F238E27FC236}">
                <a16:creationId xmlns:a16="http://schemas.microsoft.com/office/drawing/2014/main" id="{34033763-74B2-274A-9C5C-0193D34E14F3}"/>
              </a:ext>
            </a:extLst>
          </p:cNvPr>
          <p:cNvPicPr>
            <a:picLocks noChangeAspect="1"/>
          </p:cNvPicPr>
          <p:nvPr userDrawn="1"/>
        </p:nvPicPr>
        <p:blipFill>
          <a:blip r:embed="rId3"/>
          <a:stretch>
            <a:fillRect/>
          </a:stretch>
        </p:blipFill>
        <p:spPr>
          <a:xfrm>
            <a:off x="8509000" y="1825625"/>
            <a:ext cx="2844800" cy="2768600"/>
          </a:xfrm>
          <a:prstGeom prst="rect">
            <a:avLst/>
          </a:prstGeom>
        </p:spPr>
      </p:pic>
    </p:spTree>
    <p:extLst>
      <p:ext uri="{BB962C8B-B14F-4D97-AF65-F5344CB8AC3E}">
        <p14:creationId xmlns:p14="http://schemas.microsoft.com/office/powerpoint/2010/main" val="17175807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8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861E21FE-6D57-E14F-9D04-F5B5E44F690D}"/>
              </a:ext>
            </a:extLst>
          </p:cNvPr>
          <p:cNvPicPr>
            <a:picLocks noChangeAspect="1"/>
          </p:cNvPicPr>
          <p:nvPr userDrawn="1"/>
        </p:nvPicPr>
        <p:blipFill>
          <a:blip r:embed="rId3"/>
          <a:stretch>
            <a:fillRect/>
          </a:stretch>
        </p:blipFill>
        <p:spPr>
          <a:xfrm>
            <a:off x="7239000" y="1825625"/>
            <a:ext cx="4114800" cy="2235503"/>
          </a:xfrm>
          <a:prstGeom prst="rect">
            <a:avLst/>
          </a:prstGeom>
        </p:spPr>
      </p:pic>
    </p:spTree>
    <p:extLst>
      <p:ext uri="{BB962C8B-B14F-4D97-AF65-F5344CB8AC3E}">
        <p14:creationId xmlns:p14="http://schemas.microsoft.com/office/powerpoint/2010/main" val="17431958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9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6239256"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6239256"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9" name="Kuva 8">
            <a:extLst>
              <a:ext uri="{FF2B5EF4-FFF2-40B4-BE49-F238E27FC236}">
                <a16:creationId xmlns:a16="http://schemas.microsoft.com/office/drawing/2014/main" id="{4F1DE8E4-BAB3-BF49-A17E-8575512BC895}"/>
              </a:ext>
            </a:extLst>
          </p:cNvPr>
          <p:cNvPicPr>
            <a:picLocks noChangeAspect="1"/>
          </p:cNvPicPr>
          <p:nvPr userDrawn="1"/>
        </p:nvPicPr>
        <p:blipFill>
          <a:blip r:embed="rId3"/>
          <a:stretch>
            <a:fillRect/>
          </a:stretch>
        </p:blipFill>
        <p:spPr>
          <a:xfrm>
            <a:off x="8331200" y="1825625"/>
            <a:ext cx="3022600" cy="2387600"/>
          </a:xfrm>
          <a:prstGeom prst="rect">
            <a:avLst/>
          </a:prstGeom>
        </p:spPr>
      </p:pic>
    </p:spTree>
    <p:extLst>
      <p:ext uri="{BB962C8B-B14F-4D97-AF65-F5344CB8AC3E}">
        <p14:creationId xmlns:p14="http://schemas.microsoft.com/office/powerpoint/2010/main" val="15008118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Otsikko ja sisältö">
    <p:bg>
      <p:bgPr>
        <a:solidFill>
          <a:schemeClr val="bg1"/>
        </a:solidFill>
        <a:effectLst/>
      </p:bgPr>
    </p:bg>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C1801E00-D9F8-8747-95B4-528CD4637851}"/>
              </a:ext>
            </a:extLst>
          </p:cNvPr>
          <p:cNvPicPr>
            <a:picLocks noChangeAspect="1"/>
          </p:cNvPicPr>
          <p:nvPr userDrawn="1"/>
        </p:nvPicPr>
        <p:blipFill>
          <a:blip r:embed="rId3"/>
          <a:stretch>
            <a:fillRect/>
          </a:stretch>
        </p:blipFill>
        <p:spPr>
          <a:xfrm>
            <a:off x="10238232" y="4212019"/>
            <a:ext cx="1600200" cy="1727200"/>
          </a:xfrm>
          <a:prstGeom prst="rect">
            <a:avLst/>
          </a:prstGeom>
        </p:spPr>
      </p:pic>
      <p:sp>
        <p:nvSpPr>
          <p:cNvPr id="9" name="Otsikko 1">
            <a:extLst>
              <a:ext uri="{FF2B5EF4-FFF2-40B4-BE49-F238E27FC236}">
                <a16:creationId xmlns:a16="http://schemas.microsoft.com/office/drawing/2014/main" id="{54971E56-3F4A-0E46-B92B-222A14856E64}"/>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0" name="Sisällön paikkamerkki 2">
            <a:extLst>
              <a:ext uri="{FF2B5EF4-FFF2-40B4-BE49-F238E27FC236}">
                <a16:creationId xmlns:a16="http://schemas.microsoft.com/office/drawing/2014/main" id="{3AD89D24-3357-AD4E-8C4F-0EBCF7EABFC6}"/>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1897394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0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9" name="Kuva 8">
            <a:extLst>
              <a:ext uri="{FF2B5EF4-FFF2-40B4-BE49-F238E27FC236}">
                <a16:creationId xmlns:a16="http://schemas.microsoft.com/office/drawing/2014/main" id="{30AEC797-6735-F947-BDF9-069C27BF4241}"/>
              </a:ext>
            </a:extLst>
          </p:cNvPr>
          <p:cNvPicPr>
            <a:picLocks noChangeAspect="1"/>
          </p:cNvPicPr>
          <p:nvPr userDrawn="1"/>
        </p:nvPicPr>
        <p:blipFill>
          <a:blip r:embed="rId3"/>
          <a:stretch>
            <a:fillRect/>
          </a:stretch>
        </p:blipFill>
        <p:spPr>
          <a:xfrm>
            <a:off x="9792208" y="4808919"/>
            <a:ext cx="2082800" cy="1130300"/>
          </a:xfrm>
          <a:prstGeom prst="rect">
            <a:avLst/>
          </a:prstGeom>
        </p:spPr>
      </p:pic>
    </p:spTree>
    <p:extLst>
      <p:ext uri="{BB962C8B-B14F-4D97-AF65-F5344CB8AC3E}">
        <p14:creationId xmlns:p14="http://schemas.microsoft.com/office/powerpoint/2010/main" val="409487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1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10" name="Kuva 9">
            <a:extLst>
              <a:ext uri="{FF2B5EF4-FFF2-40B4-BE49-F238E27FC236}">
                <a16:creationId xmlns:a16="http://schemas.microsoft.com/office/drawing/2014/main" id="{B4AE70CF-BC3F-4D4C-9DE9-45F8877512FF}"/>
              </a:ext>
            </a:extLst>
          </p:cNvPr>
          <p:cNvPicPr>
            <a:picLocks noChangeAspect="1"/>
          </p:cNvPicPr>
          <p:nvPr userDrawn="1"/>
        </p:nvPicPr>
        <p:blipFill>
          <a:blip r:embed="rId3"/>
          <a:stretch>
            <a:fillRect/>
          </a:stretch>
        </p:blipFill>
        <p:spPr>
          <a:xfrm>
            <a:off x="9639808" y="4744712"/>
            <a:ext cx="2235200" cy="1181100"/>
          </a:xfrm>
          <a:prstGeom prst="rect">
            <a:avLst/>
          </a:prstGeom>
        </p:spPr>
      </p:pic>
    </p:spTree>
    <p:extLst>
      <p:ext uri="{BB962C8B-B14F-4D97-AF65-F5344CB8AC3E}">
        <p14:creationId xmlns:p14="http://schemas.microsoft.com/office/powerpoint/2010/main" val="35476267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22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163DB437-2E9F-694E-AA34-06680E6381C7}"/>
              </a:ext>
            </a:extLst>
          </p:cNvPr>
          <p:cNvPicPr>
            <a:picLocks noChangeAspect="1"/>
          </p:cNvPicPr>
          <p:nvPr userDrawn="1"/>
        </p:nvPicPr>
        <p:blipFill>
          <a:blip r:embed="rId3"/>
          <a:stretch>
            <a:fillRect/>
          </a:stretch>
        </p:blipFill>
        <p:spPr>
          <a:xfrm>
            <a:off x="10224008" y="4744712"/>
            <a:ext cx="1422400" cy="1384300"/>
          </a:xfrm>
          <a:prstGeom prst="rect">
            <a:avLst/>
          </a:prstGeom>
        </p:spPr>
      </p:pic>
    </p:spTree>
    <p:extLst>
      <p:ext uri="{BB962C8B-B14F-4D97-AF65-F5344CB8AC3E}">
        <p14:creationId xmlns:p14="http://schemas.microsoft.com/office/powerpoint/2010/main" val="2248038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3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8" name="Kuva 7">
            <a:extLst>
              <a:ext uri="{FF2B5EF4-FFF2-40B4-BE49-F238E27FC236}">
                <a16:creationId xmlns:a16="http://schemas.microsoft.com/office/drawing/2014/main" id="{10F263E9-47DE-0948-B297-88FE33DA8105}"/>
              </a:ext>
            </a:extLst>
          </p:cNvPr>
          <p:cNvPicPr>
            <a:picLocks noChangeAspect="1"/>
          </p:cNvPicPr>
          <p:nvPr userDrawn="1"/>
        </p:nvPicPr>
        <p:blipFill>
          <a:blip r:embed="rId3"/>
          <a:stretch>
            <a:fillRect/>
          </a:stretch>
        </p:blipFill>
        <p:spPr>
          <a:xfrm>
            <a:off x="9741408" y="4772144"/>
            <a:ext cx="2133600" cy="1155700"/>
          </a:xfrm>
          <a:prstGeom prst="rect">
            <a:avLst/>
          </a:prstGeom>
        </p:spPr>
      </p:pic>
    </p:spTree>
    <p:extLst>
      <p:ext uri="{BB962C8B-B14F-4D97-AF65-F5344CB8AC3E}">
        <p14:creationId xmlns:p14="http://schemas.microsoft.com/office/powerpoint/2010/main" val="1576716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24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a:xfrm>
            <a:off x="838200" y="1825625"/>
            <a:ext cx="8781288" cy="4351338"/>
          </a:xfrm>
        </p:spPr>
        <p:txBody>
          <a:bodyPr/>
          <a:lstStyle>
            <a:lvl1pPr>
              <a:defRPr>
                <a:solidFill>
                  <a:srgbClr val="00799A"/>
                </a:solidFill>
              </a:defRPr>
            </a:lvl1pPr>
            <a:lvl2pPr>
              <a:defRPr>
                <a:solidFill>
                  <a:srgbClr val="00799A"/>
                </a:solidFill>
              </a:defRPr>
            </a:lvl2pPr>
            <a:lvl3pPr>
              <a:defRPr>
                <a:solidFill>
                  <a:srgbClr val="00799A"/>
                </a:solidFill>
              </a:defRPr>
            </a:lvl3pPr>
            <a:lvl4pPr>
              <a:defRPr>
                <a:solidFill>
                  <a:srgbClr val="00799A"/>
                </a:solidFill>
              </a:defRPr>
            </a:lvl4pPr>
            <a:lvl5pPr>
              <a:defRPr>
                <a:solidFill>
                  <a:srgbClr val="00799A"/>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pic>
        <p:nvPicPr>
          <p:cNvPr id="9" name="Kuva 8">
            <a:extLst>
              <a:ext uri="{FF2B5EF4-FFF2-40B4-BE49-F238E27FC236}">
                <a16:creationId xmlns:a16="http://schemas.microsoft.com/office/drawing/2014/main" id="{59CD12E7-9E55-9546-A431-49726B3A831C}"/>
              </a:ext>
            </a:extLst>
          </p:cNvPr>
          <p:cNvPicPr>
            <a:picLocks noChangeAspect="1"/>
          </p:cNvPicPr>
          <p:nvPr userDrawn="1"/>
        </p:nvPicPr>
        <p:blipFill>
          <a:blip r:embed="rId3"/>
          <a:stretch>
            <a:fillRect/>
          </a:stretch>
        </p:blipFill>
        <p:spPr>
          <a:xfrm>
            <a:off x="10052558" y="4752332"/>
            <a:ext cx="1511300" cy="1193800"/>
          </a:xfrm>
          <a:prstGeom prst="rect">
            <a:avLst/>
          </a:prstGeom>
        </p:spPr>
      </p:pic>
    </p:spTree>
    <p:extLst>
      <p:ext uri="{BB962C8B-B14F-4D97-AF65-F5344CB8AC3E}">
        <p14:creationId xmlns:p14="http://schemas.microsoft.com/office/powerpoint/2010/main" val="16331819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6_Otsikko ja sisältö">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a:xfrm>
            <a:off x="838200" y="365125"/>
            <a:ext cx="8781288" cy="1325563"/>
          </a:xfrm>
        </p:spPr>
        <p:txBody>
          <a:bodyPr/>
          <a:lstStyle>
            <a:lvl1pPr>
              <a:defRPr>
                <a:solidFill>
                  <a:srgbClr val="00799A"/>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spTree>
    <p:extLst>
      <p:ext uri="{BB962C8B-B14F-4D97-AF65-F5344CB8AC3E}">
        <p14:creationId xmlns:p14="http://schemas.microsoft.com/office/powerpoint/2010/main" val="37536113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7_Otsikko ja sisältö">
    <p:bg>
      <p:bgPr>
        <a:solidFill>
          <a:schemeClr val="bg1"/>
        </a:solidFill>
        <a:effectLst/>
      </p:bgPr>
    </p:bg>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lvl1pPr>
              <a:defRPr>
                <a:solidFill>
                  <a:srgbClr val="00799A"/>
                </a:solidFill>
              </a:defRPr>
            </a:lvl1p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lvl1pPr>
              <a:defRPr>
                <a:solidFill>
                  <a:srgbClr val="00799A"/>
                </a:solidFill>
              </a:defRPr>
            </a:lvl1p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lvl1pPr>
              <a:defRPr>
                <a:solidFill>
                  <a:srgbClr val="00799A"/>
                </a:solidFill>
              </a:defRPr>
            </a:lvl1pPr>
          </a:lstStyle>
          <a:p>
            <a:fld id="{9AC3490C-B401-7445-84BA-EA6FCE9C76E3}" type="slidenum">
              <a:rPr lang="fi-FI" smtClean="0"/>
              <a:pPr/>
              <a:t>‹#›</a:t>
            </a:fld>
            <a:endParaRPr lang="fi-FI"/>
          </a:p>
        </p:txBody>
      </p:sp>
      <p:pic>
        <p:nvPicPr>
          <p:cNvPr id="7" name="Kuva 6">
            <a:extLst>
              <a:ext uri="{FF2B5EF4-FFF2-40B4-BE49-F238E27FC236}">
                <a16:creationId xmlns:a16="http://schemas.microsoft.com/office/drawing/2014/main" id="{57F8F38D-13FC-FA45-8960-A6E0DE7BB348}"/>
              </a:ext>
            </a:extLst>
          </p:cNvPr>
          <p:cNvPicPr>
            <a:picLocks noChangeAspect="1"/>
          </p:cNvPicPr>
          <p:nvPr userDrawn="1"/>
        </p:nvPicPr>
        <p:blipFill>
          <a:blip r:embed="rId2"/>
          <a:stretch>
            <a:fillRect/>
          </a:stretch>
        </p:blipFill>
        <p:spPr>
          <a:xfrm>
            <a:off x="9208800" y="180000"/>
            <a:ext cx="2804073" cy="489600"/>
          </a:xfrm>
          <a:prstGeom prst="rect">
            <a:avLst/>
          </a:prstGeom>
        </p:spPr>
      </p:pic>
    </p:spTree>
    <p:extLst>
      <p:ext uri="{BB962C8B-B14F-4D97-AF65-F5344CB8AC3E}">
        <p14:creationId xmlns:p14="http://schemas.microsoft.com/office/powerpoint/2010/main" val="20371725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1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91A96-7C2E-A148-89A6-28DFBF747E73}"/>
              </a:ext>
            </a:extLst>
          </p:cNvPr>
          <p:cNvSpPr>
            <a:spLocks noGrp="1"/>
          </p:cNvSpPr>
          <p:nvPr>
            <p:ph type="ctrTitle"/>
          </p:nvPr>
        </p:nvSpPr>
        <p:spPr>
          <a:xfrm>
            <a:off x="838200" y="3674618"/>
            <a:ext cx="10515600" cy="888238"/>
          </a:xfrm>
        </p:spPr>
        <p:txBody>
          <a:bodyPr anchor="b">
            <a:normAutofit/>
          </a:bodyPr>
          <a:lstStyle>
            <a:lvl1pPr algn="l">
              <a:defRPr sz="40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855C5357-1E30-7A4C-B39E-69D072BB95AE}"/>
              </a:ext>
            </a:extLst>
          </p:cNvPr>
          <p:cNvSpPr>
            <a:spLocks noGrp="1"/>
          </p:cNvSpPr>
          <p:nvPr>
            <p:ph type="subTitle" idx="1"/>
          </p:nvPr>
        </p:nvSpPr>
        <p:spPr>
          <a:xfrm>
            <a:off x="838200" y="4773168"/>
            <a:ext cx="10515600" cy="48463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4" name="Päivämäärän paikkamerkki 3">
            <a:extLst>
              <a:ext uri="{FF2B5EF4-FFF2-40B4-BE49-F238E27FC236}">
                <a16:creationId xmlns:a16="http://schemas.microsoft.com/office/drawing/2014/main" id="{D268AB06-9BFE-F74C-88EE-8F2AD7DACB3A}"/>
              </a:ext>
            </a:extLst>
          </p:cNvPr>
          <p:cNvSpPr>
            <a:spLocks noGrp="1"/>
          </p:cNvSpPr>
          <p:nvPr>
            <p:ph type="dt" sz="half" idx="10"/>
          </p:nvPr>
        </p:nvSpPr>
        <p:spPr/>
        <p:txBody>
          <a:bodyPr/>
          <a:lstStyle/>
          <a:p>
            <a:endParaRPr lang="fi-FI"/>
          </a:p>
        </p:txBody>
      </p:sp>
      <p:sp>
        <p:nvSpPr>
          <p:cNvPr id="5" name="Alatunnisteen paikkamerkki 4">
            <a:extLst>
              <a:ext uri="{FF2B5EF4-FFF2-40B4-BE49-F238E27FC236}">
                <a16:creationId xmlns:a16="http://schemas.microsoft.com/office/drawing/2014/main" id="{B6903F3E-1D39-FD48-953D-0C289C6B43F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C40CEE7-E7DA-D942-AD3C-65A91ED77C8F}"/>
              </a:ext>
            </a:extLst>
          </p:cNvPr>
          <p:cNvSpPr>
            <a:spLocks noGrp="1"/>
          </p:cNvSpPr>
          <p:nvPr>
            <p:ph type="sldNum" sz="quarter" idx="12"/>
          </p:nvPr>
        </p:nvSpPr>
        <p:spPr/>
        <p:txBody>
          <a:bodyPr/>
          <a:lstStyle/>
          <a:p>
            <a:fld id="{9AC3490C-B401-7445-84BA-EA6FCE9C76E3}" type="slidenum">
              <a:rPr lang="fi-FI" smtClean="0"/>
              <a:t>‹#›</a:t>
            </a:fld>
            <a:endParaRPr lang="fi-FI"/>
          </a:p>
        </p:txBody>
      </p:sp>
      <p:cxnSp>
        <p:nvCxnSpPr>
          <p:cNvPr id="12" name="Suora yhdysviiva 11">
            <a:extLst>
              <a:ext uri="{FF2B5EF4-FFF2-40B4-BE49-F238E27FC236}">
                <a16:creationId xmlns:a16="http://schemas.microsoft.com/office/drawing/2014/main" id="{59910DDF-4909-7D41-AD90-2B0C764CE23B}"/>
              </a:ext>
            </a:extLst>
          </p:cNvPr>
          <p:cNvCxnSpPr>
            <a:cxnSpLocks/>
          </p:cNvCxnSpPr>
          <p:nvPr userDrawn="1"/>
        </p:nvCxnSpPr>
        <p:spPr>
          <a:xfrm>
            <a:off x="838200" y="4663440"/>
            <a:ext cx="105156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3" name="Kuva 12">
            <a:extLst>
              <a:ext uri="{FF2B5EF4-FFF2-40B4-BE49-F238E27FC236}">
                <a16:creationId xmlns:a16="http://schemas.microsoft.com/office/drawing/2014/main" id="{C1F7F024-9E0B-1E47-BEB3-030B4D68A695}"/>
              </a:ext>
            </a:extLst>
          </p:cNvPr>
          <p:cNvPicPr>
            <a:picLocks noChangeAspect="1"/>
          </p:cNvPicPr>
          <p:nvPr userDrawn="1"/>
        </p:nvPicPr>
        <p:blipFill>
          <a:blip r:embed="rId2"/>
          <a:stretch>
            <a:fillRect/>
          </a:stretch>
        </p:blipFill>
        <p:spPr>
          <a:xfrm>
            <a:off x="838200" y="1483765"/>
            <a:ext cx="4666488" cy="814784"/>
          </a:xfrm>
          <a:prstGeom prst="rect">
            <a:avLst/>
          </a:prstGeom>
        </p:spPr>
      </p:pic>
      <p:pic>
        <p:nvPicPr>
          <p:cNvPr id="15" name="Kuva 14">
            <a:extLst>
              <a:ext uri="{FF2B5EF4-FFF2-40B4-BE49-F238E27FC236}">
                <a16:creationId xmlns:a16="http://schemas.microsoft.com/office/drawing/2014/main" id="{22A43BB8-B6BF-BD44-B3CF-67A10B9EB7A1}"/>
              </a:ext>
            </a:extLst>
          </p:cNvPr>
          <p:cNvPicPr>
            <a:picLocks noChangeAspect="1"/>
          </p:cNvPicPr>
          <p:nvPr userDrawn="1"/>
        </p:nvPicPr>
        <p:blipFill>
          <a:blip r:embed="rId3"/>
          <a:stretch>
            <a:fillRect/>
          </a:stretch>
        </p:blipFill>
        <p:spPr>
          <a:xfrm>
            <a:off x="5943600" y="697357"/>
            <a:ext cx="5410200" cy="2387600"/>
          </a:xfrm>
          <a:prstGeom prst="rect">
            <a:avLst/>
          </a:prstGeom>
        </p:spPr>
      </p:pic>
    </p:spTree>
    <p:extLst>
      <p:ext uri="{BB962C8B-B14F-4D97-AF65-F5344CB8AC3E}">
        <p14:creationId xmlns:p14="http://schemas.microsoft.com/office/powerpoint/2010/main" val="2445990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953AF7-EA12-644F-A36C-4CF30C9A890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2F22742-40AF-AA46-BC17-72BED734FF2A}"/>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82DE07-AF02-B04D-A641-7C8D8F6E7587}"/>
              </a:ext>
            </a:extLst>
          </p:cNvPr>
          <p:cNvSpPr>
            <a:spLocks noGrp="1"/>
          </p:cNvSpPr>
          <p:nvPr>
            <p:ph type="dt" sz="half" idx="10"/>
          </p:nvPr>
        </p:nvSpPr>
        <p:spPr/>
        <p:txBody>
          <a:bodyPr/>
          <a:lstStyle/>
          <a:p>
            <a:endParaRPr lang="fi-FI"/>
          </a:p>
        </p:txBody>
      </p:sp>
      <p:sp>
        <p:nvSpPr>
          <p:cNvPr id="5" name="Alatunnisteen paikkamerkki 4">
            <a:extLst>
              <a:ext uri="{FF2B5EF4-FFF2-40B4-BE49-F238E27FC236}">
                <a16:creationId xmlns:a16="http://schemas.microsoft.com/office/drawing/2014/main" id="{1240D231-7F15-E746-9A15-0B625CE98F7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EDEFA90-2CC0-0C44-827F-808492151C23}"/>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9" name="Kuva 12">
            <a:extLst>
              <a:ext uri="{FF2B5EF4-FFF2-40B4-BE49-F238E27FC236}">
                <a16:creationId xmlns:a16="http://schemas.microsoft.com/office/drawing/2014/main" id="{FBD8538B-E11A-854F-8171-870BCE06EB2F}"/>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2979703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1_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824325-BED4-7247-AB95-5250F6A10269}"/>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AFB45E1-A9E4-C642-A9CD-DE4BDE457D78}"/>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D5BC889B-196D-5647-A007-153FFE763D4A}"/>
              </a:ext>
            </a:extLst>
          </p:cNvPr>
          <p:cNvSpPr>
            <a:spLocks noGrp="1"/>
          </p:cNvSpPr>
          <p:nvPr>
            <p:ph type="dt" sz="half" idx="10"/>
          </p:nvPr>
        </p:nvSpPr>
        <p:spPr/>
        <p:txBody>
          <a:bodyPr/>
          <a:lstStyle/>
          <a:p>
            <a:endParaRPr lang="fi-FI"/>
          </a:p>
        </p:txBody>
      </p:sp>
      <p:sp>
        <p:nvSpPr>
          <p:cNvPr id="5" name="Alatunnisteen paikkamerkki 4">
            <a:extLst>
              <a:ext uri="{FF2B5EF4-FFF2-40B4-BE49-F238E27FC236}">
                <a16:creationId xmlns:a16="http://schemas.microsoft.com/office/drawing/2014/main" id="{C712BC72-0475-8745-A9A7-EB026B4566B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0A56C7F-41CD-F343-AA27-A22054902F92}"/>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7" name="Kuva 12">
            <a:extLst>
              <a:ext uri="{FF2B5EF4-FFF2-40B4-BE49-F238E27FC236}">
                <a16:creationId xmlns:a16="http://schemas.microsoft.com/office/drawing/2014/main" id="{916852C7-9D0E-B445-B9C6-3A73F6A6510D}"/>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41445610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8EF7BC-B990-374B-9C79-068EAC742232}"/>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61A982B-08AE-534F-9FD6-22CEB811B587}"/>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AB8374C2-67EC-C44F-8E54-65705ECB16C0}"/>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E0485E0E-5118-AE4E-987C-1AFAAB9CF92B}"/>
              </a:ext>
            </a:extLst>
          </p:cNvPr>
          <p:cNvSpPr>
            <a:spLocks noGrp="1"/>
          </p:cNvSpPr>
          <p:nvPr>
            <p:ph type="dt" sz="half" idx="10"/>
          </p:nvPr>
        </p:nvSpPr>
        <p:spPr/>
        <p:txBody>
          <a:bodyPr/>
          <a:lstStyle/>
          <a:p>
            <a:endParaRPr lang="fi-FI"/>
          </a:p>
        </p:txBody>
      </p:sp>
      <p:sp>
        <p:nvSpPr>
          <p:cNvPr id="6" name="Alatunnisteen paikkamerkki 5">
            <a:extLst>
              <a:ext uri="{FF2B5EF4-FFF2-40B4-BE49-F238E27FC236}">
                <a16:creationId xmlns:a16="http://schemas.microsoft.com/office/drawing/2014/main" id="{842CB54D-60F0-F146-AAE1-488DD6A2450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83973A3-E812-9440-AE53-FC84B2A317C1}"/>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8" name="Kuva 12">
            <a:extLst>
              <a:ext uri="{FF2B5EF4-FFF2-40B4-BE49-F238E27FC236}">
                <a16:creationId xmlns:a16="http://schemas.microsoft.com/office/drawing/2014/main" id="{90F20EEE-88EA-F24D-BC50-C7025E516B69}"/>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29765492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8AE5C6-A3F7-DF42-BB99-F0AD9E886A6A}"/>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1DC093C8-1051-3B4D-8948-6EA1C744A0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A849B27E-04ED-5A40-B775-955E268B6BC8}"/>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80FFA472-FFEF-B34F-BAAB-2F049C2D57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378507CF-B296-DA4F-BA3A-F9B3B8D29A66}"/>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088C1ED-160F-F444-A72B-C3E66EB5C0E2}"/>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1021D74C-8ED8-4942-81C6-4EDF0DBB640D}"/>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E3AF31B9-2AD5-7145-A060-B7DE2EE7C45E}"/>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10" name="Kuva 12">
            <a:extLst>
              <a:ext uri="{FF2B5EF4-FFF2-40B4-BE49-F238E27FC236}">
                <a16:creationId xmlns:a16="http://schemas.microsoft.com/office/drawing/2014/main" id="{0EEF73CA-9B28-BC4A-BE99-D20DD80DEA2F}"/>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21289314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E36718-3C44-F842-B47C-FDD4176EDFA1}"/>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0C281468-A449-DF45-AD65-E241677BB795}"/>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945A57C1-B52D-0341-A767-8469D7D18D6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FBEAE4B5-036C-374C-9D82-C417DAE221CB}"/>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6" name="Kuva 12">
            <a:extLst>
              <a:ext uri="{FF2B5EF4-FFF2-40B4-BE49-F238E27FC236}">
                <a16:creationId xmlns:a16="http://schemas.microsoft.com/office/drawing/2014/main" id="{6F35BA30-D3D8-BF46-9491-1E3C1F1422D5}"/>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23025905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9002A01-83F5-CA47-B750-74ADA4A0FC3B}"/>
              </a:ext>
            </a:extLst>
          </p:cNvPr>
          <p:cNvSpPr>
            <a:spLocks noGrp="1"/>
          </p:cNvSpPr>
          <p:nvPr>
            <p:ph type="dt" sz="half" idx="10"/>
          </p:nvPr>
        </p:nvSpPr>
        <p:spPr/>
        <p:txBody>
          <a:bodyPr/>
          <a:lstStyle/>
          <a:p>
            <a:endParaRPr lang="fi-FI"/>
          </a:p>
        </p:txBody>
      </p:sp>
      <p:sp>
        <p:nvSpPr>
          <p:cNvPr id="3" name="Alatunnisteen paikkamerkki 2">
            <a:extLst>
              <a:ext uri="{FF2B5EF4-FFF2-40B4-BE49-F238E27FC236}">
                <a16:creationId xmlns:a16="http://schemas.microsoft.com/office/drawing/2014/main" id="{D2AE8133-8026-004D-8EB9-2283354FC224}"/>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3C31050E-339E-DE40-8950-AB5E22FB75FC}"/>
              </a:ext>
            </a:extLst>
          </p:cNvPr>
          <p:cNvSpPr>
            <a:spLocks noGrp="1"/>
          </p:cNvSpPr>
          <p:nvPr>
            <p:ph type="sldNum" sz="quarter" idx="12"/>
          </p:nvPr>
        </p:nvSpPr>
        <p:spPr/>
        <p:txBody>
          <a:bodyPr/>
          <a:lstStyle/>
          <a:p>
            <a:fld id="{9AC3490C-B401-7445-84BA-EA6FCE9C76E3}" type="slidenum">
              <a:rPr lang="fi-FI" smtClean="0"/>
              <a:t>‹#›</a:t>
            </a:fld>
            <a:endParaRPr lang="fi-FI"/>
          </a:p>
        </p:txBody>
      </p:sp>
      <p:pic>
        <p:nvPicPr>
          <p:cNvPr id="5" name="Kuva 12">
            <a:extLst>
              <a:ext uri="{FF2B5EF4-FFF2-40B4-BE49-F238E27FC236}">
                <a16:creationId xmlns:a16="http://schemas.microsoft.com/office/drawing/2014/main" id="{82151408-4792-9043-BA61-3EA1125F9594}"/>
              </a:ext>
            </a:extLst>
          </p:cNvPr>
          <p:cNvPicPr>
            <a:picLocks noChangeAspect="1"/>
          </p:cNvPicPr>
          <p:nvPr userDrawn="1"/>
        </p:nvPicPr>
        <p:blipFill>
          <a:blip r:embed="rId2"/>
          <a:stretch>
            <a:fillRect/>
          </a:stretch>
        </p:blipFill>
        <p:spPr>
          <a:xfrm>
            <a:off x="9208800" y="174086"/>
            <a:ext cx="2804073" cy="489600"/>
          </a:xfrm>
          <a:prstGeom prst="rect">
            <a:avLst/>
          </a:prstGeom>
        </p:spPr>
      </p:pic>
    </p:spTree>
    <p:extLst>
      <p:ext uri="{BB962C8B-B14F-4D97-AF65-F5344CB8AC3E}">
        <p14:creationId xmlns:p14="http://schemas.microsoft.com/office/powerpoint/2010/main" val="268265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99A"/>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1B024F1-6B6D-FF45-BFCA-C6A354D86C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73715644-9DBD-CF43-8CC4-C66B3E9E6C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853BFE6-92ED-0C4C-8B39-FBAC243C83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fi-FI"/>
          </a:p>
        </p:txBody>
      </p:sp>
      <p:sp>
        <p:nvSpPr>
          <p:cNvPr id="5" name="Alatunnisteen paikkamerkki 4">
            <a:extLst>
              <a:ext uri="{FF2B5EF4-FFF2-40B4-BE49-F238E27FC236}">
                <a16:creationId xmlns:a16="http://schemas.microsoft.com/office/drawing/2014/main" id="{5BD3DE40-CB06-9545-844F-DF7EB241A7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fi-FI"/>
          </a:p>
        </p:txBody>
      </p:sp>
      <p:sp>
        <p:nvSpPr>
          <p:cNvPr id="6" name="Dian numeron paikkamerkki 5">
            <a:extLst>
              <a:ext uri="{FF2B5EF4-FFF2-40B4-BE49-F238E27FC236}">
                <a16:creationId xmlns:a16="http://schemas.microsoft.com/office/drawing/2014/main" id="{48E732F3-8CB3-7847-B3B2-5926AD0514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9AC3490C-B401-7445-84BA-EA6FCE9C76E3}" type="slidenum">
              <a:rPr lang="fi-FI" smtClean="0"/>
              <a:pPr/>
              <a:t>‹#›</a:t>
            </a:fld>
            <a:endParaRPr lang="fi-FI"/>
          </a:p>
        </p:txBody>
      </p:sp>
    </p:spTree>
    <p:extLst>
      <p:ext uri="{BB962C8B-B14F-4D97-AF65-F5344CB8AC3E}">
        <p14:creationId xmlns:p14="http://schemas.microsoft.com/office/powerpoint/2010/main" val="228432640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70" r:id="rId5"/>
    <p:sldLayoutId id="2147483664" r:id="rId6"/>
    <p:sldLayoutId id="2147483665" r:id="rId7"/>
    <p:sldLayoutId id="2147483666" r:id="rId8"/>
    <p:sldLayoutId id="2147483667" r:id="rId9"/>
    <p:sldLayoutId id="2147483668" r:id="rId10"/>
    <p:sldLayoutId id="2147483671" r:id="rId11"/>
    <p:sldLayoutId id="2147483669" r:id="rId12"/>
    <p:sldLayoutId id="2147483675" r:id="rId13"/>
    <p:sldLayoutId id="2147483673" r:id="rId14"/>
    <p:sldLayoutId id="2147483677" r:id="rId15"/>
    <p:sldLayoutId id="2147483674" r:id="rId16"/>
    <p:sldLayoutId id="2147483651" r:id="rId17"/>
    <p:sldLayoutId id="2147483676" r:id="rId18"/>
    <p:sldLayoutId id="2147483678" r:id="rId19"/>
    <p:sldLayoutId id="2147483679" r:id="rId20"/>
    <p:sldLayoutId id="2147483680" r:id="rId21"/>
    <p:sldLayoutId id="2147483681" r:id="rId22"/>
    <p:sldLayoutId id="2147483682" r:id="rId23"/>
    <p:sldLayoutId id="2147483683" r:id="rId24"/>
    <p:sldLayoutId id="2147483687" r:id="rId25"/>
    <p:sldLayoutId id="2147483684" r:id="rId26"/>
    <p:sldLayoutId id="2147483685" r:id="rId27"/>
    <p:sldLayoutId id="2147483686"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713" r:id="rId37"/>
    <p:sldLayoutId id="2147483696" r:id="rId38"/>
    <p:sldLayoutId id="2147483699" r:id="rId39"/>
    <p:sldLayoutId id="2147483700" r:id="rId40"/>
    <p:sldLayoutId id="2147483701" r:id="rId41"/>
    <p:sldLayoutId id="2147483702" r:id="rId42"/>
    <p:sldLayoutId id="2147483703" r:id="rId43"/>
    <p:sldLayoutId id="2147483698" r:id="rId44"/>
    <p:sldLayoutId id="2147483704" r:id="rId45"/>
    <p:sldLayoutId id="2147483705" r:id="rId46"/>
    <p:sldLayoutId id="2147483706" r:id="rId47"/>
    <p:sldLayoutId id="2147483707" r:id="rId48"/>
    <p:sldLayoutId id="2147483708" r:id="rId49"/>
    <p:sldLayoutId id="2147483714" r:id="rId50"/>
    <p:sldLayoutId id="2147483715" r:id="rId51"/>
    <p:sldLayoutId id="2147483660" r:id="rId52"/>
    <p:sldLayoutId id="2147483650" r:id="rId53"/>
    <p:sldLayoutId id="2147483672" r:id="rId54"/>
    <p:sldLayoutId id="2147483652" r:id="rId55"/>
    <p:sldLayoutId id="2147483653" r:id="rId56"/>
    <p:sldLayoutId id="2147483654" r:id="rId57"/>
    <p:sldLayoutId id="2147483655" r:id="rId58"/>
  </p:sldLayoutIdLst>
  <p:hf hdr="0" ftr="0" dt="0"/>
  <p:txStyles>
    <p:titleStyle>
      <a:lvl1pPr algn="l" defTabSz="914400" rtl="0" eaLnBrk="1" latinLnBrk="0" hangingPunct="1">
        <a:lnSpc>
          <a:spcPct val="90000"/>
        </a:lnSpc>
        <a:spcBef>
          <a:spcPct val="0"/>
        </a:spcBef>
        <a:buNone/>
        <a:defRPr sz="4000" kern="1200">
          <a:solidFill>
            <a:schemeClr val="bg1"/>
          </a:solidFill>
          <a:latin typeface="Posterama" panose="020B0604020202020204" pitchFamily="34" charset="0"/>
          <a:ea typeface="+mj-ea"/>
          <a:cs typeface="Posteram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sterama" panose="020B0504020200020000" pitchFamily="34" charset="0"/>
          <a:ea typeface="+mn-ea"/>
          <a:cs typeface="Posterama" panose="020B0504020200020000"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sterama" panose="020B0504020200020000" pitchFamily="34" charset="0"/>
          <a:ea typeface="+mn-ea"/>
          <a:cs typeface="Posterama" panose="020B0504020200020000"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sterama" panose="020B0504020200020000" pitchFamily="34" charset="0"/>
          <a:ea typeface="+mn-ea"/>
          <a:cs typeface="Posterama" panose="020B0504020200020000"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2" Type="http://schemas.openxmlformats.org/officeDocument/2006/relationships/hyperlink" Target="https://www.sitra.fi/uutiset/kesyta-ilmio-nailla-tyokaluilla/" TargetMode="Externa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50.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s://media.sitra.fi/2018/03/27105443/vaikuttavuuden-askelmerkit.pdf" TargetMode="External"/><Relationship Id="rId1" Type="http://schemas.openxmlformats.org/officeDocument/2006/relationships/slideLayout" Target="../slideLayouts/slideLayout5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50.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11967A-F2DD-4243-93C4-155375151BB5}"/>
              </a:ext>
            </a:extLst>
          </p:cNvPr>
          <p:cNvSpPr>
            <a:spLocks noGrp="1"/>
          </p:cNvSpPr>
          <p:nvPr>
            <p:ph type="ctrTitle"/>
          </p:nvPr>
        </p:nvSpPr>
        <p:spPr/>
        <p:txBody>
          <a:bodyPr>
            <a:normAutofit fontScale="90000"/>
          </a:bodyPr>
          <a:lstStyle/>
          <a:p>
            <a:r>
              <a:rPr lang="fi-FI" dirty="0"/>
              <a:t>Ilmiölähtöisen hyvinvointijohtamisen käsikirja</a:t>
            </a:r>
          </a:p>
        </p:txBody>
      </p:sp>
      <p:sp>
        <p:nvSpPr>
          <p:cNvPr id="3" name="Alaotsikko 2">
            <a:extLst>
              <a:ext uri="{FF2B5EF4-FFF2-40B4-BE49-F238E27FC236}">
                <a16:creationId xmlns:a16="http://schemas.microsoft.com/office/drawing/2014/main" id="{09CC656D-7C63-D34C-BE12-EF29F1CC32BB}"/>
              </a:ext>
            </a:extLst>
          </p:cNvPr>
          <p:cNvSpPr>
            <a:spLocks noGrp="1"/>
          </p:cNvSpPr>
          <p:nvPr>
            <p:ph type="subTitle" idx="1"/>
          </p:nvPr>
        </p:nvSpPr>
        <p:spPr>
          <a:xfrm>
            <a:off x="838200" y="4773167"/>
            <a:ext cx="10515600" cy="1781745"/>
          </a:xfrm>
        </p:spPr>
        <p:txBody>
          <a:bodyPr>
            <a:normAutofit/>
          </a:bodyPr>
          <a:lstStyle/>
          <a:p>
            <a:r>
              <a:rPr lang="fi-FI" dirty="0"/>
              <a:t>HYMY - Hyvinvointiympäristön tietopohjan mallintaminen ja hyvinvointijohtamisen kehittäminen </a:t>
            </a:r>
            <a:br>
              <a:rPr lang="fi-FI" dirty="0"/>
            </a:br>
            <a:r>
              <a:rPr lang="fi-FI" dirty="0"/>
              <a:t>-verkostohanke</a:t>
            </a:r>
          </a:p>
          <a:p>
            <a:r>
              <a:rPr lang="fi-FI" dirty="0"/>
              <a:t>Kehittämispäällikkö Satu Kankkonen</a:t>
            </a:r>
          </a:p>
          <a:p>
            <a:endParaRPr lang="fi-FI" dirty="0"/>
          </a:p>
        </p:txBody>
      </p:sp>
    </p:spTree>
    <p:extLst>
      <p:ext uri="{BB962C8B-B14F-4D97-AF65-F5344CB8AC3E}">
        <p14:creationId xmlns:p14="http://schemas.microsoft.com/office/powerpoint/2010/main" val="3857245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FA9192-9C6E-4457-9902-D6B97E1A19D2}"/>
              </a:ext>
            </a:extLst>
          </p:cNvPr>
          <p:cNvSpPr>
            <a:spLocks noGrp="1"/>
          </p:cNvSpPr>
          <p:nvPr>
            <p:ph type="title"/>
          </p:nvPr>
        </p:nvSpPr>
        <p:spPr/>
        <p:txBody>
          <a:bodyPr/>
          <a:lstStyle/>
          <a:p>
            <a:r>
              <a:rPr lang="fi-FI" dirty="0"/>
              <a:t>Sisällysluettelo</a:t>
            </a:r>
            <a:endParaRPr lang="fi-FI" sz="2000" i="1" dirty="0">
              <a:solidFill>
                <a:srgbClr val="FF0000"/>
              </a:solidFill>
            </a:endParaRPr>
          </a:p>
        </p:txBody>
      </p:sp>
      <p:sp>
        <p:nvSpPr>
          <p:cNvPr id="3" name="Sisällön paikkamerkki 2">
            <a:extLst>
              <a:ext uri="{FF2B5EF4-FFF2-40B4-BE49-F238E27FC236}">
                <a16:creationId xmlns:a16="http://schemas.microsoft.com/office/drawing/2014/main" id="{20168A77-7BA3-4676-BEA3-6C0F1A2A60A9}"/>
              </a:ext>
            </a:extLst>
          </p:cNvPr>
          <p:cNvSpPr>
            <a:spLocks noGrp="1"/>
          </p:cNvSpPr>
          <p:nvPr>
            <p:ph idx="1"/>
          </p:nvPr>
        </p:nvSpPr>
        <p:spPr>
          <a:xfrm>
            <a:off x="838200" y="1825625"/>
            <a:ext cx="8984530" cy="4351338"/>
          </a:xfrm>
        </p:spPr>
        <p:txBody>
          <a:bodyPr>
            <a:noAutofit/>
          </a:bodyPr>
          <a:lstStyle/>
          <a:p>
            <a:pPr marL="0" indent="0">
              <a:buNone/>
            </a:pPr>
            <a:r>
              <a:rPr lang="fi-FI" sz="1600" b="1" dirty="0"/>
              <a:t>Käyttöohje</a:t>
            </a:r>
          </a:p>
          <a:p>
            <a:pPr marL="0" indent="0">
              <a:buNone/>
            </a:pPr>
            <a:r>
              <a:rPr lang="fi-FI" sz="1600" b="1" dirty="0"/>
              <a:t>Käsitteet</a:t>
            </a:r>
          </a:p>
          <a:p>
            <a:pPr marL="0" indent="0">
              <a:buNone/>
            </a:pPr>
            <a:r>
              <a:rPr lang="fi-FI" sz="1600" b="1" dirty="0"/>
              <a:t>Ilmiölähtöisyys hyvinvointisuunnitelman laadinnassa</a:t>
            </a:r>
            <a:endParaRPr lang="fi-FI" sz="1600" dirty="0"/>
          </a:p>
          <a:p>
            <a:pPr marL="0" indent="0">
              <a:buNone/>
            </a:pPr>
            <a:r>
              <a:rPr lang="fi-FI" sz="1600" b="1" dirty="0"/>
              <a:t>Hyvinvointisuunnitelma osana kunnan johtamista</a:t>
            </a:r>
          </a:p>
          <a:p>
            <a:pPr marL="0" indent="0">
              <a:buNone/>
            </a:pPr>
            <a:endParaRPr lang="fi-FI" sz="1600" dirty="0"/>
          </a:p>
          <a:p>
            <a:pPr marL="0" indent="0">
              <a:buNone/>
            </a:pPr>
            <a:r>
              <a:rPr lang="fi-FI" sz="1600" b="1" dirty="0"/>
              <a:t>Ilmiölähtöisen hyvinvointisuunnitelmatyön vaiheet</a:t>
            </a:r>
          </a:p>
          <a:p>
            <a:r>
              <a:rPr lang="fi-FI" sz="1600" dirty="0"/>
              <a:t>Vaihe 1: Hyvinvoinnin edistämisen vaikuttavuustavoitteiden määrittäminen ilmiölähtöisyyden avulla.</a:t>
            </a:r>
          </a:p>
          <a:p>
            <a:r>
              <a:rPr lang="fi-FI" sz="1600" dirty="0"/>
              <a:t>Vaihe 2: Vaikuttavuustavoitteet ja toimialojen rooli.</a:t>
            </a:r>
          </a:p>
          <a:p>
            <a:r>
              <a:rPr lang="fi-FI" sz="1600" dirty="0"/>
              <a:t>Vaihe 3: Vaikuttavuustavoitteiden</a:t>
            </a:r>
            <a:r>
              <a:rPr lang="fi-FI" sz="1600" dirty="0">
                <a:solidFill>
                  <a:srgbClr val="FF0000"/>
                </a:solidFill>
              </a:rPr>
              <a:t> </a:t>
            </a:r>
            <a:r>
              <a:rPr lang="fi-FI" sz="1600" dirty="0"/>
              <a:t>pilkkominen valtuustokauden aikaisiksi vaikutustavoitteiksi. Vaikutustavoitteiden toteutumisen seuranta.</a:t>
            </a:r>
          </a:p>
          <a:p>
            <a:r>
              <a:rPr lang="fi-FI" sz="1600" dirty="0"/>
              <a:t>Vaihe 4: Hyvinvointisuunnitelman kokoaminen.</a:t>
            </a:r>
          </a:p>
          <a:p>
            <a:r>
              <a:rPr lang="fi-FI" sz="1600" dirty="0"/>
              <a:t>Vaihe 5: Hyvinvointisuunnitelman vaikutusten arviointi.</a:t>
            </a:r>
          </a:p>
        </p:txBody>
      </p:sp>
      <p:sp>
        <p:nvSpPr>
          <p:cNvPr id="4" name="Dian numeron paikkamerkki 3">
            <a:extLst>
              <a:ext uri="{FF2B5EF4-FFF2-40B4-BE49-F238E27FC236}">
                <a16:creationId xmlns:a16="http://schemas.microsoft.com/office/drawing/2014/main" id="{EAB6D86B-7B83-4B79-AFEC-022A90CF03A1}"/>
              </a:ext>
            </a:extLst>
          </p:cNvPr>
          <p:cNvSpPr>
            <a:spLocks noGrp="1"/>
          </p:cNvSpPr>
          <p:nvPr>
            <p:ph type="sldNum" sz="quarter" idx="12"/>
          </p:nvPr>
        </p:nvSpPr>
        <p:spPr/>
        <p:txBody>
          <a:bodyPr/>
          <a:lstStyle/>
          <a:p>
            <a:fld id="{9AC3490C-B401-7445-84BA-EA6FCE9C76E3}" type="slidenum">
              <a:rPr lang="fi-FI" smtClean="0"/>
              <a:pPr/>
              <a:t>2</a:t>
            </a:fld>
            <a:endParaRPr lang="fi-FI"/>
          </a:p>
        </p:txBody>
      </p:sp>
    </p:spTree>
    <p:extLst>
      <p:ext uri="{BB962C8B-B14F-4D97-AF65-F5344CB8AC3E}">
        <p14:creationId xmlns:p14="http://schemas.microsoft.com/office/powerpoint/2010/main" val="1624681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99F0739-8C29-4D89-9C68-FD920D567487}"/>
              </a:ext>
            </a:extLst>
          </p:cNvPr>
          <p:cNvSpPr>
            <a:spLocks noGrp="1"/>
          </p:cNvSpPr>
          <p:nvPr>
            <p:ph type="title"/>
          </p:nvPr>
        </p:nvSpPr>
        <p:spPr/>
        <p:txBody>
          <a:bodyPr/>
          <a:lstStyle/>
          <a:p>
            <a:r>
              <a:rPr lang="fi-FI" dirty="0"/>
              <a:t>Käyttöohje</a:t>
            </a:r>
          </a:p>
        </p:txBody>
      </p:sp>
      <p:sp>
        <p:nvSpPr>
          <p:cNvPr id="2" name="Dian numeron paikkamerkki 1">
            <a:extLst>
              <a:ext uri="{FF2B5EF4-FFF2-40B4-BE49-F238E27FC236}">
                <a16:creationId xmlns:a16="http://schemas.microsoft.com/office/drawing/2014/main" id="{B752DBB7-C773-4DE8-B260-DA484D58E063}"/>
              </a:ext>
            </a:extLst>
          </p:cNvPr>
          <p:cNvSpPr>
            <a:spLocks noGrp="1"/>
          </p:cNvSpPr>
          <p:nvPr>
            <p:ph type="sldNum" sz="quarter" idx="12"/>
          </p:nvPr>
        </p:nvSpPr>
        <p:spPr/>
        <p:txBody>
          <a:bodyPr/>
          <a:lstStyle/>
          <a:p>
            <a:fld id="{9AC3490C-B401-7445-84BA-EA6FCE9C76E3}" type="slidenum">
              <a:rPr lang="fi-FI" smtClean="0"/>
              <a:t>3</a:t>
            </a:fld>
            <a:endParaRPr lang="fi-FI"/>
          </a:p>
        </p:txBody>
      </p:sp>
    </p:spTree>
    <p:extLst>
      <p:ext uri="{BB962C8B-B14F-4D97-AF65-F5344CB8AC3E}">
        <p14:creationId xmlns:p14="http://schemas.microsoft.com/office/powerpoint/2010/main" val="1802631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539197-AB51-46EF-930A-B82D2E0AC47C}"/>
              </a:ext>
            </a:extLst>
          </p:cNvPr>
          <p:cNvSpPr>
            <a:spLocks noGrp="1"/>
          </p:cNvSpPr>
          <p:nvPr>
            <p:ph type="title"/>
          </p:nvPr>
        </p:nvSpPr>
        <p:spPr/>
        <p:txBody>
          <a:bodyPr/>
          <a:lstStyle/>
          <a:p>
            <a:r>
              <a:rPr lang="fi-FI" dirty="0"/>
              <a:t>Miten käytän tätä käsikirjaa?</a:t>
            </a:r>
          </a:p>
        </p:txBody>
      </p:sp>
      <p:sp>
        <p:nvSpPr>
          <p:cNvPr id="5" name="Content Placeholder 4">
            <a:extLst>
              <a:ext uri="{FF2B5EF4-FFF2-40B4-BE49-F238E27FC236}">
                <a16:creationId xmlns:a16="http://schemas.microsoft.com/office/drawing/2014/main" id="{832B473A-FB76-4436-B486-0AD1CFD5F1B3}"/>
              </a:ext>
            </a:extLst>
          </p:cNvPr>
          <p:cNvSpPr>
            <a:spLocks noGrp="1"/>
          </p:cNvSpPr>
          <p:nvPr>
            <p:ph idx="1"/>
          </p:nvPr>
        </p:nvSpPr>
        <p:spPr/>
        <p:txBody>
          <a:bodyPr>
            <a:normAutofit/>
          </a:bodyPr>
          <a:lstStyle/>
          <a:p>
            <a:r>
              <a:rPr lang="fi-FI" sz="1600" dirty="0"/>
              <a:t>Tästä käsikirjasta löydät </a:t>
            </a:r>
            <a:r>
              <a:rPr lang="fi-FI" sz="1600" b="1" dirty="0"/>
              <a:t>ohjeet ilmiölähtöisen hyvinvointijohtamisen suunnitteluun ja työpajojen omatoimiseen pitämiseen.</a:t>
            </a:r>
          </a:p>
          <a:p>
            <a:endParaRPr lang="fi-FI" sz="1600" dirty="0"/>
          </a:p>
          <a:p>
            <a:r>
              <a:rPr lang="fi-FI" sz="1600" dirty="0"/>
              <a:t>Käsikirja on tuotettu osana HYMY-hanketta. </a:t>
            </a:r>
            <a:r>
              <a:rPr lang="fi-FI" sz="1600" b="1" dirty="0"/>
              <a:t>Käsikirjan eri vaiheet tukevat kuntia tekemään ilmiölähtöisen hyvinvointisuunnitelman entistä monialaisemmin</a:t>
            </a:r>
            <a:r>
              <a:rPr lang="fi-FI" sz="1600" dirty="0"/>
              <a:t>.</a:t>
            </a:r>
          </a:p>
          <a:p>
            <a:endParaRPr lang="fi-FI" sz="1600" dirty="0"/>
          </a:p>
          <a:p>
            <a:r>
              <a:rPr lang="fi-FI" sz="1600" b="1" dirty="0"/>
              <a:t>Käsikirja sisältää työskentelypohjia</a:t>
            </a:r>
            <a:r>
              <a:rPr lang="fi-FI" sz="1600" dirty="0"/>
              <a:t>, joiden avulla on toteutettu HYMY-hankkeen aikana yhteensä 8 työpajaa. Kunnat voivat käyttää vastaavia työskentelypohjia työpajoissaan tehdessään monialaista hyvinvointisuunnitelmatyötä. Työpajat tuottavat hyvinvointisuunnitelman tekijöille ideoita ja sisältöä jatkokäsiteltäväksi.</a:t>
            </a:r>
          </a:p>
          <a:p>
            <a:endParaRPr lang="fi-FI" sz="1600" dirty="0"/>
          </a:p>
          <a:p>
            <a:r>
              <a:rPr lang="fi-FI" sz="1600" b="1" dirty="0"/>
              <a:t>Käsikirja jakautuu eri vaiheisiin (vaiheet 1 – 5), </a:t>
            </a:r>
            <a:r>
              <a:rPr lang="fi-FI" sz="1600" dirty="0"/>
              <a:t>joissa kaikissa on </a:t>
            </a:r>
          </a:p>
          <a:p>
            <a:pPr lvl="1"/>
            <a:r>
              <a:rPr lang="fi-FI" sz="1600" dirty="0"/>
              <a:t>alustusta aiheeseen</a:t>
            </a:r>
          </a:p>
          <a:p>
            <a:pPr lvl="1"/>
            <a:r>
              <a:rPr lang="fi-FI" sz="1600" dirty="0"/>
              <a:t>työskentelypohjia</a:t>
            </a:r>
          </a:p>
          <a:p>
            <a:endParaRPr lang="fi-FI" sz="1800" dirty="0"/>
          </a:p>
        </p:txBody>
      </p:sp>
      <p:sp>
        <p:nvSpPr>
          <p:cNvPr id="8" name="Arc 7">
            <a:extLst>
              <a:ext uri="{FF2B5EF4-FFF2-40B4-BE49-F238E27FC236}">
                <a16:creationId xmlns:a16="http://schemas.microsoft.com/office/drawing/2014/main" id="{F52B5AB4-A41A-484F-B5FF-5F7FD8D9CCAF}"/>
              </a:ext>
            </a:extLst>
          </p:cNvPr>
          <p:cNvSpPr/>
          <p:nvPr/>
        </p:nvSpPr>
        <p:spPr>
          <a:xfrm>
            <a:off x="3054546" y="5435600"/>
            <a:ext cx="2174298" cy="876300"/>
          </a:xfrm>
          <a:prstGeom prst="arc">
            <a:avLst>
              <a:gd name="adj1" fmla="val 2560458"/>
              <a:gd name="adj2" fmla="val 10723084"/>
            </a:avLst>
          </a:prstGeom>
          <a:ln w="19050">
            <a:headEnd type="triangle"/>
            <a:tailEnd type="none"/>
            <a:extLst>
              <a:ext uri="{C807C97D-BFC1-408E-A445-0C87EB9F89A2}">
                <ask:lineSketchStyleProps xmlns:ask="http://schemas.microsoft.com/office/drawing/2018/sketchyshapes" sd="1219033472">
                  <a:custGeom>
                    <a:avLst/>
                    <a:gdLst>
                      <a:gd name="connsiteX0" fmla="*/ 1522605 w 2174298"/>
                      <a:gd name="connsiteY0" fmla="*/ 839616 h 876300"/>
                      <a:gd name="connsiteX1" fmla="*/ 923505 w 2174298"/>
                      <a:gd name="connsiteY1" fmla="*/ 871308 h 876300"/>
                      <a:gd name="connsiteX2" fmla="*/ 1672 w 2174298"/>
                      <a:gd name="connsiteY2" fmla="*/ 462441 h 876300"/>
                      <a:gd name="connsiteX3" fmla="*/ 566120 w 2174298"/>
                      <a:gd name="connsiteY3" fmla="*/ 449810 h 876300"/>
                      <a:gd name="connsiteX4" fmla="*/ 1087149 w 2174298"/>
                      <a:gd name="connsiteY4" fmla="*/ 438150 h 876300"/>
                      <a:gd name="connsiteX5" fmla="*/ 1522605 w 2174298"/>
                      <a:gd name="connsiteY5" fmla="*/ 839616 h 876300"/>
                      <a:gd name="connsiteX0" fmla="*/ 1522605 w 2174298"/>
                      <a:gd name="connsiteY0" fmla="*/ 839616 h 876300"/>
                      <a:gd name="connsiteX1" fmla="*/ 923505 w 2174298"/>
                      <a:gd name="connsiteY1" fmla="*/ 871308 h 876300"/>
                      <a:gd name="connsiteX2" fmla="*/ 1672 w 2174298"/>
                      <a:gd name="connsiteY2" fmla="*/ 462441 h 876300"/>
                    </a:gdLst>
                    <a:ahLst/>
                    <a:cxnLst>
                      <a:cxn ang="0">
                        <a:pos x="connsiteX0" y="connsiteY0"/>
                      </a:cxn>
                      <a:cxn ang="0">
                        <a:pos x="connsiteX1" y="connsiteY1"/>
                      </a:cxn>
                      <a:cxn ang="0">
                        <a:pos x="connsiteX2" y="connsiteY2"/>
                      </a:cxn>
                    </a:cxnLst>
                    <a:rect l="l" t="t" r="r" b="b"/>
                    <a:pathLst>
                      <a:path w="2174298" h="876300" stroke="0" extrusionOk="0">
                        <a:moveTo>
                          <a:pt x="1522605" y="839616"/>
                        </a:moveTo>
                        <a:cubicBezTo>
                          <a:pt x="1285112" y="842414"/>
                          <a:pt x="1081586" y="900675"/>
                          <a:pt x="923505" y="871308"/>
                        </a:cubicBezTo>
                        <a:cubicBezTo>
                          <a:pt x="419721" y="841114"/>
                          <a:pt x="16218" y="669914"/>
                          <a:pt x="1672" y="462441"/>
                        </a:cubicBezTo>
                        <a:cubicBezTo>
                          <a:pt x="162213" y="430835"/>
                          <a:pt x="342628" y="500131"/>
                          <a:pt x="566120" y="449810"/>
                        </a:cubicBezTo>
                        <a:cubicBezTo>
                          <a:pt x="789612" y="399489"/>
                          <a:pt x="961109" y="491902"/>
                          <a:pt x="1087149" y="438150"/>
                        </a:cubicBezTo>
                        <a:cubicBezTo>
                          <a:pt x="1305325" y="559689"/>
                          <a:pt x="1288030" y="674558"/>
                          <a:pt x="1522605" y="839616"/>
                        </a:cubicBezTo>
                        <a:close/>
                      </a:path>
                      <a:path w="2174298" h="876300" fill="none" extrusionOk="0">
                        <a:moveTo>
                          <a:pt x="1522605" y="839616"/>
                        </a:moveTo>
                        <a:cubicBezTo>
                          <a:pt x="1325348" y="862345"/>
                          <a:pt x="1128819" y="898966"/>
                          <a:pt x="923505" y="871308"/>
                        </a:cubicBezTo>
                        <a:cubicBezTo>
                          <a:pt x="375877" y="837866"/>
                          <a:pt x="34162" y="658587"/>
                          <a:pt x="1672" y="462441"/>
                        </a:cubicBezTo>
                      </a:path>
                      <a:path w="2174298" h="876300" fill="none" stroke="0" extrusionOk="0">
                        <a:moveTo>
                          <a:pt x="1522605" y="839616"/>
                        </a:moveTo>
                        <a:cubicBezTo>
                          <a:pt x="1358391" y="833657"/>
                          <a:pt x="1098750" y="908266"/>
                          <a:pt x="923505" y="871308"/>
                        </a:cubicBezTo>
                        <a:cubicBezTo>
                          <a:pt x="438580" y="844320"/>
                          <a:pt x="23010" y="681355"/>
                          <a:pt x="1672" y="462441"/>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pic>
        <p:nvPicPr>
          <p:cNvPr id="9" name="Picture 8">
            <a:extLst>
              <a:ext uri="{FF2B5EF4-FFF2-40B4-BE49-F238E27FC236}">
                <a16:creationId xmlns:a16="http://schemas.microsoft.com/office/drawing/2014/main" id="{C8D2F9D5-6A32-4839-ABE9-BE6A2EB77684}"/>
              </a:ext>
            </a:extLst>
          </p:cNvPr>
          <p:cNvPicPr>
            <a:picLocks noChangeAspect="1"/>
          </p:cNvPicPr>
          <p:nvPr/>
        </p:nvPicPr>
        <p:blipFill>
          <a:blip r:embed="rId3"/>
          <a:stretch>
            <a:fillRect/>
          </a:stretch>
        </p:blipFill>
        <p:spPr>
          <a:xfrm>
            <a:off x="4693670" y="5435600"/>
            <a:ext cx="2361851" cy="1328541"/>
          </a:xfrm>
          <a:prstGeom prst="rect">
            <a:avLst/>
          </a:prstGeom>
        </p:spPr>
      </p:pic>
      <p:sp>
        <p:nvSpPr>
          <p:cNvPr id="2" name="Dian numeron paikkamerkki 1">
            <a:extLst>
              <a:ext uri="{FF2B5EF4-FFF2-40B4-BE49-F238E27FC236}">
                <a16:creationId xmlns:a16="http://schemas.microsoft.com/office/drawing/2014/main" id="{16A4D3B1-64F4-4025-868F-3BD8E6D57C6F}"/>
              </a:ext>
            </a:extLst>
          </p:cNvPr>
          <p:cNvSpPr>
            <a:spLocks noGrp="1"/>
          </p:cNvSpPr>
          <p:nvPr>
            <p:ph type="sldNum" sz="quarter" idx="12"/>
          </p:nvPr>
        </p:nvSpPr>
        <p:spPr/>
        <p:txBody>
          <a:bodyPr/>
          <a:lstStyle/>
          <a:p>
            <a:fld id="{9AC3490C-B401-7445-84BA-EA6FCE9C76E3}" type="slidenum">
              <a:rPr lang="fi-FI" smtClean="0"/>
              <a:pPr/>
              <a:t>4</a:t>
            </a:fld>
            <a:endParaRPr lang="fi-FI"/>
          </a:p>
        </p:txBody>
      </p:sp>
    </p:spTree>
    <p:extLst>
      <p:ext uri="{BB962C8B-B14F-4D97-AF65-F5344CB8AC3E}">
        <p14:creationId xmlns:p14="http://schemas.microsoft.com/office/powerpoint/2010/main" val="309664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99F0739-8C29-4D89-9C68-FD920D567487}"/>
              </a:ext>
            </a:extLst>
          </p:cNvPr>
          <p:cNvSpPr>
            <a:spLocks noGrp="1"/>
          </p:cNvSpPr>
          <p:nvPr>
            <p:ph type="title"/>
          </p:nvPr>
        </p:nvSpPr>
        <p:spPr>
          <a:xfrm>
            <a:off x="838200" y="2002631"/>
            <a:ext cx="10515600" cy="2852737"/>
          </a:xfrm>
        </p:spPr>
        <p:txBody>
          <a:bodyPr>
            <a:normAutofit/>
          </a:bodyPr>
          <a:lstStyle/>
          <a:p>
            <a:r>
              <a:rPr lang="fi-FI" dirty="0"/>
              <a:t>Käsitteet</a:t>
            </a:r>
            <a:br>
              <a:rPr lang="fi-FI" dirty="0"/>
            </a:br>
            <a:r>
              <a:rPr lang="fi-FI" sz="2700" dirty="0"/>
              <a:t>Ilmiölähtöinen hyvinvointisuunnitelma</a:t>
            </a:r>
            <a:br>
              <a:rPr lang="fi-FI" dirty="0"/>
            </a:br>
            <a:endParaRPr lang="fi-FI" dirty="0"/>
          </a:p>
        </p:txBody>
      </p:sp>
      <p:sp>
        <p:nvSpPr>
          <p:cNvPr id="2" name="Dian numeron paikkamerkki 1">
            <a:extLst>
              <a:ext uri="{FF2B5EF4-FFF2-40B4-BE49-F238E27FC236}">
                <a16:creationId xmlns:a16="http://schemas.microsoft.com/office/drawing/2014/main" id="{3090EFE8-3124-4757-8085-BF0FFDBACCF8}"/>
              </a:ext>
            </a:extLst>
          </p:cNvPr>
          <p:cNvSpPr>
            <a:spLocks noGrp="1"/>
          </p:cNvSpPr>
          <p:nvPr>
            <p:ph type="sldNum" sz="quarter" idx="12"/>
          </p:nvPr>
        </p:nvSpPr>
        <p:spPr/>
        <p:txBody>
          <a:bodyPr/>
          <a:lstStyle/>
          <a:p>
            <a:fld id="{9AC3490C-B401-7445-84BA-EA6FCE9C76E3}" type="slidenum">
              <a:rPr lang="fi-FI" smtClean="0"/>
              <a:t>5</a:t>
            </a:fld>
            <a:endParaRPr lang="fi-FI"/>
          </a:p>
        </p:txBody>
      </p:sp>
    </p:spTree>
    <p:extLst>
      <p:ext uri="{BB962C8B-B14F-4D97-AF65-F5344CB8AC3E}">
        <p14:creationId xmlns:p14="http://schemas.microsoft.com/office/powerpoint/2010/main" val="3810318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85D2-BF00-4B68-BCF9-682584734BD7}"/>
              </a:ext>
            </a:extLst>
          </p:cNvPr>
          <p:cNvSpPr>
            <a:spLocks noGrp="1"/>
          </p:cNvSpPr>
          <p:nvPr>
            <p:ph type="title"/>
          </p:nvPr>
        </p:nvSpPr>
        <p:spPr/>
        <p:txBody>
          <a:bodyPr/>
          <a:lstStyle/>
          <a:p>
            <a:r>
              <a:rPr lang="fi-FI" dirty="0"/>
              <a:t>Käsitteitä</a:t>
            </a:r>
            <a:endParaRPr lang="fi-FI" i="1" dirty="0"/>
          </a:p>
        </p:txBody>
      </p:sp>
      <p:sp>
        <p:nvSpPr>
          <p:cNvPr id="3" name="Content Placeholder 2">
            <a:extLst>
              <a:ext uri="{FF2B5EF4-FFF2-40B4-BE49-F238E27FC236}">
                <a16:creationId xmlns:a16="http://schemas.microsoft.com/office/drawing/2014/main" id="{345BEA60-6E5D-4139-97FC-AF1D4A1363E5}"/>
              </a:ext>
            </a:extLst>
          </p:cNvPr>
          <p:cNvSpPr>
            <a:spLocks noGrp="1"/>
          </p:cNvSpPr>
          <p:nvPr>
            <p:ph idx="1"/>
          </p:nvPr>
        </p:nvSpPr>
        <p:spPr/>
        <p:txBody>
          <a:bodyPr>
            <a:noAutofit/>
          </a:bodyPr>
          <a:lstStyle/>
          <a:p>
            <a:r>
              <a:rPr lang="fi-FI" sz="1800" b="1" dirty="0"/>
              <a:t>Ilmiö =</a:t>
            </a:r>
            <a:r>
              <a:rPr lang="fi-FI" sz="1800" dirty="0"/>
              <a:t> havainnon kohteeksi noussut tai laajasti yhteiskunnassa tunnistettavissa oleva asia, jonka taustalla vaikuttaa useita toisistaan riippumattomia tekijöitä</a:t>
            </a:r>
            <a:r>
              <a:rPr lang="fi-FI" sz="1600" dirty="0"/>
              <a:t>.  </a:t>
            </a:r>
            <a:endParaRPr lang="fi-FI" sz="1800" dirty="0"/>
          </a:p>
          <a:p>
            <a:r>
              <a:rPr lang="fi-FI" sz="1800" b="1" dirty="0"/>
              <a:t>Vaikuttavuustavoite</a:t>
            </a:r>
            <a:r>
              <a:rPr lang="fi-FI" sz="1800" dirty="0"/>
              <a:t> = tavoiteltava ihmisten hyvinvointi ja yhteiskunnallinen hyöty (vaikuttavuus on muutos hyvinvoinnissa, joka saavutetaan tiettyjen toimien ansiosta). Ilmiölähtöisen suunnittelun kontekstissa tämä termi on paras kuvaamaan vaikuttavuuden pitkää aikajännettä 5-25 vuotta.</a:t>
            </a:r>
          </a:p>
          <a:p>
            <a:r>
              <a:rPr lang="fi-FI" sz="1800" b="1" dirty="0"/>
              <a:t>Vaikutustavoite =</a:t>
            </a:r>
            <a:r>
              <a:rPr lang="fi-FI" sz="1800" dirty="0"/>
              <a:t> määritellään tavoitteeksi asetetun yhteiskunnallisen hyödyn (vaikuttavuustavoite) perusteella. Vaikutustavoitteiden tulisi olla sellaisia, joiden voidaan perustellusti ajatella johtavan tavoitellun hyödyn syntymiseen. Ilmiölähtöisen suunnittelun kontekstissa vaikutukset syntyvät noin 2-5 vuoden aikavälillä (ihmisten käyttäytymisessä tai rakenteissa). </a:t>
            </a:r>
          </a:p>
          <a:p>
            <a:r>
              <a:rPr lang="fi-FI" sz="1800" dirty="0"/>
              <a:t>Kunta voi halutessaan määrittää itselleen soveltuvan käsitteistön suhteessa strategiatyöhön tai muussa kunnan hyvinvoinnin johtamisessa käytettyihin termeihin. </a:t>
            </a:r>
          </a:p>
        </p:txBody>
      </p:sp>
      <p:sp>
        <p:nvSpPr>
          <p:cNvPr id="4" name="Dian numeron paikkamerkki 3">
            <a:extLst>
              <a:ext uri="{FF2B5EF4-FFF2-40B4-BE49-F238E27FC236}">
                <a16:creationId xmlns:a16="http://schemas.microsoft.com/office/drawing/2014/main" id="{05A78382-A398-4CA9-A796-05488A88F147}"/>
              </a:ext>
            </a:extLst>
          </p:cNvPr>
          <p:cNvSpPr>
            <a:spLocks noGrp="1"/>
          </p:cNvSpPr>
          <p:nvPr>
            <p:ph type="sldNum" sz="quarter" idx="12"/>
          </p:nvPr>
        </p:nvSpPr>
        <p:spPr/>
        <p:txBody>
          <a:bodyPr/>
          <a:lstStyle/>
          <a:p>
            <a:fld id="{9AC3490C-B401-7445-84BA-EA6FCE9C76E3}" type="slidenum">
              <a:rPr lang="fi-FI" smtClean="0"/>
              <a:pPr/>
              <a:t>6</a:t>
            </a:fld>
            <a:endParaRPr lang="fi-FI"/>
          </a:p>
        </p:txBody>
      </p:sp>
    </p:spTree>
    <p:extLst>
      <p:ext uri="{BB962C8B-B14F-4D97-AF65-F5344CB8AC3E}">
        <p14:creationId xmlns:p14="http://schemas.microsoft.com/office/powerpoint/2010/main" val="120725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E07B3-C9DE-4D85-90C9-F775A00B6AB1}"/>
              </a:ext>
            </a:extLst>
          </p:cNvPr>
          <p:cNvSpPr>
            <a:spLocks noGrp="1"/>
          </p:cNvSpPr>
          <p:nvPr>
            <p:ph type="title"/>
          </p:nvPr>
        </p:nvSpPr>
        <p:spPr/>
        <p:txBody>
          <a:bodyPr>
            <a:normAutofit/>
          </a:bodyPr>
          <a:lstStyle/>
          <a:p>
            <a:r>
              <a:rPr lang="fi-FI" dirty="0"/>
              <a:t>Ilmiölähtöisyys hyvinvointisuunnitelman laadinnassa</a:t>
            </a:r>
          </a:p>
        </p:txBody>
      </p:sp>
      <p:sp>
        <p:nvSpPr>
          <p:cNvPr id="3" name="Dian numeron paikkamerkki 2">
            <a:extLst>
              <a:ext uri="{FF2B5EF4-FFF2-40B4-BE49-F238E27FC236}">
                <a16:creationId xmlns:a16="http://schemas.microsoft.com/office/drawing/2014/main" id="{5AD3F016-8147-48CC-96C1-296A9B411B99}"/>
              </a:ext>
            </a:extLst>
          </p:cNvPr>
          <p:cNvSpPr>
            <a:spLocks noGrp="1"/>
          </p:cNvSpPr>
          <p:nvPr>
            <p:ph type="sldNum" sz="quarter" idx="12"/>
          </p:nvPr>
        </p:nvSpPr>
        <p:spPr/>
        <p:txBody>
          <a:bodyPr/>
          <a:lstStyle/>
          <a:p>
            <a:fld id="{9AC3490C-B401-7445-84BA-EA6FCE9C76E3}" type="slidenum">
              <a:rPr lang="fi-FI" smtClean="0"/>
              <a:t>7</a:t>
            </a:fld>
            <a:endParaRPr lang="fi-FI"/>
          </a:p>
        </p:txBody>
      </p:sp>
    </p:spTree>
    <p:extLst>
      <p:ext uri="{BB962C8B-B14F-4D97-AF65-F5344CB8AC3E}">
        <p14:creationId xmlns:p14="http://schemas.microsoft.com/office/powerpoint/2010/main" val="82181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pPr algn="ctr"/>
            <a:r>
              <a:rPr lang="fi-FI" dirty="0">
                <a:latin typeface="Posterama" panose="020B0504020200020000" pitchFamily="34" charset="0"/>
                <a:cs typeface="Posterama" panose="020B0504020200020000" pitchFamily="34" charset="0"/>
              </a:rPr>
              <a:t>Ilmiölähtöinen suunnittelu</a:t>
            </a:r>
          </a:p>
        </p:txBody>
      </p:sp>
      <p:sp>
        <p:nvSpPr>
          <p:cNvPr id="5" name="Sisällön paikkamerkki 4"/>
          <p:cNvSpPr>
            <a:spLocks noGrp="1"/>
          </p:cNvSpPr>
          <p:nvPr>
            <p:ph idx="1"/>
          </p:nvPr>
        </p:nvSpPr>
        <p:spPr>
          <a:xfrm>
            <a:off x="838200" y="1516027"/>
            <a:ext cx="6239256" cy="4351338"/>
          </a:xfrm>
        </p:spPr>
        <p:txBody>
          <a:bodyPr>
            <a:normAutofit lnSpcReduction="10000"/>
          </a:bodyPr>
          <a:lstStyle/>
          <a:p>
            <a:pPr marL="0" indent="0" algn="ctr">
              <a:buNone/>
            </a:pPr>
            <a:endParaRPr lang="fi-FI" dirty="0">
              <a:solidFill>
                <a:schemeClr val="tx1"/>
              </a:solidFill>
            </a:endParaRPr>
          </a:p>
          <a:p>
            <a:pPr marL="0" indent="0" algn="ctr">
              <a:buNone/>
            </a:pPr>
            <a:r>
              <a:rPr lang="fi-FI" dirty="0"/>
              <a:t>Tarkoittaa kokonaisuuksien systeemistä ymmärtämistä.</a:t>
            </a:r>
          </a:p>
          <a:p>
            <a:pPr marL="0" indent="0" algn="ctr">
              <a:buNone/>
            </a:pPr>
            <a:r>
              <a:rPr lang="fi-FI" dirty="0"/>
              <a:t>Ilmiölähtöisyys avaa hyvinvoinnin edistämisen monialaisuutta.</a:t>
            </a:r>
          </a:p>
          <a:p>
            <a:pPr marL="0" indent="0" algn="ctr">
              <a:buNone/>
            </a:pPr>
            <a:r>
              <a:rPr lang="fi-FI" dirty="0"/>
              <a:t>Julkisessa hallinnossa vertautuu holistiseen, monialaiseen suunnitteluun:</a:t>
            </a:r>
          </a:p>
          <a:p>
            <a:pPr marL="457200" lvl="1" indent="0" algn="ctr">
              <a:buNone/>
            </a:pPr>
            <a:r>
              <a:rPr lang="fi-FI" dirty="0"/>
              <a:t>-&gt; jaetun ymmärryksen rakentaminen.</a:t>
            </a:r>
          </a:p>
          <a:p>
            <a:pPr lvl="1"/>
            <a:endParaRPr lang="fi-FI" dirty="0"/>
          </a:p>
          <a:p>
            <a:pPr marL="0" indent="0" algn="ctr">
              <a:buNone/>
            </a:pPr>
            <a:r>
              <a:rPr lang="fi-FI" sz="2000" dirty="0"/>
              <a:t>Ilmiölähtöisestä suunnittelusta: </a:t>
            </a:r>
            <a:r>
              <a:rPr lang="fi-FI" sz="2000" dirty="0">
                <a:hlinkClick r:id="rId2">
                  <a:extLst>
                    <a:ext uri="{A12FA001-AC4F-418D-AE19-62706E023703}">
                      <ahyp:hlinkClr xmlns:ahyp="http://schemas.microsoft.com/office/drawing/2018/hyperlinkcolor" val="tx"/>
                    </a:ext>
                  </a:extLst>
                </a:hlinkClick>
              </a:rPr>
              <a:t>Sitra</a:t>
            </a:r>
            <a:r>
              <a:rPr lang="fi-FI" sz="2000" dirty="0"/>
              <a:t>.</a:t>
            </a:r>
          </a:p>
          <a:p>
            <a:pPr marL="0" indent="0">
              <a:buNone/>
            </a:pPr>
            <a:endParaRPr lang="fi-FI" sz="2000" dirty="0"/>
          </a:p>
        </p:txBody>
      </p:sp>
      <p:sp>
        <p:nvSpPr>
          <p:cNvPr id="2" name="Dian numeron paikkamerkki 1">
            <a:extLst>
              <a:ext uri="{FF2B5EF4-FFF2-40B4-BE49-F238E27FC236}">
                <a16:creationId xmlns:a16="http://schemas.microsoft.com/office/drawing/2014/main" id="{75AB05E3-2133-475A-949B-1D57346DB4BF}"/>
              </a:ext>
            </a:extLst>
          </p:cNvPr>
          <p:cNvSpPr>
            <a:spLocks noGrp="1"/>
          </p:cNvSpPr>
          <p:nvPr>
            <p:ph type="sldNum" sz="quarter" idx="12"/>
          </p:nvPr>
        </p:nvSpPr>
        <p:spPr/>
        <p:txBody>
          <a:bodyPr/>
          <a:lstStyle/>
          <a:p>
            <a:fld id="{9AC3490C-B401-7445-84BA-EA6FCE9C76E3}" type="slidenum">
              <a:rPr lang="fi-FI" smtClean="0"/>
              <a:pPr/>
              <a:t>8</a:t>
            </a:fld>
            <a:endParaRPr lang="fi-FI"/>
          </a:p>
        </p:txBody>
      </p:sp>
    </p:spTree>
    <p:extLst>
      <p:ext uri="{BB962C8B-B14F-4D97-AF65-F5344CB8AC3E}">
        <p14:creationId xmlns:p14="http://schemas.microsoft.com/office/powerpoint/2010/main" val="1946094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38200" y="231561"/>
            <a:ext cx="8781288" cy="1325563"/>
          </a:xfrm>
        </p:spPr>
        <p:txBody>
          <a:bodyPr>
            <a:normAutofit fontScale="90000"/>
          </a:bodyPr>
          <a:lstStyle/>
          <a:p>
            <a:r>
              <a:rPr lang="fi-FI" dirty="0">
                <a:latin typeface="Posterama" panose="020B0504020200020000" pitchFamily="34" charset="0"/>
                <a:cs typeface="Posterama" panose="020B0504020200020000" pitchFamily="34" charset="0"/>
              </a:rPr>
              <a:t>Ilmiölähtöinen suunnittelu hyvinvointisuunnitelman laadinnassa</a:t>
            </a:r>
          </a:p>
        </p:txBody>
      </p:sp>
      <p:sp>
        <p:nvSpPr>
          <p:cNvPr id="9" name="Sisällön paikkamerkki 8"/>
          <p:cNvSpPr>
            <a:spLocks noGrp="1"/>
          </p:cNvSpPr>
          <p:nvPr>
            <p:ph idx="4294967295"/>
          </p:nvPr>
        </p:nvSpPr>
        <p:spPr>
          <a:xfrm>
            <a:off x="838200" y="1731785"/>
            <a:ext cx="8069263" cy="4643015"/>
          </a:xfrm>
        </p:spPr>
        <p:txBody>
          <a:bodyPr>
            <a:noAutofit/>
          </a:bodyPr>
          <a:lstStyle/>
          <a:p>
            <a:r>
              <a:rPr lang="fi-FI" sz="2000" b="1" dirty="0">
                <a:solidFill>
                  <a:srgbClr val="00799A"/>
                </a:solidFill>
              </a:rPr>
              <a:t>Kuntien</a:t>
            </a:r>
            <a:r>
              <a:rPr lang="fi-FI" sz="2000" dirty="0">
                <a:solidFill>
                  <a:srgbClr val="00799A"/>
                </a:solidFill>
              </a:rPr>
              <a:t> </a:t>
            </a:r>
            <a:r>
              <a:rPr lang="fi-FI" sz="2000" b="1" dirty="0">
                <a:solidFill>
                  <a:srgbClr val="00799A"/>
                </a:solidFill>
              </a:rPr>
              <a:t>lähtökohdat</a:t>
            </a:r>
            <a:r>
              <a:rPr lang="fi-FI" sz="2000" dirty="0">
                <a:solidFill>
                  <a:srgbClr val="00799A"/>
                </a:solidFill>
              </a:rPr>
              <a:t> hyvinvointisuunnitelman tekemiseen ovat </a:t>
            </a:r>
            <a:r>
              <a:rPr lang="fi-FI" sz="2000" b="1" dirty="0">
                <a:solidFill>
                  <a:srgbClr val="00799A"/>
                </a:solidFill>
              </a:rPr>
              <a:t>erilaiset. </a:t>
            </a:r>
            <a:r>
              <a:rPr lang="fi-FI" sz="2000" dirty="0">
                <a:solidFill>
                  <a:srgbClr val="00799A"/>
                </a:solidFill>
              </a:rPr>
              <a:t>Rakenteet sekä ihmisten hyvinvointi vaihtelevat kunnittain, mistä </a:t>
            </a:r>
            <a:r>
              <a:rPr lang="fi-FI" sz="2000" b="1" dirty="0">
                <a:solidFill>
                  <a:srgbClr val="00799A"/>
                </a:solidFill>
              </a:rPr>
              <a:t>syntyy erilaisia suunnitelmia ja toteutustapoja</a:t>
            </a:r>
            <a:r>
              <a:rPr lang="fi-FI" sz="2000" dirty="0">
                <a:solidFill>
                  <a:srgbClr val="00799A"/>
                </a:solidFill>
              </a:rPr>
              <a:t>.</a:t>
            </a:r>
          </a:p>
          <a:p>
            <a:r>
              <a:rPr lang="fi-FI" sz="2000" b="1" dirty="0">
                <a:solidFill>
                  <a:srgbClr val="00799A"/>
                </a:solidFill>
              </a:rPr>
              <a:t>Tavoitteena</a:t>
            </a:r>
            <a:r>
              <a:rPr lang="fi-FI" sz="2000" dirty="0">
                <a:solidFill>
                  <a:srgbClr val="00799A"/>
                </a:solidFill>
              </a:rPr>
              <a:t> </a:t>
            </a:r>
            <a:r>
              <a:rPr lang="fi-FI" sz="2000" b="1" dirty="0">
                <a:solidFill>
                  <a:srgbClr val="00799A"/>
                </a:solidFill>
              </a:rPr>
              <a:t>on hyvinvointisuunnitelmien laatiminen </a:t>
            </a:r>
            <a:r>
              <a:rPr lang="fi-FI" sz="2000" dirty="0">
                <a:solidFill>
                  <a:srgbClr val="00799A"/>
                </a:solidFill>
              </a:rPr>
              <a:t>entistä </a:t>
            </a:r>
            <a:r>
              <a:rPr lang="fi-FI" sz="2000" b="1" dirty="0">
                <a:solidFill>
                  <a:srgbClr val="00799A"/>
                </a:solidFill>
              </a:rPr>
              <a:t>monialaisemmin</a:t>
            </a:r>
            <a:r>
              <a:rPr lang="fi-FI" sz="2000" dirty="0">
                <a:solidFill>
                  <a:srgbClr val="00799A"/>
                </a:solidFill>
              </a:rPr>
              <a:t>.</a:t>
            </a:r>
          </a:p>
          <a:p>
            <a:r>
              <a:rPr lang="fi-FI" sz="2000" dirty="0">
                <a:solidFill>
                  <a:srgbClr val="00799A"/>
                </a:solidFill>
                <a:latin typeface="Posterama" panose="020B0604020202020204"/>
              </a:rPr>
              <a:t>Avainasemassa ovat </a:t>
            </a:r>
            <a:r>
              <a:rPr lang="fi-FI" sz="2000" b="1" dirty="0">
                <a:solidFill>
                  <a:srgbClr val="00799A"/>
                </a:solidFill>
                <a:latin typeface="Posterama" panose="020B0604020202020204"/>
              </a:rPr>
              <a:t>sekä osaamisen yhdistäminen yli toimialarajojen että kokonaan uusien toimintamallien luominen. </a:t>
            </a:r>
            <a:r>
              <a:rPr lang="fi-FI" sz="2000" dirty="0">
                <a:solidFill>
                  <a:srgbClr val="00799A"/>
                </a:solidFill>
                <a:latin typeface="Posterama" panose="020B0604020202020204"/>
              </a:rPr>
              <a:t>Myös ennakoinnin ja monialaisen ennakointiyhteistyön roolit korostuvat.</a:t>
            </a:r>
            <a:endParaRPr lang="fi-FI" sz="2000" dirty="0">
              <a:solidFill>
                <a:srgbClr val="00799A"/>
              </a:solidFill>
            </a:endParaRPr>
          </a:p>
          <a:p>
            <a:r>
              <a:rPr lang="fi-FI" sz="2000" dirty="0">
                <a:solidFill>
                  <a:srgbClr val="00799A"/>
                </a:solidFill>
              </a:rPr>
              <a:t>Uudenlaisten päätösten tekemiseen tarvitaan </a:t>
            </a:r>
            <a:r>
              <a:rPr lang="fi-FI" sz="2000" b="1" dirty="0">
                <a:solidFill>
                  <a:srgbClr val="00799A"/>
                </a:solidFill>
              </a:rPr>
              <a:t>kollektiivisia oppimisprosesseja</a:t>
            </a:r>
            <a:r>
              <a:rPr lang="fi-FI" sz="2000" dirty="0">
                <a:solidFill>
                  <a:srgbClr val="00799A"/>
                </a:solidFill>
              </a:rPr>
              <a:t>, joilla yhteiset ajattelumallit ja käyttäytymisnormit voivat muuttua.  </a:t>
            </a:r>
          </a:p>
        </p:txBody>
      </p:sp>
      <p:graphicFrame>
        <p:nvGraphicFramePr>
          <p:cNvPr id="6" name="Kaaviokuva 5"/>
          <p:cNvGraphicFramePr/>
          <p:nvPr>
            <p:extLst>
              <p:ext uri="{D42A27DB-BD31-4B8C-83A1-F6EECF244321}">
                <p14:modId xmlns:p14="http://schemas.microsoft.com/office/powerpoint/2010/main" val="1996554296"/>
              </p:ext>
            </p:extLst>
          </p:nvPr>
        </p:nvGraphicFramePr>
        <p:xfrm>
          <a:off x="8446240" y="1964599"/>
          <a:ext cx="3903298" cy="3160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Dian numeron paikkamerkki 1">
            <a:extLst>
              <a:ext uri="{FF2B5EF4-FFF2-40B4-BE49-F238E27FC236}">
                <a16:creationId xmlns:a16="http://schemas.microsoft.com/office/drawing/2014/main" id="{2F2ABDBE-F8D8-41A1-BF89-A8006189C85F}"/>
              </a:ext>
            </a:extLst>
          </p:cNvPr>
          <p:cNvSpPr>
            <a:spLocks noGrp="1"/>
          </p:cNvSpPr>
          <p:nvPr>
            <p:ph type="sldNum" sz="quarter" idx="12"/>
          </p:nvPr>
        </p:nvSpPr>
        <p:spPr/>
        <p:txBody>
          <a:bodyPr/>
          <a:lstStyle/>
          <a:p>
            <a:fld id="{9AC3490C-B401-7445-84BA-EA6FCE9C76E3}" type="slidenum">
              <a:rPr lang="fi-FI" smtClean="0"/>
              <a:pPr/>
              <a:t>9</a:t>
            </a:fld>
            <a:endParaRPr lang="fi-FI"/>
          </a:p>
        </p:txBody>
      </p:sp>
    </p:spTree>
    <p:extLst>
      <p:ext uri="{BB962C8B-B14F-4D97-AF65-F5344CB8AC3E}">
        <p14:creationId xmlns:p14="http://schemas.microsoft.com/office/powerpoint/2010/main" val="2742567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15EC3B-DA15-42BF-83DC-8D658DD89B55}"/>
              </a:ext>
            </a:extLst>
          </p:cNvPr>
          <p:cNvSpPr>
            <a:spLocks noGrp="1"/>
          </p:cNvSpPr>
          <p:nvPr>
            <p:ph type="title"/>
          </p:nvPr>
        </p:nvSpPr>
        <p:spPr>
          <a:xfrm>
            <a:off x="531092" y="189481"/>
            <a:ext cx="8781288" cy="1325563"/>
          </a:xfrm>
        </p:spPr>
        <p:txBody>
          <a:bodyPr/>
          <a:lstStyle/>
          <a:p>
            <a:r>
              <a:rPr lang="fi-FI" dirty="0"/>
              <a:t>Kohti mahdollisia tulevaisuuksia</a:t>
            </a:r>
          </a:p>
        </p:txBody>
      </p:sp>
      <p:sp>
        <p:nvSpPr>
          <p:cNvPr id="7" name="Tekstin paikkamerkki 6"/>
          <p:cNvSpPr>
            <a:spLocks noGrp="1"/>
          </p:cNvSpPr>
          <p:nvPr>
            <p:ph idx="4294967295"/>
          </p:nvPr>
        </p:nvSpPr>
        <p:spPr>
          <a:xfrm>
            <a:off x="531092" y="1815351"/>
            <a:ext cx="8782050" cy="4351338"/>
          </a:xfrm>
        </p:spPr>
        <p:txBody>
          <a:bodyPr>
            <a:normAutofit/>
          </a:bodyPr>
          <a:lstStyle/>
          <a:p>
            <a:pPr marL="0" indent="0">
              <a:buNone/>
            </a:pPr>
            <a:r>
              <a:rPr lang="fi-FI" sz="2400" dirty="0">
                <a:solidFill>
                  <a:schemeClr val="accent1"/>
                </a:solidFill>
              </a:rPr>
              <a:t>Perinteisen hyvinvointisuunnitelman aikajänne</a:t>
            </a:r>
          </a:p>
        </p:txBody>
      </p:sp>
      <p:graphicFrame>
        <p:nvGraphicFramePr>
          <p:cNvPr id="8" name="Kaaviokuva 7"/>
          <p:cNvGraphicFramePr/>
          <p:nvPr>
            <p:extLst>
              <p:ext uri="{D42A27DB-BD31-4B8C-83A1-F6EECF244321}">
                <p14:modId xmlns:p14="http://schemas.microsoft.com/office/powerpoint/2010/main" val="3602885933"/>
              </p:ext>
            </p:extLst>
          </p:nvPr>
        </p:nvGraphicFramePr>
        <p:xfrm>
          <a:off x="531093" y="1918855"/>
          <a:ext cx="5258016" cy="2345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Kaaviokuva 8"/>
          <p:cNvGraphicFramePr/>
          <p:nvPr>
            <p:extLst>
              <p:ext uri="{D42A27DB-BD31-4B8C-83A1-F6EECF244321}">
                <p14:modId xmlns:p14="http://schemas.microsoft.com/office/powerpoint/2010/main" val="831622483"/>
              </p:ext>
            </p:extLst>
          </p:nvPr>
        </p:nvGraphicFramePr>
        <p:xfrm>
          <a:off x="531093" y="3633249"/>
          <a:ext cx="9675089" cy="24219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kstin paikkamerkki 6"/>
          <p:cNvSpPr txBox="1">
            <a:spLocks/>
          </p:cNvSpPr>
          <p:nvPr/>
        </p:nvSpPr>
        <p:spPr>
          <a:xfrm>
            <a:off x="531093" y="5889845"/>
            <a:ext cx="9675088" cy="9061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Posterama" panose="020B0504020200020000" pitchFamily="34" charset="0"/>
                <a:ea typeface="+mn-ea"/>
                <a:cs typeface="Posterama" panose="020B0504020200020000"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Posterama" panose="020B0504020200020000" pitchFamily="34" charset="0"/>
                <a:ea typeface="+mn-ea"/>
                <a:cs typeface="Posterama" panose="020B0504020200020000"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Posterama" panose="020B0504020200020000" pitchFamily="34" charset="0"/>
                <a:ea typeface="+mn-ea"/>
                <a:cs typeface="Posterama" panose="020B0504020200020000"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Posterama" panose="020B0504020200020000" pitchFamily="34" charset="0"/>
                <a:ea typeface="+mn-ea"/>
                <a:cs typeface="Posterama" panose="020B0504020200020000"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Posterama" panose="020B0504020200020000" pitchFamily="34" charset="0"/>
                <a:ea typeface="+mn-ea"/>
                <a:cs typeface="Posterama" panose="020B0504020200020000"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400" b="0" i="0" u="none" strike="noStrike" kern="1200" cap="none" spc="0" normalizeH="0" baseline="0" noProof="0" dirty="0">
                <a:ln>
                  <a:noFill/>
                </a:ln>
                <a:solidFill>
                  <a:srgbClr val="00799A"/>
                </a:solidFill>
                <a:effectLst/>
                <a:uLnTx/>
                <a:uFillTx/>
                <a:latin typeface="Posterama" panose="020B0504020200020000" pitchFamily="34" charset="0"/>
                <a:ea typeface="+mn-ea"/>
                <a:cs typeface="Posterama" panose="020B0504020200020000" pitchFamily="34" charset="0"/>
              </a:rPr>
              <a:t>Ennakoivan </a:t>
            </a:r>
            <a:r>
              <a:rPr lang="fi-FI" dirty="0">
                <a:solidFill>
                  <a:srgbClr val="00799A"/>
                </a:solidFill>
              </a:rPr>
              <a:t>hyvinvointisuunnitelman</a:t>
            </a:r>
            <a:r>
              <a:rPr kumimoji="0" lang="fi-FI" sz="2400" b="0" i="0" u="none" strike="noStrike" kern="1200" cap="none" spc="0" normalizeH="0" baseline="0" noProof="0" dirty="0">
                <a:ln>
                  <a:noFill/>
                </a:ln>
                <a:solidFill>
                  <a:srgbClr val="00799A"/>
                </a:solidFill>
                <a:effectLst/>
                <a:uLnTx/>
                <a:uFillTx/>
                <a:latin typeface="Posterama" panose="020B0504020200020000" pitchFamily="34" charset="0"/>
                <a:ea typeface="+mn-ea"/>
                <a:cs typeface="Posterama" panose="020B0504020200020000" pitchFamily="34" charset="0"/>
              </a:rPr>
              <a:t> aikajänne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400" b="0" i="0" u="none" strike="noStrike" kern="1200" cap="none" spc="0" normalizeH="0" baseline="0" noProof="0" dirty="0">
                <a:ln>
                  <a:noFill/>
                </a:ln>
                <a:solidFill>
                  <a:srgbClr val="00799A"/>
                </a:solidFill>
                <a:effectLst/>
                <a:uLnTx/>
                <a:uFillTx/>
                <a:latin typeface="Posterama" panose="020B0504020200020000" pitchFamily="34" charset="0"/>
                <a:ea typeface="+mn-ea"/>
                <a:cs typeface="Posterama" panose="020B0504020200020000" pitchFamily="34" charset="0"/>
              </a:rPr>
              <a:t>(ilmiölähtöinen suunnittelu)</a:t>
            </a:r>
          </a:p>
        </p:txBody>
      </p:sp>
      <p:sp>
        <p:nvSpPr>
          <p:cNvPr id="12" name="Tekstiruutu 11"/>
          <p:cNvSpPr txBox="1"/>
          <p:nvPr/>
        </p:nvSpPr>
        <p:spPr>
          <a:xfrm>
            <a:off x="6733310" y="3003919"/>
            <a:ext cx="327670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799A"/>
                </a:solidFill>
                <a:effectLst/>
                <a:uLnTx/>
                <a:uFillTx/>
                <a:latin typeface="Calibri" panose="020F0502020204030204"/>
                <a:ea typeface="+mn-ea"/>
                <a:cs typeface="+mn-cs"/>
              </a:rPr>
              <a:t>Kun katse on suunnattu mahdollisiin tulevaisuuksiin, antaa se myös mahdollisuuden valita ne tulevaisuudet, joita haluamme olla tekemässä.</a:t>
            </a:r>
          </a:p>
        </p:txBody>
      </p:sp>
      <p:graphicFrame>
        <p:nvGraphicFramePr>
          <p:cNvPr id="11" name="Kaaviokuva 10"/>
          <p:cNvGraphicFramePr/>
          <p:nvPr>
            <p:extLst>
              <p:ext uri="{D42A27DB-BD31-4B8C-83A1-F6EECF244321}">
                <p14:modId xmlns:p14="http://schemas.microsoft.com/office/powerpoint/2010/main" val="2265521810"/>
              </p:ext>
            </p:extLst>
          </p:nvPr>
        </p:nvGraphicFramePr>
        <p:xfrm>
          <a:off x="9515727" y="776314"/>
          <a:ext cx="2145180" cy="193596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 name="Dian numeron paikkamerkki 2">
            <a:extLst>
              <a:ext uri="{FF2B5EF4-FFF2-40B4-BE49-F238E27FC236}">
                <a16:creationId xmlns:a16="http://schemas.microsoft.com/office/drawing/2014/main" id="{3DE565D3-34F1-401E-B551-13FB83BC71FB}"/>
              </a:ext>
            </a:extLst>
          </p:cNvPr>
          <p:cNvSpPr>
            <a:spLocks noGrp="1"/>
          </p:cNvSpPr>
          <p:nvPr>
            <p:ph type="sldNum" sz="quarter" idx="12"/>
          </p:nvPr>
        </p:nvSpPr>
        <p:spPr/>
        <p:txBody>
          <a:bodyPr/>
          <a:lstStyle/>
          <a:p>
            <a:fld id="{9AC3490C-B401-7445-84BA-EA6FCE9C76E3}" type="slidenum">
              <a:rPr lang="fi-FI" smtClean="0"/>
              <a:pPr/>
              <a:t>10</a:t>
            </a:fld>
            <a:endParaRPr lang="fi-FI"/>
          </a:p>
        </p:txBody>
      </p:sp>
    </p:spTree>
    <p:extLst>
      <p:ext uri="{BB962C8B-B14F-4D97-AF65-F5344CB8AC3E}">
        <p14:creationId xmlns:p14="http://schemas.microsoft.com/office/powerpoint/2010/main" val="16464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tsikko 10"/>
          <p:cNvSpPr>
            <a:spLocks noGrp="1"/>
          </p:cNvSpPr>
          <p:nvPr>
            <p:ph type="title"/>
          </p:nvPr>
        </p:nvSpPr>
        <p:spPr>
          <a:xfrm>
            <a:off x="514815" y="381675"/>
            <a:ext cx="8781288" cy="1325563"/>
          </a:xfrm>
        </p:spPr>
        <p:txBody>
          <a:bodyPr>
            <a:normAutofit/>
          </a:bodyPr>
          <a:lstStyle/>
          <a:p>
            <a:r>
              <a:rPr lang="fi-FI" sz="3600" dirty="0"/>
              <a:t>Vaikutusketju kehittämisen apuna</a:t>
            </a:r>
            <a:br>
              <a:rPr lang="fi-FI" sz="3600" dirty="0"/>
            </a:br>
            <a:br>
              <a:rPr lang="fi-FI" sz="3600" dirty="0"/>
            </a:br>
            <a:r>
              <a:rPr lang="fi-FI" sz="1600" dirty="0"/>
              <a:t>Lisätietoja: </a:t>
            </a:r>
            <a:r>
              <a:rPr lang="fi-FI" sz="1600" dirty="0">
                <a:hlinkClick r:id="rId2"/>
              </a:rPr>
              <a:t>Sitra</a:t>
            </a:r>
            <a:r>
              <a:rPr lang="fi-FI" sz="1600" dirty="0"/>
              <a:t> </a:t>
            </a:r>
          </a:p>
        </p:txBody>
      </p:sp>
      <p:graphicFrame>
        <p:nvGraphicFramePr>
          <p:cNvPr id="6" name="Sisällön paikkamerkki 4"/>
          <p:cNvGraphicFramePr>
            <a:graphicFrameLocks noGrp="1"/>
          </p:cNvGraphicFramePr>
          <p:nvPr>
            <p:ph idx="4294967295"/>
            <p:extLst>
              <p:ext uri="{D42A27DB-BD31-4B8C-83A1-F6EECF244321}">
                <p14:modId xmlns:p14="http://schemas.microsoft.com/office/powerpoint/2010/main" val="575106864"/>
              </p:ext>
            </p:extLst>
          </p:nvPr>
        </p:nvGraphicFramePr>
        <p:xfrm>
          <a:off x="514053" y="1085336"/>
          <a:ext cx="878205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kstiruutu 11"/>
          <p:cNvSpPr txBox="1"/>
          <p:nvPr/>
        </p:nvSpPr>
        <p:spPr>
          <a:xfrm flipH="1">
            <a:off x="9138149" y="1753693"/>
            <a:ext cx="1822409" cy="1754326"/>
          </a:xfrm>
          <a:prstGeom prst="rect">
            <a:avLst/>
          </a:prstGeom>
          <a:noFill/>
          <a:ln>
            <a:solidFill>
              <a:srgbClr val="00799A"/>
            </a:solidFill>
          </a:ln>
        </p:spPr>
        <p:txBody>
          <a:bodyPr wrap="square" rtlCol="0">
            <a:spAutoFit/>
          </a:bodyPr>
          <a:lstStyle/>
          <a:p>
            <a:r>
              <a:rPr lang="fi-FI" dirty="0"/>
              <a:t>= Tavoite eli mitä pitkäjänteistä</a:t>
            </a:r>
          </a:p>
          <a:p>
            <a:r>
              <a:rPr lang="fi-FI" dirty="0"/>
              <a:t>vaikuttavuutta</a:t>
            </a:r>
          </a:p>
          <a:p>
            <a:r>
              <a:rPr lang="fi-FI" dirty="0"/>
              <a:t>tavoittelemme + vaikuttavuus-indikaattorit</a:t>
            </a:r>
          </a:p>
        </p:txBody>
      </p:sp>
      <p:sp>
        <p:nvSpPr>
          <p:cNvPr id="2" name="Tekstiruutu 1"/>
          <p:cNvSpPr txBox="1"/>
          <p:nvPr/>
        </p:nvSpPr>
        <p:spPr>
          <a:xfrm>
            <a:off x="5132437" y="4914843"/>
            <a:ext cx="1927123" cy="1754326"/>
          </a:xfrm>
          <a:prstGeom prst="rect">
            <a:avLst/>
          </a:prstGeom>
          <a:noFill/>
          <a:ln>
            <a:solidFill>
              <a:srgbClr val="00799A"/>
            </a:solidFill>
          </a:ln>
        </p:spPr>
        <p:txBody>
          <a:bodyPr wrap="square" rtlCol="0">
            <a:spAutoFit/>
          </a:bodyPr>
          <a:lstStyle/>
          <a:p>
            <a:r>
              <a:rPr lang="fi-FI" dirty="0"/>
              <a:t>Vaikutusmittarit: Mitä mitattavia muutoksia tavoitellaan valtuustokauden aikana?</a:t>
            </a:r>
          </a:p>
        </p:txBody>
      </p:sp>
      <p:sp>
        <p:nvSpPr>
          <p:cNvPr id="3" name="Alanuoli 2"/>
          <p:cNvSpPr/>
          <p:nvPr/>
        </p:nvSpPr>
        <p:spPr>
          <a:xfrm>
            <a:off x="5851914" y="4258656"/>
            <a:ext cx="488171" cy="467355"/>
          </a:xfrm>
          <a:prstGeom prst="downArrow">
            <a:avLst/>
          </a:prstGeom>
          <a:solidFill>
            <a:srgbClr val="00799A"/>
          </a:solidFill>
          <a:ln>
            <a:solidFill>
              <a:srgbClr val="0079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kstiruutu 3"/>
          <p:cNvSpPr txBox="1"/>
          <p:nvPr/>
        </p:nvSpPr>
        <p:spPr>
          <a:xfrm>
            <a:off x="514053" y="5172499"/>
            <a:ext cx="3692382"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fi-FI" b="1" dirty="0"/>
              <a:t>Mittari </a:t>
            </a:r>
            <a:r>
              <a:rPr lang="fi-FI" dirty="0"/>
              <a:t>on kehitetty mittaamaan määrällisesti jotakin tiettyä asiaa. </a:t>
            </a:r>
          </a:p>
          <a:p>
            <a:r>
              <a:rPr lang="fi-FI" dirty="0"/>
              <a:t>Mittareita käytetään usein kuvaamaan ilmiöitä aikasarjoina.</a:t>
            </a:r>
          </a:p>
        </p:txBody>
      </p:sp>
      <p:sp>
        <p:nvSpPr>
          <p:cNvPr id="5" name="Tekstiruutu 4"/>
          <p:cNvSpPr txBox="1"/>
          <p:nvPr/>
        </p:nvSpPr>
        <p:spPr>
          <a:xfrm>
            <a:off x="8824819" y="4122178"/>
            <a:ext cx="2930013" cy="24468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fi-FI" sz="1700" b="1" dirty="0"/>
              <a:t>Indikaattori </a:t>
            </a:r>
            <a:r>
              <a:rPr lang="fi-FI" sz="1700" dirty="0"/>
              <a:t>on kehitystä karkealla tasolla tai epäsuorasti ilmaiseva tilastollinen tai laadullinen osoitin, jota käytetään kuvaamaan ilmiötä, joita ei suoraan voida mitata. Indikaattorilla ilmaistaan kehityksessä tapahtunutta muutosta. </a:t>
            </a:r>
          </a:p>
        </p:txBody>
      </p:sp>
      <p:sp>
        <p:nvSpPr>
          <p:cNvPr id="7" name="Dian numeron paikkamerkki 6">
            <a:extLst>
              <a:ext uri="{FF2B5EF4-FFF2-40B4-BE49-F238E27FC236}">
                <a16:creationId xmlns:a16="http://schemas.microsoft.com/office/drawing/2014/main" id="{B4401CC2-14C4-4DE2-B139-F6BB066BDB9E}"/>
              </a:ext>
            </a:extLst>
          </p:cNvPr>
          <p:cNvSpPr>
            <a:spLocks noGrp="1"/>
          </p:cNvSpPr>
          <p:nvPr>
            <p:ph type="sldNum" sz="quarter" idx="12"/>
          </p:nvPr>
        </p:nvSpPr>
        <p:spPr/>
        <p:txBody>
          <a:bodyPr/>
          <a:lstStyle/>
          <a:p>
            <a:fld id="{9AC3490C-B401-7445-84BA-EA6FCE9C76E3}" type="slidenum">
              <a:rPr lang="fi-FI" smtClean="0"/>
              <a:pPr/>
              <a:t>11</a:t>
            </a:fld>
            <a:endParaRPr lang="fi-FI"/>
          </a:p>
        </p:txBody>
      </p:sp>
    </p:spTree>
    <p:extLst>
      <p:ext uri="{BB962C8B-B14F-4D97-AF65-F5344CB8AC3E}">
        <p14:creationId xmlns:p14="http://schemas.microsoft.com/office/powerpoint/2010/main" val="18334705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Kaaviokuva 3"/>
          <p:cNvGraphicFramePr/>
          <p:nvPr/>
        </p:nvGraphicFramePr>
        <p:xfrm>
          <a:off x="167148" y="719666"/>
          <a:ext cx="1186753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Kaaviokuva 6"/>
          <p:cNvGraphicFramePr/>
          <p:nvPr>
            <p:extLst>
              <p:ext uri="{D42A27DB-BD31-4B8C-83A1-F6EECF244321}">
                <p14:modId xmlns:p14="http://schemas.microsoft.com/office/powerpoint/2010/main" val="545911534"/>
              </p:ext>
            </p:extLst>
          </p:nvPr>
        </p:nvGraphicFramePr>
        <p:xfrm>
          <a:off x="6754761" y="133025"/>
          <a:ext cx="2271249" cy="17098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Suorakulmio 7"/>
          <p:cNvSpPr/>
          <p:nvPr/>
        </p:nvSpPr>
        <p:spPr>
          <a:xfrm>
            <a:off x="923483" y="5015149"/>
            <a:ext cx="10190480" cy="64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Vaikutustenarviointi on rakennettu sisään prosessiin (toteutumisen seuranta tilinpäätöksen yhteydessä)</a:t>
            </a:r>
          </a:p>
        </p:txBody>
      </p:sp>
      <p:sp>
        <p:nvSpPr>
          <p:cNvPr id="2" name="Otsikko 1">
            <a:extLst>
              <a:ext uri="{FF2B5EF4-FFF2-40B4-BE49-F238E27FC236}">
                <a16:creationId xmlns:a16="http://schemas.microsoft.com/office/drawing/2014/main" id="{01A13BDF-3F06-4E5E-BE74-C612559830D3}"/>
              </a:ext>
            </a:extLst>
          </p:cNvPr>
          <p:cNvSpPr>
            <a:spLocks noGrp="1"/>
          </p:cNvSpPr>
          <p:nvPr>
            <p:ph type="title"/>
          </p:nvPr>
        </p:nvSpPr>
        <p:spPr>
          <a:xfrm>
            <a:off x="355614" y="325156"/>
            <a:ext cx="6780945" cy="1325563"/>
          </a:xfrm>
        </p:spPr>
        <p:txBody>
          <a:bodyPr>
            <a:normAutofit/>
          </a:bodyPr>
          <a:lstStyle/>
          <a:p>
            <a:r>
              <a:rPr lang="fi-FI" sz="3200" dirty="0"/>
              <a:t>Hyvinvointisuunnitelman laadinta prosessina</a:t>
            </a:r>
          </a:p>
        </p:txBody>
      </p:sp>
      <p:sp>
        <p:nvSpPr>
          <p:cNvPr id="3" name="Dian numeron paikkamerkki 2">
            <a:extLst>
              <a:ext uri="{FF2B5EF4-FFF2-40B4-BE49-F238E27FC236}">
                <a16:creationId xmlns:a16="http://schemas.microsoft.com/office/drawing/2014/main" id="{48D5E1E8-9274-4A44-BC7A-6D27FF11EBE8}"/>
              </a:ext>
            </a:extLst>
          </p:cNvPr>
          <p:cNvSpPr>
            <a:spLocks noGrp="1"/>
          </p:cNvSpPr>
          <p:nvPr>
            <p:ph type="sldNum" sz="quarter" idx="12"/>
          </p:nvPr>
        </p:nvSpPr>
        <p:spPr/>
        <p:txBody>
          <a:bodyPr/>
          <a:lstStyle/>
          <a:p>
            <a:fld id="{9AC3490C-B401-7445-84BA-EA6FCE9C76E3}" type="slidenum">
              <a:rPr lang="fi-FI" smtClean="0"/>
              <a:pPr/>
              <a:t>12</a:t>
            </a:fld>
            <a:endParaRPr lang="fi-FI"/>
          </a:p>
        </p:txBody>
      </p:sp>
    </p:spTree>
    <p:extLst>
      <p:ext uri="{BB962C8B-B14F-4D97-AF65-F5344CB8AC3E}">
        <p14:creationId xmlns:p14="http://schemas.microsoft.com/office/powerpoint/2010/main" val="3335374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Ryhmä 5"/>
          <p:cNvGrpSpPr/>
          <p:nvPr/>
        </p:nvGrpSpPr>
        <p:grpSpPr>
          <a:xfrm>
            <a:off x="1821150" y="4021330"/>
            <a:ext cx="1529799" cy="1529799"/>
            <a:chOff x="5794" y="1944433"/>
            <a:chExt cx="1529799" cy="1529799"/>
          </a:xfrm>
        </p:grpSpPr>
        <p:sp>
          <p:nvSpPr>
            <p:cNvPr id="7" name="Ellipsi 6"/>
            <p:cNvSpPr/>
            <p:nvPr/>
          </p:nvSpPr>
          <p:spPr>
            <a:xfrm>
              <a:off x="5794" y="1944433"/>
              <a:ext cx="1529799" cy="1529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Ellipsi 4"/>
            <p:cNvSpPr txBox="1"/>
            <p:nvPr/>
          </p:nvSpPr>
          <p:spPr>
            <a:xfrm>
              <a:off x="229828" y="2168467"/>
              <a:ext cx="1081731" cy="10817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i-FI" sz="1600" kern="1200" dirty="0"/>
                <a:t>Toiminta-ympäristön analyysi</a:t>
              </a:r>
            </a:p>
          </p:txBody>
        </p:sp>
      </p:grpSp>
      <p:sp>
        <p:nvSpPr>
          <p:cNvPr id="10" name="Suorakulmio 9"/>
          <p:cNvSpPr/>
          <p:nvPr/>
        </p:nvSpPr>
        <p:spPr>
          <a:xfrm>
            <a:off x="4452927" y="4526126"/>
            <a:ext cx="2534306" cy="117886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12" name="Ryhmä 11"/>
          <p:cNvGrpSpPr/>
          <p:nvPr/>
        </p:nvGrpSpPr>
        <p:grpSpPr>
          <a:xfrm>
            <a:off x="3950742" y="1543611"/>
            <a:ext cx="1529799" cy="1529799"/>
            <a:chOff x="4021518" y="1944433"/>
            <a:chExt cx="1529799" cy="1529799"/>
          </a:xfrm>
        </p:grpSpPr>
        <p:sp>
          <p:nvSpPr>
            <p:cNvPr id="13" name="Ellipsi 12"/>
            <p:cNvSpPr/>
            <p:nvPr/>
          </p:nvSpPr>
          <p:spPr>
            <a:xfrm>
              <a:off x="4021518" y="1944433"/>
              <a:ext cx="1529799" cy="1529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Ellipsi 4"/>
            <p:cNvSpPr txBox="1"/>
            <p:nvPr/>
          </p:nvSpPr>
          <p:spPr>
            <a:xfrm>
              <a:off x="4245552" y="2168467"/>
              <a:ext cx="1081731" cy="10817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i-FI" sz="1600" kern="1200" dirty="0"/>
                <a:t>Ilmiöt ja vaikuttavuus</a:t>
              </a:r>
            </a:p>
          </p:txBody>
        </p:sp>
      </p:grpSp>
      <p:grpSp>
        <p:nvGrpSpPr>
          <p:cNvPr id="15" name="Ryhmä 14"/>
          <p:cNvGrpSpPr/>
          <p:nvPr/>
        </p:nvGrpSpPr>
        <p:grpSpPr>
          <a:xfrm>
            <a:off x="6133423" y="1549061"/>
            <a:ext cx="1529799" cy="1529799"/>
            <a:chOff x="8037242" y="1944433"/>
            <a:chExt cx="1529799" cy="1529799"/>
          </a:xfrm>
        </p:grpSpPr>
        <p:sp>
          <p:nvSpPr>
            <p:cNvPr id="16" name="Ellipsi 15"/>
            <p:cNvSpPr/>
            <p:nvPr/>
          </p:nvSpPr>
          <p:spPr>
            <a:xfrm>
              <a:off x="8037242" y="1944433"/>
              <a:ext cx="1529799" cy="1529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Ellipsi 4"/>
            <p:cNvSpPr txBox="1"/>
            <p:nvPr/>
          </p:nvSpPr>
          <p:spPr>
            <a:xfrm>
              <a:off x="8261276" y="2168467"/>
              <a:ext cx="1081731" cy="10817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i-FI" sz="1600" kern="1200" dirty="0"/>
                <a:t>Tavoitteet ja mittarit</a:t>
              </a:r>
            </a:p>
          </p:txBody>
        </p:sp>
      </p:grpSp>
      <p:grpSp>
        <p:nvGrpSpPr>
          <p:cNvPr id="18" name="Ryhmä 17"/>
          <p:cNvGrpSpPr/>
          <p:nvPr/>
        </p:nvGrpSpPr>
        <p:grpSpPr>
          <a:xfrm>
            <a:off x="8296164" y="4016249"/>
            <a:ext cx="1529799" cy="1529799"/>
            <a:chOff x="4021518" y="1944433"/>
            <a:chExt cx="1529799" cy="1529799"/>
          </a:xfrm>
        </p:grpSpPr>
        <p:sp>
          <p:nvSpPr>
            <p:cNvPr id="19" name="Ellipsi 18"/>
            <p:cNvSpPr/>
            <p:nvPr/>
          </p:nvSpPr>
          <p:spPr>
            <a:xfrm>
              <a:off x="4021518" y="1944433"/>
              <a:ext cx="1529799" cy="152979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Ellipsi 4"/>
            <p:cNvSpPr txBox="1"/>
            <p:nvPr/>
          </p:nvSpPr>
          <p:spPr>
            <a:xfrm>
              <a:off x="4245552" y="2168467"/>
              <a:ext cx="1081731" cy="10817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i-FI" sz="1600" kern="1200" dirty="0"/>
                <a:t>1. vuosi-raportti</a:t>
              </a:r>
            </a:p>
          </p:txBody>
        </p:sp>
      </p:grpSp>
      <p:sp>
        <p:nvSpPr>
          <p:cNvPr id="21" name="Plus 20"/>
          <p:cNvSpPr/>
          <p:nvPr/>
        </p:nvSpPr>
        <p:spPr>
          <a:xfrm>
            <a:off x="5590385" y="2131081"/>
            <a:ext cx="376432" cy="365760"/>
          </a:xfrm>
          <a:prstGeom prst="mathPlus">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22" name="Kaaviokuva 21"/>
          <p:cNvGraphicFramePr/>
          <p:nvPr>
            <p:extLst>
              <p:ext uri="{D42A27DB-BD31-4B8C-83A1-F6EECF244321}">
                <p14:modId xmlns:p14="http://schemas.microsoft.com/office/powerpoint/2010/main" val="1338794736"/>
              </p:ext>
            </p:extLst>
          </p:nvPr>
        </p:nvGraphicFramePr>
        <p:xfrm>
          <a:off x="999881" y="1898365"/>
          <a:ext cx="10540672" cy="3197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24" name="Suora yhdysviiva 23"/>
          <p:cNvCxnSpPr/>
          <p:nvPr/>
        </p:nvCxnSpPr>
        <p:spPr>
          <a:xfrm>
            <a:off x="3576320" y="985520"/>
            <a:ext cx="10160" cy="4826000"/>
          </a:xfrm>
          <a:prstGeom prst="line">
            <a:avLst/>
          </a:prstGeom>
        </p:spPr>
        <p:style>
          <a:lnRef idx="1">
            <a:schemeClr val="dk1"/>
          </a:lnRef>
          <a:fillRef idx="0">
            <a:schemeClr val="dk1"/>
          </a:fillRef>
          <a:effectRef idx="0">
            <a:schemeClr val="dk1"/>
          </a:effectRef>
          <a:fontRef idx="minor">
            <a:schemeClr val="tx1"/>
          </a:fontRef>
        </p:style>
      </p:cxnSp>
      <p:sp>
        <p:nvSpPr>
          <p:cNvPr id="26" name="Tekstiruutu 25"/>
          <p:cNvSpPr txBox="1"/>
          <p:nvPr/>
        </p:nvSpPr>
        <p:spPr>
          <a:xfrm>
            <a:off x="2791562" y="247958"/>
            <a:ext cx="1589836" cy="646331"/>
          </a:xfrm>
          <a:prstGeom prst="rect">
            <a:avLst/>
          </a:prstGeom>
          <a:noFill/>
        </p:spPr>
        <p:txBody>
          <a:bodyPr wrap="square" rtlCol="0">
            <a:spAutoFit/>
          </a:bodyPr>
          <a:lstStyle/>
          <a:p>
            <a:pPr algn="ctr"/>
            <a:r>
              <a:rPr lang="fi-FI" dirty="0">
                <a:solidFill>
                  <a:schemeClr val="accent1"/>
                </a:solidFill>
              </a:rPr>
              <a:t>Valtuustokausi </a:t>
            </a:r>
          </a:p>
          <a:p>
            <a:pPr algn="ctr"/>
            <a:r>
              <a:rPr lang="fi-FI" dirty="0">
                <a:solidFill>
                  <a:schemeClr val="accent1"/>
                </a:solidFill>
              </a:rPr>
              <a:t>päättyy</a:t>
            </a:r>
          </a:p>
        </p:txBody>
      </p:sp>
      <p:sp>
        <p:nvSpPr>
          <p:cNvPr id="2" name="Dian numeron paikkamerkki 1">
            <a:extLst>
              <a:ext uri="{FF2B5EF4-FFF2-40B4-BE49-F238E27FC236}">
                <a16:creationId xmlns:a16="http://schemas.microsoft.com/office/drawing/2014/main" id="{873CEAC2-DF30-4331-9DB7-0D1871BB94DF}"/>
              </a:ext>
            </a:extLst>
          </p:cNvPr>
          <p:cNvSpPr>
            <a:spLocks noGrp="1"/>
          </p:cNvSpPr>
          <p:nvPr>
            <p:ph type="sldNum" sz="quarter" idx="12"/>
          </p:nvPr>
        </p:nvSpPr>
        <p:spPr/>
        <p:txBody>
          <a:bodyPr/>
          <a:lstStyle/>
          <a:p>
            <a:fld id="{9AC3490C-B401-7445-84BA-EA6FCE9C76E3}" type="slidenum">
              <a:rPr lang="fi-FI" smtClean="0"/>
              <a:pPr/>
              <a:t>13</a:t>
            </a:fld>
            <a:endParaRPr lang="fi-FI"/>
          </a:p>
        </p:txBody>
      </p:sp>
    </p:spTree>
    <p:extLst>
      <p:ext uri="{BB962C8B-B14F-4D97-AF65-F5344CB8AC3E}">
        <p14:creationId xmlns:p14="http://schemas.microsoft.com/office/powerpoint/2010/main" val="2321124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E07B3-C9DE-4D85-90C9-F775A00B6AB1}"/>
              </a:ext>
            </a:extLst>
          </p:cNvPr>
          <p:cNvSpPr>
            <a:spLocks noGrp="1"/>
          </p:cNvSpPr>
          <p:nvPr>
            <p:ph type="title"/>
          </p:nvPr>
        </p:nvSpPr>
        <p:spPr/>
        <p:txBody>
          <a:bodyPr>
            <a:normAutofit/>
          </a:bodyPr>
          <a:lstStyle/>
          <a:p>
            <a:r>
              <a:rPr lang="fi-FI" dirty="0"/>
              <a:t>Hyvinvointisuunnitelma osana kunnan johtamista</a:t>
            </a:r>
          </a:p>
        </p:txBody>
      </p:sp>
      <p:sp>
        <p:nvSpPr>
          <p:cNvPr id="3" name="Text Placeholder 2">
            <a:extLst>
              <a:ext uri="{FF2B5EF4-FFF2-40B4-BE49-F238E27FC236}">
                <a16:creationId xmlns:a16="http://schemas.microsoft.com/office/drawing/2014/main" id="{F755191E-DF65-43C5-B75A-A48A912B79B9}"/>
              </a:ext>
            </a:extLst>
          </p:cNvPr>
          <p:cNvSpPr>
            <a:spLocks noGrp="1"/>
          </p:cNvSpPr>
          <p:nvPr>
            <p:ph type="body" idx="1"/>
          </p:nvPr>
        </p:nvSpPr>
        <p:spPr/>
        <p:txBody>
          <a:bodyPr/>
          <a:lstStyle/>
          <a:p>
            <a:r>
              <a:rPr lang="fi-FI" dirty="0"/>
              <a:t>Hyvinvointisuunnitelman yhteys strategiaan sekä talouden ja toiminnan suunnitteluun</a:t>
            </a:r>
          </a:p>
          <a:p>
            <a:endParaRPr lang="fi-FI" dirty="0">
              <a:solidFill>
                <a:srgbClr val="FF0000"/>
              </a:solidFill>
            </a:endParaRPr>
          </a:p>
        </p:txBody>
      </p:sp>
      <p:sp>
        <p:nvSpPr>
          <p:cNvPr id="4" name="Dian numeron paikkamerkki 3">
            <a:extLst>
              <a:ext uri="{FF2B5EF4-FFF2-40B4-BE49-F238E27FC236}">
                <a16:creationId xmlns:a16="http://schemas.microsoft.com/office/drawing/2014/main" id="{9C64C1D4-875D-4A80-AB64-BFAC7004676E}"/>
              </a:ext>
            </a:extLst>
          </p:cNvPr>
          <p:cNvSpPr>
            <a:spLocks noGrp="1"/>
          </p:cNvSpPr>
          <p:nvPr>
            <p:ph type="sldNum" sz="quarter" idx="12"/>
          </p:nvPr>
        </p:nvSpPr>
        <p:spPr/>
        <p:txBody>
          <a:bodyPr/>
          <a:lstStyle/>
          <a:p>
            <a:fld id="{9AC3490C-B401-7445-84BA-EA6FCE9C76E3}" type="slidenum">
              <a:rPr lang="fi-FI" smtClean="0"/>
              <a:t>14</a:t>
            </a:fld>
            <a:endParaRPr lang="fi-FI"/>
          </a:p>
        </p:txBody>
      </p:sp>
    </p:spTree>
    <p:extLst>
      <p:ext uri="{BB962C8B-B14F-4D97-AF65-F5344CB8AC3E}">
        <p14:creationId xmlns:p14="http://schemas.microsoft.com/office/powerpoint/2010/main" val="162899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0F64801B-B093-454B-8AB4-CF4E2D03FFE6}"/>
              </a:ext>
            </a:extLst>
          </p:cNvPr>
          <p:cNvSpPr>
            <a:spLocks noGrp="1"/>
          </p:cNvSpPr>
          <p:nvPr>
            <p:ph type="title"/>
          </p:nvPr>
        </p:nvSpPr>
        <p:spPr/>
        <p:txBody>
          <a:bodyPr/>
          <a:lstStyle/>
          <a:p>
            <a:r>
              <a:rPr lang="fi-FI" dirty="0"/>
              <a:t>Yhteys kuntastrategiaan sekä talouden ja toiminnan suunnitteluun</a:t>
            </a:r>
          </a:p>
        </p:txBody>
      </p:sp>
      <p:sp>
        <p:nvSpPr>
          <p:cNvPr id="9" name="Content Placeholder 20">
            <a:extLst>
              <a:ext uri="{FF2B5EF4-FFF2-40B4-BE49-F238E27FC236}">
                <a16:creationId xmlns:a16="http://schemas.microsoft.com/office/drawing/2014/main" id="{B07D1C6F-00B3-40C4-A717-BDF5F7A27EE7}"/>
              </a:ext>
            </a:extLst>
          </p:cNvPr>
          <p:cNvSpPr txBox="1">
            <a:spLocks/>
          </p:cNvSpPr>
          <p:nvPr/>
        </p:nvSpPr>
        <p:spPr>
          <a:xfrm>
            <a:off x="838200" y="1579044"/>
            <a:ext cx="5571732" cy="519162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sterama" panose="020B0504020200020000" pitchFamily="34" charset="0"/>
                <a:ea typeface="+mn-ea"/>
                <a:cs typeface="Posterama" panose="020B0504020200020000"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sterama" panose="020B0504020200020000" pitchFamily="34" charset="0"/>
                <a:ea typeface="+mn-ea"/>
                <a:cs typeface="Posterama" panose="020B0504020200020000"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sterama" panose="020B0504020200020000" pitchFamily="34" charset="0"/>
                <a:ea typeface="+mn-ea"/>
                <a:cs typeface="Posterama" panose="020B0504020200020000"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fi-FI" sz="1800" dirty="0"/>
          </a:p>
          <a:p>
            <a:r>
              <a:rPr lang="fi-FI" sz="1900" b="1" dirty="0">
                <a:solidFill>
                  <a:srgbClr val="00799A"/>
                </a:solidFill>
              </a:rPr>
              <a:t>Kuntastrategia ja ilmiölähtöinen hyvinvointisuunnitelma </a:t>
            </a:r>
            <a:r>
              <a:rPr lang="fi-FI" sz="1900" dirty="0">
                <a:solidFill>
                  <a:srgbClr val="00799A"/>
                </a:solidFill>
              </a:rPr>
              <a:t>toimivat limittyneenä toisiinsa ja </a:t>
            </a:r>
            <a:r>
              <a:rPr lang="fi-FI" sz="1900" b="1" dirty="0">
                <a:solidFill>
                  <a:srgbClr val="00799A"/>
                </a:solidFill>
              </a:rPr>
              <a:t>vievät kuntaa samaan suuntaan. </a:t>
            </a:r>
            <a:r>
              <a:rPr lang="fi-FI" sz="1900" dirty="0">
                <a:solidFill>
                  <a:srgbClr val="00799A"/>
                </a:solidFill>
              </a:rPr>
              <a:t>Hyvinvointisuunnitelman laadintaprosessi voi toimia syötteenä strategiatyölle.</a:t>
            </a:r>
          </a:p>
          <a:p>
            <a:r>
              <a:rPr lang="fi-FI" sz="1900" dirty="0">
                <a:solidFill>
                  <a:srgbClr val="00799A"/>
                </a:solidFill>
              </a:rPr>
              <a:t>Ilmiölähtöinen hyvinvointisuunnitelma voi myös vahvistaa strategiaa ohjelmatasoisena työvälineenä, kun tavoitteena ovat johdonmukaiset ja riidattomat ratkaisut hyvinvoinnin edistämisessä. </a:t>
            </a:r>
          </a:p>
          <a:p>
            <a:r>
              <a:rPr lang="fi-FI" sz="1900" b="1" dirty="0">
                <a:solidFill>
                  <a:srgbClr val="00799A"/>
                </a:solidFill>
              </a:rPr>
              <a:t>Hyvinvointisuunnitelman tavoitteet ja niiden toteutumisen arviointi ovat osa kunnan vuosikellon mukaista toimintaa</a:t>
            </a:r>
            <a:r>
              <a:rPr lang="fi-FI" sz="1900" dirty="0">
                <a:solidFill>
                  <a:srgbClr val="00799A"/>
                </a:solidFill>
              </a:rPr>
              <a:t>. Talousarvio ja </a:t>
            </a:r>
            <a:br>
              <a:rPr lang="fi-FI" sz="1900" dirty="0">
                <a:solidFill>
                  <a:srgbClr val="00799A"/>
                </a:solidFill>
              </a:rPr>
            </a:br>
            <a:r>
              <a:rPr lang="fi-FI" sz="1900" dirty="0">
                <a:solidFill>
                  <a:srgbClr val="00799A"/>
                </a:solidFill>
              </a:rPr>
              <a:t>-suunnitelma laaditaan siten, että ne toteuttavat kuntastrategiaa ja että edellytykset kunnan tehtävien hoitamiseksi, ml. hyvinvoinnin edistäminen, turvataan. </a:t>
            </a:r>
          </a:p>
          <a:p>
            <a:r>
              <a:rPr lang="fi-FI" sz="1900" dirty="0">
                <a:solidFill>
                  <a:srgbClr val="00799A"/>
                </a:solidFill>
              </a:rPr>
              <a:t>Tämän </a:t>
            </a:r>
            <a:r>
              <a:rPr lang="fi-FI" sz="1900" b="1" dirty="0">
                <a:solidFill>
                  <a:srgbClr val="00799A"/>
                </a:solidFill>
              </a:rPr>
              <a:t>käsikirjan eri vaiheissa työskenneltäessä yhteys strategiaan sekä talouden ja toiminnan suunnitteluun on tärkeää tunnistaa</a:t>
            </a:r>
            <a:r>
              <a:rPr lang="fi-FI" sz="1900" dirty="0">
                <a:solidFill>
                  <a:srgbClr val="00799A"/>
                </a:solidFill>
              </a:rPr>
              <a:t>, jotta työskentely ei ole irrallista niistä.</a:t>
            </a:r>
          </a:p>
          <a:p>
            <a:endParaRPr lang="fi-FI" dirty="0"/>
          </a:p>
        </p:txBody>
      </p:sp>
      <p:graphicFrame>
        <p:nvGraphicFramePr>
          <p:cNvPr id="12" name="Kaaviokuva 11">
            <a:extLst>
              <a:ext uri="{FF2B5EF4-FFF2-40B4-BE49-F238E27FC236}">
                <a16:creationId xmlns:a16="http://schemas.microsoft.com/office/drawing/2014/main" id="{8AF1F60D-C49A-456E-8E92-82741FDEDA52}"/>
              </a:ext>
            </a:extLst>
          </p:cNvPr>
          <p:cNvGraphicFramePr/>
          <p:nvPr>
            <p:extLst>
              <p:ext uri="{D42A27DB-BD31-4B8C-83A1-F6EECF244321}">
                <p14:modId xmlns:p14="http://schemas.microsoft.com/office/powerpoint/2010/main" val="1220070649"/>
              </p:ext>
            </p:extLst>
          </p:nvPr>
        </p:nvGraphicFramePr>
        <p:xfrm>
          <a:off x="6234987" y="2034283"/>
          <a:ext cx="5118813" cy="4021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Suora nuoliyhdysviiva 13">
            <a:extLst>
              <a:ext uri="{FF2B5EF4-FFF2-40B4-BE49-F238E27FC236}">
                <a16:creationId xmlns:a16="http://schemas.microsoft.com/office/drawing/2014/main" id="{7E5E43B3-B539-4E59-B32D-CFF2EE900C19}"/>
              </a:ext>
            </a:extLst>
          </p:cNvPr>
          <p:cNvCxnSpPr/>
          <p:nvPr/>
        </p:nvCxnSpPr>
        <p:spPr>
          <a:xfrm>
            <a:off x="7304926" y="3113070"/>
            <a:ext cx="0" cy="315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uora nuoliyhdysviiva 16">
            <a:extLst>
              <a:ext uri="{FF2B5EF4-FFF2-40B4-BE49-F238E27FC236}">
                <a16:creationId xmlns:a16="http://schemas.microsoft.com/office/drawing/2014/main" id="{4267E31B-5F77-4FE6-8F16-5562347C3F45}"/>
              </a:ext>
            </a:extLst>
          </p:cNvPr>
          <p:cNvCxnSpPr/>
          <p:nvPr/>
        </p:nvCxnSpPr>
        <p:spPr>
          <a:xfrm>
            <a:off x="7304926" y="4570288"/>
            <a:ext cx="0" cy="315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uora nuoliyhdysviiva 17">
            <a:extLst>
              <a:ext uri="{FF2B5EF4-FFF2-40B4-BE49-F238E27FC236}">
                <a16:creationId xmlns:a16="http://schemas.microsoft.com/office/drawing/2014/main" id="{7272DAF7-F1D3-4770-A2DD-F61DDA013ECD}"/>
              </a:ext>
            </a:extLst>
          </p:cNvPr>
          <p:cNvCxnSpPr>
            <a:cxnSpLocks/>
          </p:cNvCxnSpPr>
          <p:nvPr/>
        </p:nvCxnSpPr>
        <p:spPr>
          <a:xfrm>
            <a:off x="10303267" y="3113070"/>
            <a:ext cx="0" cy="315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uora nuoliyhdysviiva 22">
            <a:extLst>
              <a:ext uri="{FF2B5EF4-FFF2-40B4-BE49-F238E27FC236}">
                <a16:creationId xmlns:a16="http://schemas.microsoft.com/office/drawing/2014/main" id="{BFFF581E-20E1-41A3-B6FA-F1AB2AC3EDCE}"/>
              </a:ext>
            </a:extLst>
          </p:cNvPr>
          <p:cNvCxnSpPr>
            <a:cxnSpLocks/>
          </p:cNvCxnSpPr>
          <p:nvPr/>
        </p:nvCxnSpPr>
        <p:spPr>
          <a:xfrm flipH="1">
            <a:off x="8712485" y="2166136"/>
            <a:ext cx="3387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Nuoli: Taipunut 27">
            <a:extLst>
              <a:ext uri="{FF2B5EF4-FFF2-40B4-BE49-F238E27FC236}">
                <a16:creationId xmlns:a16="http://schemas.microsoft.com/office/drawing/2014/main" id="{21184141-C769-40CC-9EC3-6C2FC2F52E76}"/>
              </a:ext>
            </a:extLst>
          </p:cNvPr>
          <p:cNvSpPr/>
          <p:nvPr/>
        </p:nvSpPr>
        <p:spPr>
          <a:xfrm>
            <a:off x="6832324" y="2784832"/>
            <a:ext cx="569692" cy="2198134"/>
          </a:xfrm>
          <a:prstGeom prst="bentArrow">
            <a:avLst>
              <a:gd name="adj1" fmla="val 5162"/>
              <a:gd name="adj2" fmla="val 25000"/>
              <a:gd name="adj3" fmla="val 25000"/>
              <a:gd name="adj4" fmla="val 4375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solidFill>
                <a:schemeClr val="tx1"/>
              </a:solidFill>
            </a:endParaRPr>
          </a:p>
        </p:txBody>
      </p:sp>
      <p:sp>
        <p:nvSpPr>
          <p:cNvPr id="2" name="Dian numeron paikkamerkki 1">
            <a:extLst>
              <a:ext uri="{FF2B5EF4-FFF2-40B4-BE49-F238E27FC236}">
                <a16:creationId xmlns:a16="http://schemas.microsoft.com/office/drawing/2014/main" id="{8B8CC66B-39B1-48C4-829C-5F61443E2B54}"/>
              </a:ext>
            </a:extLst>
          </p:cNvPr>
          <p:cNvSpPr>
            <a:spLocks noGrp="1"/>
          </p:cNvSpPr>
          <p:nvPr>
            <p:ph type="sldNum" sz="quarter" idx="12"/>
          </p:nvPr>
        </p:nvSpPr>
        <p:spPr/>
        <p:txBody>
          <a:bodyPr/>
          <a:lstStyle/>
          <a:p>
            <a:fld id="{9AC3490C-B401-7445-84BA-EA6FCE9C76E3}" type="slidenum">
              <a:rPr lang="fi-FI" smtClean="0"/>
              <a:pPr/>
              <a:t>15</a:t>
            </a:fld>
            <a:endParaRPr lang="fi-FI"/>
          </a:p>
        </p:txBody>
      </p:sp>
    </p:spTree>
    <p:extLst>
      <p:ext uri="{BB962C8B-B14F-4D97-AF65-F5344CB8AC3E}">
        <p14:creationId xmlns:p14="http://schemas.microsoft.com/office/powerpoint/2010/main" val="2843707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p:cNvSpPr>
            <a:spLocks noGrp="1"/>
          </p:cNvSpPr>
          <p:nvPr>
            <p:ph type="title"/>
          </p:nvPr>
        </p:nvSpPr>
        <p:spPr>
          <a:xfrm>
            <a:off x="258096" y="70157"/>
            <a:ext cx="8781288" cy="1325563"/>
          </a:xfrm>
        </p:spPr>
        <p:txBody>
          <a:bodyPr>
            <a:normAutofit/>
          </a:bodyPr>
          <a:lstStyle/>
          <a:p>
            <a:r>
              <a:rPr lang="fi-FI" dirty="0"/>
              <a:t>Mitä tehdään uudella tavalla? </a:t>
            </a:r>
            <a:r>
              <a:rPr lang="fi-FI" sz="1800" i="1" dirty="0">
                <a:solidFill>
                  <a:srgbClr val="FF0000"/>
                </a:solidFill>
              </a:rPr>
              <a:t> </a:t>
            </a:r>
          </a:p>
        </p:txBody>
      </p:sp>
      <p:graphicFrame>
        <p:nvGraphicFramePr>
          <p:cNvPr id="8" name="Sisällön paikkamerkki 7"/>
          <p:cNvGraphicFramePr>
            <a:graphicFrameLocks noGrp="1"/>
          </p:cNvGraphicFramePr>
          <p:nvPr>
            <p:ph idx="1"/>
            <p:extLst>
              <p:ext uri="{D42A27DB-BD31-4B8C-83A1-F6EECF244321}">
                <p14:modId xmlns:p14="http://schemas.microsoft.com/office/powerpoint/2010/main" val="3095580316"/>
              </p:ext>
            </p:extLst>
          </p:nvPr>
        </p:nvGraphicFramePr>
        <p:xfrm>
          <a:off x="258096" y="1250663"/>
          <a:ext cx="11700224" cy="5358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ian numeron paikkamerkki 1">
            <a:extLst>
              <a:ext uri="{FF2B5EF4-FFF2-40B4-BE49-F238E27FC236}">
                <a16:creationId xmlns:a16="http://schemas.microsoft.com/office/drawing/2014/main" id="{46E3C47E-BACD-4829-A463-3BFA2F4A6117}"/>
              </a:ext>
            </a:extLst>
          </p:cNvPr>
          <p:cNvSpPr>
            <a:spLocks noGrp="1"/>
          </p:cNvSpPr>
          <p:nvPr>
            <p:ph type="sldNum" sz="quarter" idx="12"/>
          </p:nvPr>
        </p:nvSpPr>
        <p:spPr/>
        <p:txBody>
          <a:bodyPr/>
          <a:lstStyle/>
          <a:p>
            <a:fld id="{9AC3490C-B401-7445-84BA-EA6FCE9C76E3}" type="slidenum">
              <a:rPr lang="fi-FI" smtClean="0"/>
              <a:pPr/>
              <a:t>16</a:t>
            </a:fld>
            <a:endParaRPr lang="fi-FI"/>
          </a:p>
        </p:txBody>
      </p:sp>
    </p:spTree>
    <p:extLst>
      <p:ext uri="{BB962C8B-B14F-4D97-AF65-F5344CB8AC3E}">
        <p14:creationId xmlns:p14="http://schemas.microsoft.com/office/powerpoint/2010/main" val="1172797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E363-9770-4D81-A511-7C0E8E0B33A9}"/>
              </a:ext>
            </a:extLst>
          </p:cNvPr>
          <p:cNvSpPr>
            <a:spLocks noGrp="1"/>
          </p:cNvSpPr>
          <p:nvPr>
            <p:ph type="ctrTitle"/>
          </p:nvPr>
        </p:nvSpPr>
        <p:spPr/>
        <p:txBody>
          <a:bodyPr/>
          <a:lstStyle/>
          <a:p>
            <a:r>
              <a:rPr lang="fi-FI" dirty="0"/>
              <a:t>Käsikirja</a:t>
            </a:r>
          </a:p>
        </p:txBody>
      </p:sp>
      <p:sp>
        <p:nvSpPr>
          <p:cNvPr id="3" name="Text Placeholder 2">
            <a:extLst>
              <a:ext uri="{FF2B5EF4-FFF2-40B4-BE49-F238E27FC236}">
                <a16:creationId xmlns:a16="http://schemas.microsoft.com/office/drawing/2014/main" id="{9F9D458D-6823-4CC1-AE0D-874CFB08772F}"/>
              </a:ext>
            </a:extLst>
          </p:cNvPr>
          <p:cNvSpPr>
            <a:spLocks noGrp="1"/>
          </p:cNvSpPr>
          <p:nvPr>
            <p:ph type="subTitle" idx="1"/>
          </p:nvPr>
        </p:nvSpPr>
        <p:spPr/>
        <p:txBody>
          <a:bodyPr/>
          <a:lstStyle/>
          <a:p>
            <a:r>
              <a:rPr lang="fi-FI" dirty="0"/>
              <a:t>Ilmiölähtöisen hyvinvointisuunnitelmatyön vaiheet</a:t>
            </a:r>
          </a:p>
        </p:txBody>
      </p:sp>
    </p:spTree>
    <p:extLst>
      <p:ext uri="{BB962C8B-B14F-4D97-AF65-F5344CB8AC3E}">
        <p14:creationId xmlns:p14="http://schemas.microsoft.com/office/powerpoint/2010/main" val="254168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06171F-E133-4EF9-A955-6F2980A56368}"/>
              </a:ext>
            </a:extLst>
          </p:cNvPr>
          <p:cNvSpPr>
            <a:spLocks noGrp="1"/>
          </p:cNvSpPr>
          <p:nvPr>
            <p:ph type="title"/>
          </p:nvPr>
        </p:nvSpPr>
        <p:spPr/>
        <p:txBody>
          <a:bodyPr/>
          <a:lstStyle/>
          <a:p>
            <a:r>
              <a:rPr lang="fi-FI" dirty="0"/>
              <a:t>Vaihe 1</a:t>
            </a:r>
          </a:p>
        </p:txBody>
      </p:sp>
      <p:sp>
        <p:nvSpPr>
          <p:cNvPr id="5" name="Text Placeholder 4">
            <a:extLst>
              <a:ext uri="{FF2B5EF4-FFF2-40B4-BE49-F238E27FC236}">
                <a16:creationId xmlns:a16="http://schemas.microsoft.com/office/drawing/2014/main" id="{BE76033C-317A-46D0-94A3-5D145DEC891F}"/>
              </a:ext>
            </a:extLst>
          </p:cNvPr>
          <p:cNvSpPr>
            <a:spLocks noGrp="1"/>
          </p:cNvSpPr>
          <p:nvPr>
            <p:ph type="body" idx="1"/>
          </p:nvPr>
        </p:nvSpPr>
        <p:spPr>
          <a:xfrm>
            <a:off x="831850" y="4589463"/>
            <a:ext cx="10515600" cy="1592262"/>
          </a:xfrm>
        </p:spPr>
        <p:txBody>
          <a:bodyPr/>
          <a:lstStyle/>
          <a:p>
            <a:r>
              <a:rPr lang="fi-FI" dirty="0"/>
              <a:t>Hyvinvoinnin edistämisen vaikuttavuustavoitteiden määrittäminen ilmiölähtöisyyden avulla</a:t>
            </a:r>
          </a:p>
          <a:p>
            <a:endParaRPr lang="fi-FI" dirty="0"/>
          </a:p>
        </p:txBody>
      </p:sp>
      <p:sp>
        <p:nvSpPr>
          <p:cNvPr id="2" name="Dian numeron paikkamerkki 1">
            <a:extLst>
              <a:ext uri="{FF2B5EF4-FFF2-40B4-BE49-F238E27FC236}">
                <a16:creationId xmlns:a16="http://schemas.microsoft.com/office/drawing/2014/main" id="{CF717361-E251-4D54-994C-1C54B3739FF1}"/>
              </a:ext>
            </a:extLst>
          </p:cNvPr>
          <p:cNvSpPr>
            <a:spLocks noGrp="1"/>
          </p:cNvSpPr>
          <p:nvPr>
            <p:ph type="sldNum" sz="quarter" idx="12"/>
          </p:nvPr>
        </p:nvSpPr>
        <p:spPr/>
        <p:txBody>
          <a:bodyPr/>
          <a:lstStyle/>
          <a:p>
            <a:fld id="{9AC3490C-B401-7445-84BA-EA6FCE9C76E3}" type="slidenum">
              <a:rPr lang="fi-FI" smtClean="0"/>
              <a:t>18</a:t>
            </a:fld>
            <a:endParaRPr lang="fi-FI"/>
          </a:p>
        </p:txBody>
      </p:sp>
    </p:spTree>
    <p:extLst>
      <p:ext uri="{BB962C8B-B14F-4D97-AF65-F5344CB8AC3E}">
        <p14:creationId xmlns:p14="http://schemas.microsoft.com/office/powerpoint/2010/main" val="2290681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85D2-BF00-4B68-BCF9-682584734BD7}"/>
              </a:ext>
            </a:extLst>
          </p:cNvPr>
          <p:cNvSpPr>
            <a:spLocks noGrp="1"/>
          </p:cNvSpPr>
          <p:nvPr>
            <p:ph type="title"/>
          </p:nvPr>
        </p:nvSpPr>
        <p:spPr/>
        <p:txBody>
          <a:bodyPr/>
          <a:lstStyle/>
          <a:p>
            <a:r>
              <a:rPr lang="fi-FI" dirty="0"/>
              <a:t>Valtuustokauden ylittävät tunnistetut ilmiöt ja tavoiteasetanta</a:t>
            </a:r>
          </a:p>
        </p:txBody>
      </p:sp>
      <p:sp>
        <p:nvSpPr>
          <p:cNvPr id="3" name="Content Placeholder 2">
            <a:extLst>
              <a:ext uri="{FF2B5EF4-FFF2-40B4-BE49-F238E27FC236}">
                <a16:creationId xmlns:a16="http://schemas.microsoft.com/office/drawing/2014/main" id="{345BEA60-6E5D-4139-97FC-AF1D4A1363E5}"/>
              </a:ext>
            </a:extLst>
          </p:cNvPr>
          <p:cNvSpPr>
            <a:spLocks noGrp="1"/>
          </p:cNvSpPr>
          <p:nvPr>
            <p:ph idx="1"/>
          </p:nvPr>
        </p:nvSpPr>
        <p:spPr>
          <a:xfrm>
            <a:off x="838200" y="1825624"/>
            <a:ext cx="8781288" cy="4955319"/>
          </a:xfrm>
        </p:spPr>
        <p:txBody>
          <a:bodyPr>
            <a:normAutofit fontScale="55000" lnSpcReduction="20000"/>
          </a:bodyPr>
          <a:lstStyle/>
          <a:p>
            <a:r>
              <a:rPr lang="fi-FI" sz="3300" b="1" dirty="0"/>
              <a:t>Monet hyvinvointiin liittyvät ilmiöt aiheuttavat kuntien johtamiselle haasteita. </a:t>
            </a:r>
            <a:r>
              <a:rPr lang="fi-FI" sz="3300" dirty="0"/>
              <a:t>Syrjäytyneisyys, mielenterveyden haasteet, työttömyys, liikkumattomuus jne. ovat jatkuvasti esillä olevia vaikeasti ratkaistavia asioita. Ilmiöt ovat tyypillisesti pitkäaikaisia, valtuustokaudet ylittäviä.</a:t>
            </a:r>
          </a:p>
          <a:p>
            <a:r>
              <a:rPr lang="fi-FI" sz="3300" b="1" dirty="0"/>
              <a:t>Ilmiöiden </a:t>
            </a:r>
            <a:r>
              <a:rPr lang="fi-FI" sz="3300" dirty="0"/>
              <a:t>syy-seuraussuhteet ovat monimuotoisia ja vaikeasti avautuvia. Niiden </a:t>
            </a:r>
            <a:r>
              <a:rPr lang="fi-FI" sz="3300" b="1" dirty="0"/>
              <a:t>hahmottamiseksi tarvitaan monialaista yhteistyötä ja monipuolista tietoa, jotta on mahdollista muodostaa yhteinen tulkinta ja tilannekuva.</a:t>
            </a:r>
            <a:endParaRPr lang="fi-FI" sz="3300" dirty="0"/>
          </a:p>
          <a:p>
            <a:r>
              <a:rPr lang="fi-FI" sz="3300" dirty="0"/>
              <a:t>Jotta ilmiöihin päästään käsiksi, </a:t>
            </a:r>
            <a:r>
              <a:rPr lang="fi-FI" sz="3300" b="1" dirty="0"/>
              <a:t>ensin</a:t>
            </a:r>
            <a:r>
              <a:rPr lang="fi-FI" sz="3300" dirty="0"/>
              <a:t> on hyvä tehdä </a:t>
            </a:r>
            <a:r>
              <a:rPr lang="fi-FI" sz="3300" b="1" dirty="0"/>
              <a:t>toimintaympäristöanalyysi</a:t>
            </a:r>
            <a:r>
              <a:rPr lang="fi-FI" sz="3300" dirty="0"/>
              <a:t>. Toimintaympäristöä voi analysoida monin keinoin, mutta ainakin kannattaa käydä keskusteluja monialaisesti siitä, mitkä hyvinvointiin liittyvät asiat nousevat erityisesti esille kunnan toimintaympäristössä. Tässä kohtaa käytetään myös kuluneen kauden hyvinvointikertomuksessa analysoituja indikaattorituloksia väestön hyvinvoinnin tilannekuvasta ja poimitaan niistä löytyneitä hyvinvointivajeita tai myönteisiä kehityskulkuja. Tavoitteena on luoda vahva tietopohja.</a:t>
            </a:r>
          </a:p>
          <a:p>
            <a:r>
              <a:rPr lang="fi-FI" sz="3300" dirty="0"/>
              <a:t>Toimintaympäristön analyysin pohjalta on helpompaa </a:t>
            </a:r>
            <a:r>
              <a:rPr lang="fi-FI" sz="3300" b="1" dirty="0"/>
              <a:t>käynnistää hyvinvoinnin kannalta keskeisten ilmiöiden tunnistaminen.</a:t>
            </a:r>
            <a:endParaRPr lang="fi-FI" sz="3300" dirty="0"/>
          </a:p>
          <a:p>
            <a:r>
              <a:rPr lang="fi-FI" sz="3300" b="1" dirty="0"/>
              <a:t>Ilmiölähtöisen tilannekuvan pohjalta on mahdollista määrittää vaikuttavuustavoitteet. Mikä muutos halutaan saada aikaan? </a:t>
            </a:r>
            <a:r>
              <a:rPr lang="fi-FI" sz="3300" dirty="0"/>
              <a:t>Tavoitteiden määrittäminen on tärkeää, koska niiden pohjalta luodaan hyvinvointisuunnitelma.</a:t>
            </a:r>
          </a:p>
          <a:p>
            <a:endParaRPr lang="fi-FI" dirty="0"/>
          </a:p>
        </p:txBody>
      </p:sp>
      <p:sp>
        <p:nvSpPr>
          <p:cNvPr id="4" name="Dian numeron paikkamerkki 3">
            <a:extLst>
              <a:ext uri="{FF2B5EF4-FFF2-40B4-BE49-F238E27FC236}">
                <a16:creationId xmlns:a16="http://schemas.microsoft.com/office/drawing/2014/main" id="{4ECFF9A2-2064-46E5-B3CE-0CA7EF799A6C}"/>
              </a:ext>
            </a:extLst>
          </p:cNvPr>
          <p:cNvSpPr>
            <a:spLocks noGrp="1"/>
          </p:cNvSpPr>
          <p:nvPr>
            <p:ph type="sldNum" sz="quarter" idx="12"/>
          </p:nvPr>
        </p:nvSpPr>
        <p:spPr/>
        <p:txBody>
          <a:bodyPr/>
          <a:lstStyle/>
          <a:p>
            <a:fld id="{9AC3490C-B401-7445-84BA-EA6FCE9C76E3}" type="slidenum">
              <a:rPr lang="fi-FI" smtClean="0"/>
              <a:pPr/>
              <a:t>19</a:t>
            </a:fld>
            <a:endParaRPr lang="fi-FI"/>
          </a:p>
        </p:txBody>
      </p:sp>
    </p:spTree>
    <p:extLst>
      <p:ext uri="{BB962C8B-B14F-4D97-AF65-F5344CB8AC3E}">
        <p14:creationId xmlns:p14="http://schemas.microsoft.com/office/powerpoint/2010/main" val="3176340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lstStyle/>
          <a:p>
            <a:r>
              <a:rPr lang="fi-FI" dirty="0"/>
              <a:t>Työskentelypohjat I</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subTitle" idx="1"/>
          </p:nvPr>
        </p:nvSpPr>
        <p:spPr>
          <a:xfrm>
            <a:off x="838200" y="4773167"/>
            <a:ext cx="10515600" cy="1389507"/>
          </a:xfrm>
        </p:spPr>
        <p:txBody>
          <a:bodyPr>
            <a:normAutofit/>
          </a:bodyPr>
          <a:lstStyle/>
          <a:p>
            <a:r>
              <a:rPr lang="fi-FI" dirty="0"/>
              <a:t>Toimintaympäristöanalyysi</a:t>
            </a:r>
          </a:p>
          <a:p>
            <a:endParaRPr lang="fi-FI" dirty="0"/>
          </a:p>
        </p:txBody>
      </p:sp>
      <p:sp>
        <p:nvSpPr>
          <p:cNvPr id="4" name="Tekstiruutu 3">
            <a:extLst>
              <a:ext uri="{FF2B5EF4-FFF2-40B4-BE49-F238E27FC236}">
                <a16:creationId xmlns:a16="http://schemas.microsoft.com/office/drawing/2014/main" id="{2B6C5762-AA41-4945-AFAF-7DC3F4FBDCF1}"/>
              </a:ext>
            </a:extLst>
          </p:cNvPr>
          <p:cNvSpPr txBox="1"/>
          <p:nvPr/>
        </p:nvSpPr>
        <p:spPr>
          <a:xfrm>
            <a:off x="9832368" y="5127171"/>
            <a:ext cx="2250040" cy="1323439"/>
          </a:xfrm>
          <a:prstGeom prst="rect">
            <a:avLst/>
          </a:prstGeom>
          <a:solidFill>
            <a:srgbClr val="00799A"/>
          </a:solidFill>
        </p:spPr>
        <p:txBody>
          <a:bodyPr wrap="square" rtlCol="0">
            <a:spAutoFit/>
          </a:bodyPr>
          <a:lstStyle/>
          <a:p>
            <a:r>
              <a:rPr lang="fi-FI" sz="1600" b="1" i="1" dirty="0">
                <a:solidFill>
                  <a:schemeClr val="bg1"/>
                </a:solidFill>
              </a:rPr>
              <a:t>Vinkki: </a:t>
            </a:r>
          </a:p>
          <a:p>
            <a:r>
              <a:rPr lang="fi-FI" sz="1600" i="1" dirty="0">
                <a:solidFill>
                  <a:schemeClr val="bg1"/>
                </a:solidFill>
              </a:rPr>
              <a:t>Toimintaympäristö-</a:t>
            </a:r>
          </a:p>
          <a:p>
            <a:r>
              <a:rPr lang="fi-FI" sz="1600" i="1" dirty="0">
                <a:solidFill>
                  <a:schemeClr val="bg1"/>
                </a:solidFill>
              </a:rPr>
              <a:t>analyysi voidaan </a:t>
            </a:r>
          </a:p>
          <a:p>
            <a:r>
              <a:rPr lang="fi-FI" sz="1600" i="1" dirty="0">
                <a:solidFill>
                  <a:schemeClr val="bg1"/>
                </a:solidFill>
              </a:rPr>
              <a:t>tehdä etukäteen </a:t>
            </a:r>
          </a:p>
          <a:p>
            <a:r>
              <a:rPr lang="fi-FI" sz="1600" i="1" dirty="0">
                <a:solidFill>
                  <a:schemeClr val="bg1"/>
                </a:solidFill>
              </a:rPr>
              <a:t>tai työpajassa.</a:t>
            </a:r>
          </a:p>
        </p:txBody>
      </p:sp>
    </p:spTree>
    <p:extLst>
      <p:ext uri="{BB962C8B-B14F-4D97-AF65-F5344CB8AC3E}">
        <p14:creationId xmlns:p14="http://schemas.microsoft.com/office/powerpoint/2010/main" val="1855433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3C0365-339B-407A-AC17-48591F7B5C61}"/>
              </a:ext>
            </a:extLst>
          </p:cNvPr>
          <p:cNvSpPr>
            <a:spLocks noGrp="1"/>
          </p:cNvSpPr>
          <p:nvPr>
            <p:ph type="title"/>
          </p:nvPr>
        </p:nvSpPr>
        <p:spPr/>
        <p:txBody>
          <a:bodyPr>
            <a:noAutofit/>
          </a:bodyPr>
          <a:lstStyle/>
          <a:p>
            <a:r>
              <a:rPr lang="fi-FI" sz="3200" dirty="0"/>
              <a:t>Mitkä hyvinvoinnin edistämiseen liittyvät asiat ovat toimintaympäristössä tärkeitä ja ajankohtaisia?</a:t>
            </a:r>
          </a:p>
        </p:txBody>
      </p:sp>
      <p:sp>
        <p:nvSpPr>
          <p:cNvPr id="8" name="Content Placeholder 7">
            <a:extLst>
              <a:ext uri="{FF2B5EF4-FFF2-40B4-BE49-F238E27FC236}">
                <a16:creationId xmlns:a16="http://schemas.microsoft.com/office/drawing/2014/main" id="{044E7D94-AEF9-4A2B-A561-07A180120B9B}"/>
              </a:ext>
            </a:extLst>
          </p:cNvPr>
          <p:cNvSpPr>
            <a:spLocks noGrp="1"/>
          </p:cNvSpPr>
          <p:nvPr>
            <p:ph idx="1"/>
          </p:nvPr>
        </p:nvSpPr>
        <p:spPr/>
        <p:txBody>
          <a:bodyPr/>
          <a:lstStyle/>
          <a:p>
            <a:endParaRPr lang="fi-FI"/>
          </a:p>
        </p:txBody>
      </p:sp>
      <p:sp>
        <p:nvSpPr>
          <p:cNvPr id="2" name="Dian numeron paikkamerkki 1">
            <a:extLst>
              <a:ext uri="{FF2B5EF4-FFF2-40B4-BE49-F238E27FC236}">
                <a16:creationId xmlns:a16="http://schemas.microsoft.com/office/drawing/2014/main" id="{732AB5AE-BC5D-4825-B50F-EFBD65434CCB}"/>
              </a:ext>
            </a:extLst>
          </p:cNvPr>
          <p:cNvSpPr>
            <a:spLocks noGrp="1"/>
          </p:cNvSpPr>
          <p:nvPr>
            <p:ph type="sldNum" sz="quarter" idx="12"/>
          </p:nvPr>
        </p:nvSpPr>
        <p:spPr/>
        <p:txBody>
          <a:bodyPr/>
          <a:lstStyle/>
          <a:p>
            <a:fld id="{9AC3490C-B401-7445-84BA-EA6FCE9C76E3}" type="slidenum">
              <a:rPr lang="fi-FI" smtClean="0"/>
              <a:pPr/>
              <a:t>21</a:t>
            </a:fld>
            <a:endParaRPr lang="fi-FI"/>
          </a:p>
        </p:txBody>
      </p:sp>
    </p:spTree>
    <p:extLst>
      <p:ext uri="{BB962C8B-B14F-4D97-AF65-F5344CB8AC3E}">
        <p14:creationId xmlns:p14="http://schemas.microsoft.com/office/powerpoint/2010/main" val="2708807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3C0365-339B-407A-AC17-48591F7B5C61}"/>
              </a:ext>
            </a:extLst>
          </p:cNvPr>
          <p:cNvSpPr>
            <a:spLocks noGrp="1"/>
          </p:cNvSpPr>
          <p:nvPr>
            <p:ph type="title"/>
          </p:nvPr>
        </p:nvSpPr>
        <p:spPr/>
        <p:txBody>
          <a:bodyPr>
            <a:noAutofit/>
          </a:bodyPr>
          <a:lstStyle/>
          <a:p>
            <a:r>
              <a:rPr lang="fi-FI" sz="3200" dirty="0"/>
              <a:t>Mitä hyvinvointikertomuksen tuloksista ilmenee (mm. hyvinvointivajeet ja myönteiset kehityskulut)?</a:t>
            </a:r>
          </a:p>
        </p:txBody>
      </p:sp>
      <p:sp>
        <p:nvSpPr>
          <p:cNvPr id="2" name="Content Placeholder 1">
            <a:extLst>
              <a:ext uri="{FF2B5EF4-FFF2-40B4-BE49-F238E27FC236}">
                <a16:creationId xmlns:a16="http://schemas.microsoft.com/office/drawing/2014/main" id="{28652F16-088F-4BF8-A968-688ACE22EA36}"/>
              </a:ext>
            </a:extLst>
          </p:cNvPr>
          <p:cNvSpPr>
            <a:spLocks noGrp="1"/>
          </p:cNvSpPr>
          <p:nvPr>
            <p:ph idx="1"/>
          </p:nvPr>
        </p:nvSpPr>
        <p:spPr/>
        <p:txBody>
          <a:bodyPr/>
          <a:lstStyle/>
          <a:p>
            <a:endParaRPr lang="fi-FI"/>
          </a:p>
        </p:txBody>
      </p:sp>
      <p:sp>
        <p:nvSpPr>
          <p:cNvPr id="3" name="Dian numeron paikkamerkki 2">
            <a:extLst>
              <a:ext uri="{FF2B5EF4-FFF2-40B4-BE49-F238E27FC236}">
                <a16:creationId xmlns:a16="http://schemas.microsoft.com/office/drawing/2014/main" id="{D3D64ABB-A5A8-46D9-9329-42D049C9F47E}"/>
              </a:ext>
            </a:extLst>
          </p:cNvPr>
          <p:cNvSpPr>
            <a:spLocks noGrp="1"/>
          </p:cNvSpPr>
          <p:nvPr>
            <p:ph type="sldNum" sz="quarter" idx="12"/>
          </p:nvPr>
        </p:nvSpPr>
        <p:spPr/>
        <p:txBody>
          <a:bodyPr/>
          <a:lstStyle/>
          <a:p>
            <a:fld id="{9AC3490C-B401-7445-84BA-EA6FCE9C76E3}" type="slidenum">
              <a:rPr lang="fi-FI" smtClean="0"/>
              <a:pPr/>
              <a:t>22</a:t>
            </a:fld>
            <a:endParaRPr lang="fi-FI"/>
          </a:p>
        </p:txBody>
      </p:sp>
    </p:spTree>
    <p:extLst>
      <p:ext uri="{BB962C8B-B14F-4D97-AF65-F5344CB8AC3E}">
        <p14:creationId xmlns:p14="http://schemas.microsoft.com/office/powerpoint/2010/main" val="203415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lstStyle/>
          <a:p>
            <a:r>
              <a:rPr lang="fi-FI" dirty="0"/>
              <a:t>Työskentelypohjat II</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subTitle" idx="1"/>
          </p:nvPr>
        </p:nvSpPr>
        <p:spPr>
          <a:xfrm>
            <a:off x="838200" y="4773167"/>
            <a:ext cx="10515600" cy="1408557"/>
          </a:xfrm>
        </p:spPr>
        <p:txBody>
          <a:bodyPr>
            <a:normAutofit fontScale="92500" lnSpcReduction="20000"/>
          </a:bodyPr>
          <a:lstStyle/>
          <a:p>
            <a:r>
              <a:rPr lang="fi-FI" dirty="0"/>
              <a:t>Määrittäkää, mihin asioihin tai kehityskulkuihin toimintaympäristöanalyysin pohjalta tulee saada muutos tai mihin pitää tarttua </a:t>
            </a:r>
          </a:p>
          <a:p>
            <a:r>
              <a:rPr lang="fi-FI" dirty="0"/>
              <a:t>Tunnistakaa näiden pohjalta hyvinvoinnin edistämisen kannalta keskeisiä ilmiöitä</a:t>
            </a:r>
          </a:p>
          <a:p>
            <a:r>
              <a:rPr lang="fi-FI" dirty="0"/>
              <a:t>Suunnitelkaa ilmiöille vaikuttavuustavoitteet (ts. mikä muutos halutaan saada aikaan)</a:t>
            </a:r>
          </a:p>
          <a:p>
            <a:r>
              <a:rPr lang="fi-FI" dirty="0"/>
              <a:t>Priorisoikaa vaikuttavuustavoitteita tarvittaessa</a:t>
            </a:r>
          </a:p>
          <a:p>
            <a:endParaRPr lang="fi-FI" dirty="0"/>
          </a:p>
        </p:txBody>
      </p:sp>
    </p:spTree>
    <p:extLst>
      <p:ext uri="{BB962C8B-B14F-4D97-AF65-F5344CB8AC3E}">
        <p14:creationId xmlns:p14="http://schemas.microsoft.com/office/powerpoint/2010/main" val="3728757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3C0365-339B-407A-AC17-48591F7B5C61}"/>
              </a:ext>
            </a:extLst>
          </p:cNvPr>
          <p:cNvSpPr>
            <a:spLocks noGrp="1"/>
          </p:cNvSpPr>
          <p:nvPr>
            <p:ph type="title"/>
          </p:nvPr>
        </p:nvSpPr>
        <p:spPr/>
        <p:txBody>
          <a:bodyPr>
            <a:noAutofit/>
          </a:bodyPr>
          <a:lstStyle/>
          <a:p>
            <a:r>
              <a:rPr lang="fi-FI" sz="3600" dirty="0"/>
              <a:t>Ilmiölähtöinen suunnittelu</a:t>
            </a:r>
          </a:p>
        </p:txBody>
      </p:sp>
      <p:sp>
        <p:nvSpPr>
          <p:cNvPr id="7" name="Content Placeholder 6">
            <a:extLst>
              <a:ext uri="{FF2B5EF4-FFF2-40B4-BE49-F238E27FC236}">
                <a16:creationId xmlns:a16="http://schemas.microsoft.com/office/drawing/2014/main" id="{605FB4C5-E395-4F06-9E08-3DF7839A1663}"/>
              </a:ext>
            </a:extLst>
          </p:cNvPr>
          <p:cNvSpPr>
            <a:spLocks noGrp="1"/>
          </p:cNvSpPr>
          <p:nvPr>
            <p:ph idx="1"/>
          </p:nvPr>
        </p:nvSpPr>
        <p:spPr/>
        <p:txBody>
          <a:bodyPr>
            <a:normAutofit fontScale="70000" lnSpcReduction="20000"/>
          </a:bodyPr>
          <a:lstStyle/>
          <a:p>
            <a:r>
              <a:rPr lang="fi-FI" dirty="0"/>
              <a:t>Ilmiölähtöinen suunnittelu tarkoittaa kokonaisuuksien systeemistä ymmärtämistä. </a:t>
            </a:r>
            <a:r>
              <a:rPr lang="fi-FI" b="1" dirty="0"/>
              <a:t>Ilmiöiden ratkominen vaatii jaetun ymmärryksen rakentamista, vahvaa tietopohjaa ja monialaista suunnittelua. </a:t>
            </a:r>
          </a:p>
          <a:p>
            <a:r>
              <a:rPr lang="fi-FI" dirty="0"/>
              <a:t>Hyvinvointisuunnitelmaa tehdessä </a:t>
            </a:r>
            <a:r>
              <a:rPr lang="fi-FI" b="1" dirty="0"/>
              <a:t>yhteisen ymmärryksen luomiseen osallistuu monialainen ja monitoimijainen joukko asiantuntijoita ja päättäjiä. </a:t>
            </a:r>
            <a:endParaRPr lang="fi-FI" dirty="0"/>
          </a:p>
          <a:p>
            <a:r>
              <a:rPr lang="fi-FI" b="1" dirty="0"/>
              <a:t>Ilmiölähtöinen suunnittelu auttaa kuntia pääsemään kohti tavoitetta eli integroitua monialaisuutta. </a:t>
            </a:r>
            <a:r>
              <a:rPr lang="fi-FI" dirty="0"/>
              <a:t>Tällöin tarvitaan eri toimialojen sisällä ymmärrystä siitä, mikä rooli kullakin toimialalla on hyvinvointityössä. Johdon tuki ja tiedon kulku ovat olennainen osa onnistumista. Hyvinvointityön on tulevaisuudessa nivouduttava yhä luontevammin osaksi kunnan eri toimialojen normaaleja prosesseja ja toimintoja.</a:t>
            </a:r>
          </a:p>
          <a:p>
            <a:r>
              <a:rPr lang="fi-FI" dirty="0"/>
              <a:t>Kuntien ja hyvinvointialueiden välisessä yhteistyössä ja vuoropuhelussa monialainen näkökulma ja ilmiölähtöinen lähestymistapa ovat välineitä, joilla voidaan suunnata ja johtaa hyvinvointityötä. </a:t>
            </a:r>
            <a:endParaRPr lang="fi-FI" dirty="0">
              <a:solidFill>
                <a:srgbClr val="FF0000"/>
              </a:solidFill>
            </a:endParaRPr>
          </a:p>
          <a:p>
            <a:pPr marL="0" indent="0">
              <a:buNone/>
            </a:pPr>
            <a:endParaRPr lang="fi-FI" dirty="0"/>
          </a:p>
          <a:p>
            <a:endParaRPr lang="fi-FI" dirty="0"/>
          </a:p>
        </p:txBody>
      </p:sp>
      <p:sp>
        <p:nvSpPr>
          <p:cNvPr id="2" name="Dian numeron paikkamerkki 1">
            <a:extLst>
              <a:ext uri="{FF2B5EF4-FFF2-40B4-BE49-F238E27FC236}">
                <a16:creationId xmlns:a16="http://schemas.microsoft.com/office/drawing/2014/main" id="{038955F1-BBD0-4F36-853B-9DB3CE379BD4}"/>
              </a:ext>
            </a:extLst>
          </p:cNvPr>
          <p:cNvSpPr>
            <a:spLocks noGrp="1"/>
          </p:cNvSpPr>
          <p:nvPr>
            <p:ph type="sldNum" sz="quarter" idx="12"/>
          </p:nvPr>
        </p:nvSpPr>
        <p:spPr/>
        <p:txBody>
          <a:bodyPr/>
          <a:lstStyle/>
          <a:p>
            <a:fld id="{9AC3490C-B401-7445-84BA-EA6FCE9C76E3}" type="slidenum">
              <a:rPr lang="fi-FI" smtClean="0"/>
              <a:pPr/>
              <a:t>24</a:t>
            </a:fld>
            <a:endParaRPr lang="fi-FI"/>
          </a:p>
        </p:txBody>
      </p:sp>
    </p:spTree>
    <p:extLst>
      <p:ext uri="{BB962C8B-B14F-4D97-AF65-F5344CB8AC3E}">
        <p14:creationId xmlns:p14="http://schemas.microsoft.com/office/powerpoint/2010/main" val="1177064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448B69-BE92-475B-AEA7-CEEEBB6FF5CF}"/>
              </a:ext>
            </a:extLst>
          </p:cNvPr>
          <p:cNvSpPr>
            <a:spLocks noGrp="1"/>
          </p:cNvSpPr>
          <p:nvPr>
            <p:ph type="title"/>
          </p:nvPr>
        </p:nvSpPr>
        <p:spPr>
          <a:xfrm>
            <a:off x="838200" y="1957620"/>
            <a:ext cx="10515600" cy="1325563"/>
          </a:xfrm>
        </p:spPr>
        <p:txBody>
          <a:bodyPr/>
          <a:lstStyle/>
          <a:p>
            <a:r>
              <a:rPr lang="fi-FI" dirty="0"/>
              <a:t>Ilmiöiden tunnistamista voi lähestyä seuraavilla tavoilla</a:t>
            </a:r>
          </a:p>
        </p:txBody>
      </p:sp>
      <p:sp>
        <p:nvSpPr>
          <p:cNvPr id="3" name="Dian numeron paikkamerkki 2">
            <a:extLst>
              <a:ext uri="{FF2B5EF4-FFF2-40B4-BE49-F238E27FC236}">
                <a16:creationId xmlns:a16="http://schemas.microsoft.com/office/drawing/2014/main" id="{BBF7C74C-BBF4-4BA7-BDEA-68387E90D942}"/>
              </a:ext>
            </a:extLst>
          </p:cNvPr>
          <p:cNvSpPr>
            <a:spLocks noGrp="1"/>
          </p:cNvSpPr>
          <p:nvPr>
            <p:ph type="sldNum" sz="quarter" idx="12"/>
          </p:nvPr>
        </p:nvSpPr>
        <p:spPr/>
        <p:txBody>
          <a:bodyPr/>
          <a:lstStyle/>
          <a:p>
            <a:fld id="{9AC3490C-B401-7445-84BA-EA6FCE9C76E3}" type="slidenum">
              <a:rPr lang="fi-FI" smtClean="0"/>
              <a:t>25</a:t>
            </a:fld>
            <a:endParaRPr lang="fi-FI"/>
          </a:p>
        </p:txBody>
      </p:sp>
    </p:spTree>
    <p:extLst>
      <p:ext uri="{BB962C8B-B14F-4D97-AF65-F5344CB8AC3E}">
        <p14:creationId xmlns:p14="http://schemas.microsoft.com/office/powerpoint/2010/main" val="3110736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B11B44-727F-48B7-86CD-744C4722D903}"/>
              </a:ext>
            </a:extLst>
          </p:cNvPr>
          <p:cNvSpPr>
            <a:spLocks noGrp="1"/>
          </p:cNvSpPr>
          <p:nvPr>
            <p:ph type="title"/>
          </p:nvPr>
        </p:nvSpPr>
        <p:spPr>
          <a:xfrm>
            <a:off x="314227" y="162994"/>
            <a:ext cx="9356219" cy="698899"/>
          </a:xfrm>
        </p:spPr>
        <p:txBody>
          <a:bodyPr anchor="t">
            <a:normAutofit/>
          </a:bodyPr>
          <a:lstStyle/>
          <a:p>
            <a:r>
              <a:rPr lang="fi-FI" sz="2800" dirty="0"/>
              <a:t>Ilmiöiden tunnistaminen – osa-tekijöistä ilmiöihin</a:t>
            </a:r>
          </a:p>
        </p:txBody>
      </p:sp>
      <p:sp>
        <p:nvSpPr>
          <p:cNvPr id="5" name="Rectangle 4">
            <a:extLst>
              <a:ext uri="{FF2B5EF4-FFF2-40B4-BE49-F238E27FC236}">
                <a16:creationId xmlns:a16="http://schemas.microsoft.com/office/drawing/2014/main" id="{D03DCCA4-9716-4561-BE67-979ED13E53B5}"/>
              </a:ext>
            </a:extLst>
          </p:cNvPr>
          <p:cNvSpPr/>
          <p:nvPr/>
        </p:nvSpPr>
        <p:spPr>
          <a:xfrm>
            <a:off x="2906924" y="3086823"/>
            <a:ext cx="1724400" cy="172411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6" name="Oval 5">
            <a:extLst>
              <a:ext uri="{FF2B5EF4-FFF2-40B4-BE49-F238E27FC236}">
                <a16:creationId xmlns:a16="http://schemas.microsoft.com/office/drawing/2014/main" id="{47987589-1D77-4975-95B6-0404DB6554EC}"/>
              </a:ext>
            </a:extLst>
          </p:cNvPr>
          <p:cNvSpPr/>
          <p:nvPr/>
        </p:nvSpPr>
        <p:spPr>
          <a:xfrm>
            <a:off x="2995124" y="1013788"/>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7" name="Oval 6">
            <a:extLst>
              <a:ext uri="{FF2B5EF4-FFF2-40B4-BE49-F238E27FC236}">
                <a16:creationId xmlns:a16="http://schemas.microsoft.com/office/drawing/2014/main" id="{FC30C0F5-696C-4AAB-9D9F-8A89E6FFB488}"/>
              </a:ext>
            </a:extLst>
          </p:cNvPr>
          <p:cNvSpPr/>
          <p:nvPr/>
        </p:nvSpPr>
        <p:spPr>
          <a:xfrm>
            <a:off x="4842122" y="1356952"/>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8" name="Oval 7">
            <a:extLst>
              <a:ext uri="{FF2B5EF4-FFF2-40B4-BE49-F238E27FC236}">
                <a16:creationId xmlns:a16="http://schemas.microsoft.com/office/drawing/2014/main" id="{EF3E4F88-2A4E-41F7-80EC-17D366A590AA}"/>
              </a:ext>
            </a:extLst>
          </p:cNvPr>
          <p:cNvSpPr/>
          <p:nvPr/>
        </p:nvSpPr>
        <p:spPr>
          <a:xfrm>
            <a:off x="1148126" y="1361060"/>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9" name="Oval 8">
            <a:extLst>
              <a:ext uri="{FF2B5EF4-FFF2-40B4-BE49-F238E27FC236}">
                <a16:creationId xmlns:a16="http://schemas.microsoft.com/office/drawing/2014/main" id="{E511055F-0FD7-41E8-9283-FF9305E5359C}"/>
              </a:ext>
            </a:extLst>
          </p:cNvPr>
          <p:cNvSpPr/>
          <p:nvPr/>
        </p:nvSpPr>
        <p:spPr>
          <a:xfrm>
            <a:off x="668248" y="3153524"/>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0" name="Oval 9">
            <a:extLst>
              <a:ext uri="{FF2B5EF4-FFF2-40B4-BE49-F238E27FC236}">
                <a16:creationId xmlns:a16="http://schemas.microsoft.com/office/drawing/2014/main" id="{43F5FC08-7FEE-43C8-A501-82045155C1E0}"/>
              </a:ext>
            </a:extLst>
          </p:cNvPr>
          <p:cNvSpPr/>
          <p:nvPr/>
        </p:nvSpPr>
        <p:spPr>
          <a:xfrm>
            <a:off x="5322000" y="3154330"/>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1" name="Oval 10">
            <a:extLst>
              <a:ext uri="{FF2B5EF4-FFF2-40B4-BE49-F238E27FC236}">
                <a16:creationId xmlns:a16="http://schemas.microsoft.com/office/drawing/2014/main" id="{583CC840-C76F-490A-A658-37CCF6A0B1D9}"/>
              </a:ext>
            </a:extLst>
          </p:cNvPr>
          <p:cNvSpPr/>
          <p:nvPr/>
        </p:nvSpPr>
        <p:spPr>
          <a:xfrm>
            <a:off x="4842122" y="4951708"/>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2" name="Oval 11">
            <a:extLst>
              <a:ext uri="{FF2B5EF4-FFF2-40B4-BE49-F238E27FC236}">
                <a16:creationId xmlns:a16="http://schemas.microsoft.com/office/drawing/2014/main" id="{D24C3DC9-875A-4AF0-857B-ABC629BAE2D7}"/>
              </a:ext>
            </a:extLst>
          </p:cNvPr>
          <p:cNvSpPr/>
          <p:nvPr/>
        </p:nvSpPr>
        <p:spPr>
          <a:xfrm>
            <a:off x="2995124" y="5285446"/>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3" name="Oval 12">
            <a:extLst>
              <a:ext uri="{FF2B5EF4-FFF2-40B4-BE49-F238E27FC236}">
                <a16:creationId xmlns:a16="http://schemas.microsoft.com/office/drawing/2014/main" id="{EC468D1F-5559-469D-88C2-BD6628D68B4C}"/>
              </a:ext>
            </a:extLst>
          </p:cNvPr>
          <p:cNvSpPr/>
          <p:nvPr/>
        </p:nvSpPr>
        <p:spPr>
          <a:xfrm>
            <a:off x="1148126" y="4945988"/>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cxnSp>
        <p:nvCxnSpPr>
          <p:cNvPr id="15" name="Straight Arrow Connector 14">
            <a:extLst>
              <a:ext uri="{FF2B5EF4-FFF2-40B4-BE49-F238E27FC236}">
                <a16:creationId xmlns:a16="http://schemas.microsoft.com/office/drawing/2014/main" id="{5898246B-9E94-4A9A-9F2D-87AC03AFE542}"/>
              </a:ext>
            </a:extLst>
          </p:cNvPr>
          <p:cNvCxnSpPr>
            <a:cxnSpLocks/>
          </p:cNvCxnSpPr>
          <p:nvPr/>
        </p:nvCxnSpPr>
        <p:spPr>
          <a:xfrm rot="10800000" flipH="1" flipV="1">
            <a:off x="2476330" y="2700237"/>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4AC12AE-8C40-48E0-ACA5-7323827B0217}"/>
              </a:ext>
            </a:extLst>
          </p:cNvPr>
          <p:cNvCxnSpPr>
            <a:cxnSpLocks/>
          </p:cNvCxnSpPr>
          <p:nvPr/>
        </p:nvCxnSpPr>
        <p:spPr>
          <a:xfrm>
            <a:off x="3769124" y="2581150"/>
            <a:ext cx="0" cy="495059"/>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3A5BC53-CAC5-42B8-A7E6-21F20A2993E8}"/>
              </a:ext>
            </a:extLst>
          </p:cNvPr>
          <p:cNvCxnSpPr>
            <a:cxnSpLocks/>
          </p:cNvCxnSpPr>
          <p:nvPr/>
        </p:nvCxnSpPr>
        <p:spPr>
          <a:xfrm rot="16200000" flipH="1" flipV="1">
            <a:off x="4615233" y="2673446"/>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67EF4E6-D819-4442-8B78-A9479F7509C8}"/>
              </a:ext>
            </a:extLst>
          </p:cNvPr>
          <p:cNvCxnSpPr>
            <a:cxnSpLocks/>
          </p:cNvCxnSpPr>
          <p:nvPr/>
        </p:nvCxnSpPr>
        <p:spPr>
          <a:xfrm flipH="1" flipV="1">
            <a:off x="4816617" y="3918609"/>
            <a:ext cx="496800"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5AD368A-3FB2-4F17-8D36-709A863E3B29}"/>
              </a:ext>
            </a:extLst>
          </p:cNvPr>
          <p:cNvCxnSpPr>
            <a:cxnSpLocks/>
          </p:cNvCxnSpPr>
          <p:nvPr/>
        </p:nvCxnSpPr>
        <p:spPr>
          <a:xfrm flipH="1" flipV="1">
            <a:off x="4615234" y="4766054"/>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4E64B88-7E51-4FC0-A792-AB333B3449B0}"/>
              </a:ext>
            </a:extLst>
          </p:cNvPr>
          <p:cNvCxnSpPr>
            <a:cxnSpLocks/>
          </p:cNvCxnSpPr>
          <p:nvPr/>
        </p:nvCxnSpPr>
        <p:spPr>
          <a:xfrm flipV="1">
            <a:off x="3769124" y="4775481"/>
            <a:ext cx="0" cy="495059"/>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98913E7-7DDA-467B-86EC-747FA184F285}"/>
              </a:ext>
            </a:extLst>
          </p:cNvPr>
          <p:cNvCxnSpPr>
            <a:cxnSpLocks/>
          </p:cNvCxnSpPr>
          <p:nvPr/>
        </p:nvCxnSpPr>
        <p:spPr>
          <a:xfrm rot="5400000" flipH="1" flipV="1">
            <a:off x="2512310" y="4805025"/>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031D4F1-57F3-43D2-913B-8E7C349D295C}"/>
              </a:ext>
            </a:extLst>
          </p:cNvPr>
          <p:cNvCxnSpPr>
            <a:cxnSpLocks/>
          </p:cNvCxnSpPr>
          <p:nvPr/>
        </p:nvCxnSpPr>
        <p:spPr>
          <a:xfrm rot="10800000" flipH="1" flipV="1">
            <a:off x="2240438" y="3918609"/>
            <a:ext cx="496800"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 name="Tekstiruutu 1">
            <a:extLst>
              <a:ext uri="{FF2B5EF4-FFF2-40B4-BE49-F238E27FC236}">
                <a16:creationId xmlns:a16="http://schemas.microsoft.com/office/drawing/2014/main" id="{8AA02BE0-D0AC-4277-885F-F4A67F9D7ED7}"/>
              </a:ext>
            </a:extLst>
          </p:cNvPr>
          <p:cNvSpPr txBox="1"/>
          <p:nvPr/>
        </p:nvSpPr>
        <p:spPr>
          <a:xfrm>
            <a:off x="7222733" y="5149967"/>
            <a:ext cx="2113078" cy="1477328"/>
          </a:xfrm>
          <a:prstGeom prst="rect">
            <a:avLst/>
          </a:prstGeom>
          <a:noFill/>
        </p:spPr>
        <p:txBody>
          <a:bodyPr wrap="square" rtlCol="0">
            <a:spAutoFit/>
          </a:bodyPr>
          <a:lstStyle/>
          <a:p>
            <a:r>
              <a:rPr lang="fi-FI" dirty="0">
                <a:solidFill>
                  <a:srgbClr val="00799A"/>
                </a:solidFill>
              </a:rPr>
              <a:t>Lähde:  Ilmiölähtöisen suunnittelun työkalupakki, Sitra, 2018</a:t>
            </a:r>
          </a:p>
        </p:txBody>
      </p:sp>
      <p:sp>
        <p:nvSpPr>
          <p:cNvPr id="22" name="TextBox 47">
            <a:extLst>
              <a:ext uri="{FF2B5EF4-FFF2-40B4-BE49-F238E27FC236}">
                <a16:creationId xmlns:a16="http://schemas.microsoft.com/office/drawing/2014/main" id="{C2D653F0-AF04-401C-AF4F-FF8E04B4B29E}"/>
              </a:ext>
            </a:extLst>
          </p:cNvPr>
          <p:cNvSpPr txBox="1"/>
          <p:nvPr/>
        </p:nvSpPr>
        <p:spPr>
          <a:xfrm>
            <a:off x="7166064" y="1436269"/>
            <a:ext cx="4480642" cy="3139321"/>
          </a:xfrm>
          <a:prstGeom prst="rect">
            <a:avLst/>
          </a:prstGeom>
          <a:noFill/>
        </p:spPr>
        <p:txBody>
          <a:bodyPr wrap="square" rtlCol="0">
            <a:spAutoFit/>
          </a:bodyPr>
          <a:lstStyle/>
          <a:p>
            <a:r>
              <a:rPr lang="fi-FI" u="sng" dirty="0">
                <a:solidFill>
                  <a:schemeClr val="tx2"/>
                </a:solidFill>
              </a:rPr>
              <a:t>Osatekijöistä ilmiöön:</a:t>
            </a:r>
          </a:p>
          <a:p>
            <a:pPr marL="342900" indent="-342900">
              <a:buFont typeface="+mj-lt"/>
              <a:buAutoNum type="arabicPeriod"/>
            </a:pPr>
            <a:r>
              <a:rPr lang="fi-FI" dirty="0">
                <a:solidFill>
                  <a:schemeClr val="tx2"/>
                </a:solidFill>
              </a:rPr>
              <a:t>Kirjaa ympyröihin toisiinsa liittyviä, yhteiskunnallisesti tärkeitä teemoja, aiheita ja signaaleja. Yhdistävänä tekijänä voivat olla: </a:t>
            </a:r>
          </a:p>
          <a:p>
            <a:pPr marL="800100" lvl="1" indent="-342900">
              <a:buFont typeface="Arial" panose="020B0604020202020204" pitchFamily="34" charset="0"/>
              <a:buChar char="•"/>
            </a:pPr>
            <a:r>
              <a:rPr lang="fi-FI" dirty="0">
                <a:solidFill>
                  <a:schemeClr val="tx2"/>
                </a:solidFill>
              </a:rPr>
              <a:t>keskinäisriippuvuus</a:t>
            </a:r>
          </a:p>
          <a:p>
            <a:pPr marL="800100" lvl="1" indent="-342900">
              <a:buFont typeface="Arial" panose="020B0604020202020204" pitchFamily="34" charset="0"/>
              <a:buChar char="•"/>
            </a:pPr>
            <a:r>
              <a:rPr lang="fi-FI" dirty="0">
                <a:solidFill>
                  <a:schemeClr val="tx2"/>
                </a:solidFill>
              </a:rPr>
              <a:t>yhteiset juurisyyt tai taustavaikuttajat</a:t>
            </a:r>
          </a:p>
          <a:p>
            <a:pPr marL="800100" lvl="1" indent="-342900">
              <a:buFont typeface="Arial" panose="020B0604020202020204" pitchFamily="34" charset="0"/>
              <a:buChar char="•"/>
            </a:pPr>
            <a:r>
              <a:rPr lang="fi-FI" dirty="0">
                <a:solidFill>
                  <a:schemeClr val="tx2"/>
                </a:solidFill>
              </a:rPr>
              <a:t>yhteiset asianosaiset tai toimijat</a:t>
            </a:r>
          </a:p>
          <a:p>
            <a:pPr marL="800100" lvl="1" indent="-342900">
              <a:buFont typeface="Arial" panose="020B0604020202020204" pitchFamily="34" charset="0"/>
              <a:buChar char="•"/>
            </a:pPr>
            <a:r>
              <a:rPr lang="fi-FI" dirty="0">
                <a:solidFill>
                  <a:schemeClr val="tx2"/>
                </a:solidFill>
              </a:rPr>
              <a:t>jaettu, potentiaalinen ratkaisukeino.</a:t>
            </a:r>
          </a:p>
          <a:p>
            <a:pPr marL="342900" indent="-342900">
              <a:buFont typeface="+mj-lt"/>
              <a:buAutoNum type="arabicPeriod"/>
            </a:pPr>
            <a:r>
              <a:rPr lang="fi-FI" dirty="0">
                <a:solidFill>
                  <a:schemeClr val="tx2"/>
                </a:solidFill>
              </a:rPr>
              <a:t>Anna aihekokonaisuudelle, eli ilmiölle, kuvaava nimi.</a:t>
            </a:r>
          </a:p>
        </p:txBody>
      </p:sp>
      <p:sp>
        <p:nvSpPr>
          <p:cNvPr id="4" name="Dian numeron paikkamerkki 3">
            <a:extLst>
              <a:ext uri="{FF2B5EF4-FFF2-40B4-BE49-F238E27FC236}">
                <a16:creationId xmlns:a16="http://schemas.microsoft.com/office/drawing/2014/main" id="{6FC2992A-0B64-44CD-9B03-E96EEB652395}"/>
              </a:ext>
            </a:extLst>
          </p:cNvPr>
          <p:cNvSpPr>
            <a:spLocks noGrp="1"/>
          </p:cNvSpPr>
          <p:nvPr>
            <p:ph type="sldNum" sz="quarter" idx="12"/>
          </p:nvPr>
        </p:nvSpPr>
        <p:spPr/>
        <p:txBody>
          <a:bodyPr/>
          <a:lstStyle/>
          <a:p>
            <a:fld id="{9AC3490C-B401-7445-84BA-EA6FCE9C76E3}" type="slidenum">
              <a:rPr lang="fi-FI" smtClean="0"/>
              <a:pPr/>
              <a:t>26</a:t>
            </a:fld>
            <a:endParaRPr lang="fi-FI"/>
          </a:p>
        </p:txBody>
      </p:sp>
    </p:spTree>
    <p:extLst>
      <p:ext uri="{BB962C8B-B14F-4D97-AF65-F5344CB8AC3E}">
        <p14:creationId xmlns:p14="http://schemas.microsoft.com/office/powerpoint/2010/main" val="3963657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B11B44-727F-48B7-86CD-744C4722D903}"/>
              </a:ext>
            </a:extLst>
          </p:cNvPr>
          <p:cNvSpPr>
            <a:spLocks noGrp="1"/>
          </p:cNvSpPr>
          <p:nvPr>
            <p:ph type="title"/>
          </p:nvPr>
        </p:nvSpPr>
        <p:spPr>
          <a:xfrm>
            <a:off x="922152" y="125700"/>
            <a:ext cx="8781288" cy="1325563"/>
          </a:xfrm>
        </p:spPr>
        <p:txBody>
          <a:bodyPr anchor="t">
            <a:normAutofit/>
          </a:bodyPr>
          <a:lstStyle/>
          <a:p>
            <a:r>
              <a:rPr lang="fi-FI" sz="3200" dirty="0"/>
              <a:t>Ilmiöiden tunnistaminen – ilmiöstä osa-tekijöihin</a:t>
            </a:r>
          </a:p>
        </p:txBody>
      </p:sp>
      <p:sp>
        <p:nvSpPr>
          <p:cNvPr id="5" name="Rectangle 4">
            <a:extLst>
              <a:ext uri="{FF2B5EF4-FFF2-40B4-BE49-F238E27FC236}">
                <a16:creationId xmlns:a16="http://schemas.microsoft.com/office/drawing/2014/main" id="{D03DCCA4-9716-4561-BE67-979ED13E53B5}"/>
              </a:ext>
            </a:extLst>
          </p:cNvPr>
          <p:cNvSpPr/>
          <p:nvPr/>
        </p:nvSpPr>
        <p:spPr>
          <a:xfrm>
            <a:off x="2906924" y="3066274"/>
            <a:ext cx="1724400" cy="172411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6" name="Oval 5">
            <a:extLst>
              <a:ext uri="{FF2B5EF4-FFF2-40B4-BE49-F238E27FC236}">
                <a16:creationId xmlns:a16="http://schemas.microsoft.com/office/drawing/2014/main" id="{47987589-1D77-4975-95B6-0404DB6554EC}"/>
              </a:ext>
            </a:extLst>
          </p:cNvPr>
          <p:cNvSpPr/>
          <p:nvPr/>
        </p:nvSpPr>
        <p:spPr>
          <a:xfrm>
            <a:off x="2995124" y="1023215"/>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7" name="Oval 6">
            <a:extLst>
              <a:ext uri="{FF2B5EF4-FFF2-40B4-BE49-F238E27FC236}">
                <a16:creationId xmlns:a16="http://schemas.microsoft.com/office/drawing/2014/main" id="{FC30C0F5-696C-4AAB-9D9F-8A89E6FFB488}"/>
              </a:ext>
            </a:extLst>
          </p:cNvPr>
          <p:cNvSpPr/>
          <p:nvPr/>
        </p:nvSpPr>
        <p:spPr>
          <a:xfrm>
            <a:off x="4842122" y="1356952"/>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8" name="Oval 7">
            <a:extLst>
              <a:ext uri="{FF2B5EF4-FFF2-40B4-BE49-F238E27FC236}">
                <a16:creationId xmlns:a16="http://schemas.microsoft.com/office/drawing/2014/main" id="{EF3E4F88-2A4E-41F7-80EC-17D366A590AA}"/>
              </a:ext>
            </a:extLst>
          </p:cNvPr>
          <p:cNvSpPr/>
          <p:nvPr/>
        </p:nvSpPr>
        <p:spPr>
          <a:xfrm>
            <a:off x="1148126" y="1361060"/>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9" name="Oval 8">
            <a:extLst>
              <a:ext uri="{FF2B5EF4-FFF2-40B4-BE49-F238E27FC236}">
                <a16:creationId xmlns:a16="http://schemas.microsoft.com/office/drawing/2014/main" id="{E511055F-0FD7-41E8-9283-FF9305E5359C}"/>
              </a:ext>
            </a:extLst>
          </p:cNvPr>
          <p:cNvSpPr/>
          <p:nvPr/>
        </p:nvSpPr>
        <p:spPr>
          <a:xfrm>
            <a:off x="668248" y="3153524"/>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0" name="Oval 9">
            <a:extLst>
              <a:ext uri="{FF2B5EF4-FFF2-40B4-BE49-F238E27FC236}">
                <a16:creationId xmlns:a16="http://schemas.microsoft.com/office/drawing/2014/main" id="{43F5FC08-7FEE-43C8-A501-82045155C1E0}"/>
              </a:ext>
            </a:extLst>
          </p:cNvPr>
          <p:cNvSpPr/>
          <p:nvPr/>
        </p:nvSpPr>
        <p:spPr>
          <a:xfrm>
            <a:off x="5322000" y="3154330"/>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1" name="Oval 10">
            <a:extLst>
              <a:ext uri="{FF2B5EF4-FFF2-40B4-BE49-F238E27FC236}">
                <a16:creationId xmlns:a16="http://schemas.microsoft.com/office/drawing/2014/main" id="{583CC840-C76F-490A-A658-37CCF6A0B1D9}"/>
              </a:ext>
            </a:extLst>
          </p:cNvPr>
          <p:cNvSpPr/>
          <p:nvPr/>
        </p:nvSpPr>
        <p:spPr>
          <a:xfrm>
            <a:off x="4842122" y="4951708"/>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2" name="Oval 11">
            <a:extLst>
              <a:ext uri="{FF2B5EF4-FFF2-40B4-BE49-F238E27FC236}">
                <a16:creationId xmlns:a16="http://schemas.microsoft.com/office/drawing/2014/main" id="{D24C3DC9-875A-4AF0-857B-ABC629BAE2D7}"/>
              </a:ext>
            </a:extLst>
          </p:cNvPr>
          <p:cNvSpPr/>
          <p:nvPr/>
        </p:nvSpPr>
        <p:spPr>
          <a:xfrm>
            <a:off x="2995124" y="5285446"/>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sp>
        <p:nvSpPr>
          <p:cNvPr id="13" name="Oval 12">
            <a:extLst>
              <a:ext uri="{FF2B5EF4-FFF2-40B4-BE49-F238E27FC236}">
                <a16:creationId xmlns:a16="http://schemas.microsoft.com/office/drawing/2014/main" id="{EC468D1F-5559-469D-88C2-BD6628D68B4C}"/>
              </a:ext>
            </a:extLst>
          </p:cNvPr>
          <p:cNvSpPr/>
          <p:nvPr/>
        </p:nvSpPr>
        <p:spPr>
          <a:xfrm>
            <a:off x="1148126" y="4945988"/>
            <a:ext cx="1548000" cy="15480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i-FI" dirty="0"/>
          </a:p>
        </p:txBody>
      </p:sp>
      <p:cxnSp>
        <p:nvCxnSpPr>
          <p:cNvPr id="15" name="Straight Arrow Connector 14">
            <a:extLst>
              <a:ext uri="{FF2B5EF4-FFF2-40B4-BE49-F238E27FC236}">
                <a16:creationId xmlns:a16="http://schemas.microsoft.com/office/drawing/2014/main" id="{5898246B-9E94-4A9A-9F2D-87AC03AFE542}"/>
              </a:ext>
            </a:extLst>
          </p:cNvPr>
          <p:cNvCxnSpPr>
            <a:cxnSpLocks/>
            <a:endCxn id="8" idx="5"/>
          </p:cNvCxnSpPr>
          <p:nvPr/>
        </p:nvCxnSpPr>
        <p:spPr>
          <a:xfrm flipH="1" flipV="1">
            <a:off x="2469427" y="2682361"/>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4AC12AE-8C40-48E0-ACA5-7323827B0217}"/>
              </a:ext>
            </a:extLst>
          </p:cNvPr>
          <p:cNvCxnSpPr>
            <a:cxnSpLocks/>
            <a:stCxn id="5" idx="0"/>
            <a:endCxn id="6" idx="4"/>
          </p:cNvCxnSpPr>
          <p:nvPr/>
        </p:nvCxnSpPr>
        <p:spPr>
          <a:xfrm flipV="1">
            <a:off x="3769124" y="2571215"/>
            <a:ext cx="0" cy="495059"/>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3A5BC53-CAC5-42B8-A7E6-21F20A2993E8}"/>
              </a:ext>
            </a:extLst>
          </p:cNvPr>
          <p:cNvCxnSpPr>
            <a:cxnSpLocks/>
          </p:cNvCxnSpPr>
          <p:nvPr/>
        </p:nvCxnSpPr>
        <p:spPr>
          <a:xfrm rot="5400000" flipH="1" flipV="1">
            <a:off x="4588442" y="2688228"/>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67EF4E6-D819-4442-8B78-A9479F7509C8}"/>
              </a:ext>
            </a:extLst>
          </p:cNvPr>
          <p:cNvCxnSpPr>
            <a:cxnSpLocks/>
          </p:cNvCxnSpPr>
          <p:nvPr/>
        </p:nvCxnSpPr>
        <p:spPr>
          <a:xfrm flipV="1">
            <a:off x="4639789" y="3918609"/>
            <a:ext cx="496800"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5AD368A-3FB2-4F17-8D36-709A863E3B29}"/>
              </a:ext>
            </a:extLst>
          </p:cNvPr>
          <p:cNvCxnSpPr>
            <a:cxnSpLocks/>
          </p:cNvCxnSpPr>
          <p:nvPr/>
        </p:nvCxnSpPr>
        <p:spPr>
          <a:xfrm rot="10800000" flipH="1" flipV="1">
            <a:off x="4615234" y="4766054"/>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4E64B88-7E51-4FC0-A792-AB333B3449B0}"/>
              </a:ext>
            </a:extLst>
          </p:cNvPr>
          <p:cNvCxnSpPr>
            <a:cxnSpLocks/>
          </p:cNvCxnSpPr>
          <p:nvPr/>
        </p:nvCxnSpPr>
        <p:spPr>
          <a:xfrm>
            <a:off x="3769124" y="4766054"/>
            <a:ext cx="0" cy="495059"/>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98913E7-7DDA-467B-86EC-747FA184F285}"/>
              </a:ext>
            </a:extLst>
          </p:cNvPr>
          <p:cNvCxnSpPr>
            <a:cxnSpLocks/>
          </p:cNvCxnSpPr>
          <p:nvPr/>
        </p:nvCxnSpPr>
        <p:spPr>
          <a:xfrm rot="16200000" flipH="1" flipV="1">
            <a:off x="2512310" y="4805025"/>
            <a:ext cx="437497" cy="383913"/>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031D4F1-57F3-43D2-913B-8E7C349D295C}"/>
              </a:ext>
            </a:extLst>
          </p:cNvPr>
          <p:cNvCxnSpPr>
            <a:cxnSpLocks/>
          </p:cNvCxnSpPr>
          <p:nvPr/>
        </p:nvCxnSpPr>
        <p:spPr>
          <a:xfrm flipH="1" flipV="1">
            <a:off x="2410124" y="3918609"/>
            <a:ext cx="496800"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kstiruutu 20">
            <a:extLst>
              <a:ext uri="{FF2B5EF4-FFF2-40B4-BE49-F238E27FC236}">
                <a16:creationId xmlns:a16="http://schemas.microsoft.com/office/drawing/2014/main" id="{9232FD83-C040-4A4A-97DC-56D92920174D}"/>
              </a:ext>
            </a:extLst>
          </p:cNvPr>
          <p:cNvSpPr txBox="1"/>
          <p:nvPr/>
        </p:nvSpPr>
        <p:spPr>
          <a:xfrm>
            <a:off x="7222733" y="5149967"/>
            <a:ext cx="2113078" cy="1477328"/>
          </a:xfrm>
          <a:prstGeom prst="rect">
            <a:avLst/>
          </a:prstGeom>
          <a:noFill/>
        </p:spPr>
        <p:txBody>
          <a:bodyPr wrap="square" rtlCol="0">
            <a:spAutoFit/>
          </a:bodyPr>
          <a:lstStyle/>
          <a:p>
            <a:r>
              <a:rPr lang="fi-FI" dirty="0">
                <a:solidFill>
                  <a:srgbClr val="00799A"/>
                </a:solidFill>
              </a:rPr>
              <a:t>Lähde:  Ilmiölähtöisen suunnittelun työkalupakki, Sitra, 2018</a:t>
            </a:r>
          </a:p>
        </p:txBody>
      </p:sp>
      <p:sp>
        <p:nvSpPr>
          <p:cNvPr id="22" name="TextBox 47">
            <a:extLst>
              <a:ext uri="{FF2B5EF4-FFF2-40B4-BE49-F238E27FC236}">
                <a16:creationId xmlns:a16="http://schemas.microsoft.com/office/drawing/2014/main" id="{524EDB2B-CEA3-43C6-BB1B-711F51DCB9B3}"/>
              </a:ext>
            </a:extLst>
          </p:cNvPr>
          <p:cNvSpPr txBox="1"/>
          <p:nvPr/>
        </p:nvSpPr>
        <p:spPr>
          <a:xfrm>
            <a:off x="7463119" y="1356952"/>
            <a:ext cx="4414654" cy="1200329"/>
          </a:xfrm>
          <a:prstGeom prst="rect">
            <a:avLst/>
          </a:prstGeom>
          <a:noFill/>
        </p:spPr>
        <p:txBody>
          <a:bodyPr wrap="square" rtlCol="0">
            <a:spAutoFit/>
          </a:bodyPr>
          <a:lstStyle/>
          <a:p>
            <a:r>
              <a:rPr lang="fi-FI" u="sng" dirty="0">
                <a:solidFill>
                  <a:schemeClr val="tx2"/>
                </a:solidFill>
              </a:rPr>
              <a:t>Ilmiöstä osatekijöihin:</a:t>
            </a:r>
          </a:p>
          <a:p>
            <a:pPr marL="342900" indent="-342900">
              <a:buFont typeface="+mj-lt"/>
              <a:buAutoNum type="arabicPeriod"/>
            </a:pPr>
            <a:r>
              <a:rPr lang="fi-FI" dirty="0">
                <a:solidFill>
                  <a:schemeClr val="tx2"/>
                </a:solidFill>
              </a:rPr>
              <a:t>Kirjaa neliöön ilmiölle nimi. </a:t>
            </a:r>
          </a:p>
          <a:p>
            <a:pPr marL="342900" indent="-342900">
              <a:buFont typeface="+mj-lt"/>
              <a:buAutoNum type="arabicPeriod"/>
            </a:pPr>
            <a:r>
              <a:rPr lang="fi-FI" dirty="0">
                <a:solidFill>
                  <a:schemeClr val="tx2"/>
                </a:solidFill>
              </a:rPr>
              <a:t>Kirjaa ilmiöön liittyviä teemoja ja osatekijöitä ympyröihin. </a:t>
            </a:r>
          </a:p>
        </p:txBody>
      </p:sp>
      <p:sp>
        <p:nvSpPr>
          <p:cNvPr id="2" name="Dian numeron paikkamerkki 1">
            <a:extLst>
              <a:ext uri="{FF2B5EF4-FFF2-40B4-BE49-F238E27FC236}">
                <a16:creationId xmlns:a16="http://schemas.microsoft.com/office/drawing/2014/main" id="{C2DF42C4-2C28-49C2-AF0C-5E0D5A5E57FE}"/>
              </a:ext>
            </a:extLst>
          </p:cNvPr>
          <p:cNvSpPr>
            <a:spLocks noGrp="1"/>
          </p:cNvSpPr>
          <p:nvPr>
            <p:ph type="sldNum" sz="quarter" idx="12"/>
          </p:nvPr>
        </p:nvSpPr>
        <p:spPr/>
        <p:txBody>
          <a:bodyPr/>
          <a:lstStyle/>
          <a:p>
            <a:fld id="{9AC3490C-B401-7445-84BA-EA6FCE9C76E3}" type="slidenum">
              <a:rPr lang="fi-FI" smtClean="0"/>
              <a:pPr/>
              <a:t>27</a:t>
            </a:fld>
            <a:endParaRPr lang="fi-FI"/>
          </a:p>
        </p:txBody>
      </p:sp>
    </p:spTree>
    <p:extLst>
      <p:ext uri="{BB962C8B-B14F-4D97-AF65-F5344CB8AC3E}">
        <p14:creationId xmlns:p14="http://schemas.microsoft.com/office/powerpoint/2010/main" val="27084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864B-082C-4843-8FBE-91B7012282C7}"/>
              </a:ext>
            </a:extLst>
          </p:cNvPr>
          <p:cNvSpPr>
            <a:spLocks noGrp="1"/>
          </p:cNvSpPr>
          <p:nvPr>
            <p:ph type="title"/>
          </p:nvPr>
        </p:nvSpPr>
        <p:spPr>
          <a:xfrm>
            <a:off x="838200" y="221287"/>
            <a:ext cx="8781288" cy="1325563"/>
          </a:xfrm>
        </p:spPr>
        <p:txBody>
          <a:bodyPr>
            <a:normAutofit fontScale="90000"/>
          </a:bodyPr>
          <a:lstStyle/>
          <a:p>
            <a:r>
              <a:rPr lang="fi-FI" dirty="0"/>
              <a:t>Ilmiöiden tunnistamisesta kohti vaikuttavuustavoitteiden asettamista</a:t>
            </a:r>
          </a:p>
        </p:txBody>
      </p:sp>
      <p:sp>
        <p:nvSpPr>
          <p:cNvPr id="3" name="Content Placeholder 2">
            <a:extLst>
              <a:ext uri="{FF2B5EF4-FFF2-40B4-BE49-F238E27FC236}">
                <a16:creationId xmlns:a16="http://schemas.microsoft.com/office/drawing/2014/main" id="{A05EA3B5-E6A7-455E-AA26-CD471F305C34}"/>
              </a:ext>
            </a:extLst>
          </p:cNvPr>
          <p:cNvSpPr>
            <a:spLocks noGrp="1"/>
          </p:cNvSpPr>
          <p:nvPr>
            <p:ph idx="1"/>
          </p:nvPr>
        </p:nvSpPr>
        <p:spPr>
          <a:xfrm>
            <a:off x="838200" y="1546850"/>
            <a:ext cx="8781288" cy="5172449"/>
          </a:xfrm>
        </p:spPr>
        <p:txBody>
          <a:bodyPr>
            <a:normAutofit fontScale="92500" lnSpcReduction="20000"/>
          </a:bodyPr>
          <a:lstStyle/>
          <a:p>
            <a:r>
              <a:rPr lang="fi-FI" b="1" dirty="0"/>
              <a:t>Esimerkki </a:t>
            </a:r>
          </a:p>
          <a:p>
            <a:pPr lvl="1"/>
            <a:r>
              <a:rPr lang="fi-FI" b="1" dirty="0"/>
              <a:t>Ilmiönä </a:t>
            </a:r>
            <a:r>
              <a:rPr lang="fi-FI" dirty="0"/>
              <a:t>nousee esiin</a:t>
            </a:r>
            <a:r>
              <a:rPr lang="fi-FI" b="1" dirty="0"/>
              <a:t> liikkumattomuus</a:t>
            </a:r>
            <a:r>
              <a:rPr lang="fi-FI" dirty="0"/>
              <a:t>, jonka osatekijöiksi voidaan tunnistaa mm. vähäinen liikunnan harrastaminen, fyysinen passiivisuus, arkiliikunnan puute ja lisääntynyt sairastavuus.</a:t>
            </a:r>
            <a:endParaRPr lang="fi-FI" b="1" dirty="0"/>
          </a:p>
          <a:p>
            <a:pPr lvl="1"/>
            <a:endParaRPr lang="fi-FI" dirty="0"/>
          </a:p>
          <a:p>
            <a:pPr lvl="1"/>
            <a:r>
              <a:rPr lang="fi-FI" dirty="0"/>
              <a:t>Kun lähdetään miettimään </a:t>
            </a:r>
            <a:r>
              <a:rPr lang="fi-FI" b="1" dirty="0"/>
              <a:t>vaikuttavuustavoitteita</a:t>
            </a:r>
            <a:r>
              <a:rPr lang="fi-FI" dirty="0"/>
              <a:t>, tulee vastata kysymykseen, mikä muutos hyvinvoinnissa halutaan saada aikaan? Esim.: </a:t>
            </a:r>
          </a:p>
          <a:p>
            <a:pPr lvl="2"/>
            <a:r>
              <a:rPr lang="fi-FI" dirty="0"/>
              <a:t>Halutaan saada kuntalaiset liikkumaan omia lihaksiaan käyttäen enemmän</a:t>
            </a:r>
          </a:p>
          <a:p>
            <a:pPr lvl="2"/>
            <a:r>
              <a:rPr lang="fi-FI" dirty="0"/>
              <a:t>Sairastuvuus pitäisi saada vähenemään, koska se tehostaisi työelämää, pidentäisi työuria ja alentaisi julkisen terveydenhuollon kustannuksia. </a:t>
            </a:r>
          </a:p>
          <a:p>
            <a:pPr lvl="2"/>
            <a:r>
              <a:rPr lang="fi-FI" dirty="0"/>
              <a:t>Tässä vaiheessa voidaan pohtia myös </a:t>
            </a:r>
            <a:r>
              <a:rPr lang="fi-FI" b="1" dirty="0"/>
              <a:t>vaikuttavuuden mittaamisen tapoja ja indikaattoreita</a:t>
            </a:r>
            <a:r>
              <a:rPr lang="fi-FI" dirty="0"/>
              <a:t> – miten tavoitellussa kehityksessä</a:t>
            </a:r>
            <a:r>
              <a:rPr lang="fi-FI" i="1" dirty="0">
                <a:solidFill>
                  <a:srgbClr val="FF0000"/>
                </a:solidFill>
              </a:rPr>
              <a:t> </a:t>
            </a:r>
            <a:r>
              <a:rPr lang="fi-FI" dirty="0"/>
              <a:t>tapahtunutta muutosta voidaan kuvata. </a:t>
            </a:r>
            <a:r>
              <a:rPr lang="fi-FI" b="0" i="0" dirty="0">
                <a:effectLst/>
              </a:rPr>
              <a:t>Vaikuttavuutta kannattaa yrittää mitata, vaikka tiedämmekin, ettei lopputulos tule olemaan täydellinen.</a:t>
            </a:r>
            <a:endParaRPr lang="fi-FI" i="1" dirty="0"/>
          </a:p>
        </p:txBody>
      </p:sp>
      <p:sp>
        <p:nvSpPr>
          <p:cNvPr id="4" name="Dian numeron paikkamerkki 3">
            <a:extLst>
              <a:ext uri="{FF2B5EF4-FFF2-40B4-BE49-F238E27FC236}">
                <a16:creationId xmlns:a16="http://schemas.microsoft.com/office/drawing/2014/main" id="{BD5CA6DA-5333-4D8A-86C3-8DAC9FD92343}"/>
              </a:ext>
            </a:extLst>
          </p:cNvPr>
          <p:cNvSpPr>
            <a:spLocks noGrp="1"/>
          </p:cNvSpPr>
          <p:nvPr>
            <p:ph type="sldNum" sz="quarter" idx="12"/>
          </p:nvPr>
        </p:nvSpPr>
        <p:spPr/>
        <p:txBody>
          <a:bodyPr/>
          <a:lstStyle/>
          <a:p>
            <a:fld id="{9AC3490C-B401-7445-84BA-EA6FCE9C76E3}" type="slidenum">
              <a:rPr lang="fi-FI" smtClean="0"/>
              <a:pPr/>
              <a:t>28</a:t>
            </a:fld>
            <a:endParaRPr lang="fi-FI"/>
          </a:p>
        </p:txBody>
      </p:sp>
    </p:spTree>
    <p:extLst>
      <p:ext uri="{BB962C8B-B14F-4D97-AF65-F5344CB8AC3E}">
        <p14:creationId xmlns:p14="http://schemas.microsoft.com/office/powerpoint/2010/main" val="4229035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B049-1455-4531-8B1F-0AC30FBDE10B}"/>
              </a:ext>
            </a:extLst>
          </p:cNvPr>
          <p:cNvSpPr>
            <a:spLocks noGrp="1"/>
          </p:cNvSpPr>
          <p:nvPr>
            <p:ph type="title"/>
          </p:nvPr>
        </p:nvSpPr>
        <p:spPr/>
        <p:txBody>
          <a:bodyPr>
            <a:normAutofit/>
          </a:bodyPr>
          <a:lstStyle/>
          <a:p>
            <a:r>
              <a:rPr lang="fi-FI" dirty="0"/>
              <a:t>Kirjatkaa ilmiöitä ja niiden pohjalta vaikuttavuustavoitteita</a:t>
            </a:r>
          </a:p>
        </p:txBody>
      </p:sp>
      <p:sp>
        <p:nvSpPr>
          <p:cNvPr id="3" name="Content Placeholder 2">
            <a:extLst>
              <a:ext uri="{FF2B5EF4-FFF2-40B4-BE49-F238E27FC236}">
                <a16:creationId xmlns:a16="http://schemas.microsoft.com/office/drawing/2014/main" id="{64484A04-42AF-43A6-9427-9A10F2076E1F}"/>
              </a:ext>
            </a:extLst>
          </p:cNvPr>
          <p:cNvSpPr>
            <a:spLocks noGrp="1"/>
          </p:cNvSpPr>
          <p:nvPr>
            <p:ph idx="1"/>
          </p:nvPr>
        </p:nvSpPr>
        <p:spPr/>
        <p:txBody>
          <a:bodyPr/>
          <a:lstStyle/>
          <a:p>
            <a:endParaRPr lang="fi-FI" dirty="0"/>
          </a:p>
        </p:txBody>
      </p:sp>
      <p:graphicFrame>
        <p:nvGraphicFramePr>
          <p:cNvPr id="4" name="Taulukko 5">
            <a:extLst>
              <a:ext uri="{FF2B5EF4-FFF2-40B4-BE49-F238E27FC236}">
                <a16:creationId xmlns:a16="http://schemas.microsoft.com/office/drawing/2014/main" id="{1E067A0E-3010-48DA-906F-A75E9ADA5B6A}"/>
              </a:ext>
            </a:extLst>
          </p:cNvPr>
          <p:cNvGraphicFramePr>
            <a:graphicFrameLocks noGrp="1"/>
          </p:cNvGraphicFramePr>
          <p:nvPr>
            <p:extLst>
              <p:ext uri="{D42A27DB-BD31-4B8C-83A1-F6EECF244321}">
                <p14:modId xmlns:p14="http://schemas.microsoft.com/office/powerpoint/2010/main" val="4063119671"/>
              </p:ext>
            </p:extLst>
          </p:nvPr>
        </p:nvGraphicFramePr>
        <p:xfrm>
          <a:off x="838200" y="1825624"/>
          <a:ext cx="9210675" cy="4624907"/>
        </p:xfrm>
        <a:graphic>
          <a:graphicData uri="http://schemas.openxmlformats.org/drawingml/2006/table">
            <a:tbl>
              <a:tblPr firstRow="1" bandRow="1">
                <a:tableStyleId>{7DF18680-E054-41AD-8BC1-D1AEF772440D}</a:tableStyleId>
              </a:tblPr>
              <a:tblGrid>
                <a:gridCol w="3764596">
                  <a:extLst>
                    <a:ext uri="{9D8B030D-6E8A-4147-A177-3AD203B41FA5}">
                      <a16:colId xmlns:a16="http://schemas.microsoft.com/office/drawing/2014/main" val="2547166073"/>
                    </a:ext>
                  </a:extLst>
                </a:gridCol>
                <a:gridCol w="5446079">
                  <a:extLst>
                    <a:ext uri="{9D8B030D-6E8A-4147-A177-3AD203B41FA5}">
                      <a16:colId xmlns:a16="http://schemas.microsoft.com/office/drawing/2014/main" val="3784810122"/>
                    </a:ext>
                  </a:extLst>
                </a:gridCol>
              </a:tblGrid>
              <a:tr h="1066073">
                <a:tc>
                  <a:txBody>
                    <a:bodyPr/>
                    <a:lstStyle/>
                    <a:p>
                      <a:pPr algn="ctr">
                        <a:spcAft>
                          <a:spcPts val="0"/>
                        </a:spcAft>
                      </a:pPr>
                      <a:r>
                        <a:rPr lang="fi-FI" sz="1800" dirty="0">
                          <a:solidFill>
                            <a:schemeClr val="bg1"/>
                          </a:solidFill>
                          <a:effectLst/>
                        </a:rPr>
                        <a:t>Ilmiö</a:t>
                      </a:r>
                      <a:endParaRPr lang="fi-FI" sz="1800" dirty="0">
                        <a:solidFill>
                          <a:schemeClr val="bg1"/>
                        </a:solidFill>
                        <a:effectLst/>
                        <a:latin typeface="Calibri" panose="020F050202020403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fi-FI" sz="1800" dirty="0">
                          <a:solidFill>
                            <a:schemeClr val="bg1"/>
                          </a:solidFill>
                          <a:effectLst/>
                        </a:rPr>
                        <a:t>Vaikuttavuustavoite </a:t>
                      </a:r>
                    </a:p>
                    <a:p>
                      <a:pPr algn="ctr">
                        <a:spcAft>
                          <a:spcPts val="0"/>
                        </a:spcAft>
                      </a:pPr>
                      <a:r>
                        <a:rPr lang="fi-FI" sz="1800" dirty="0">
                          <a:solidFill>
                            <a:schemeClr val="bg1"/>
                          </a:solidFill>
                          <a:effectLst/>
                        </a:rPr>
                        <a:t>(Mikä muutos halutaan saada aikaan?)</a:t>
                      </a:r>
                      <a:endParaRPr lang="fi-FI" sz="1800" dirty="0">
                        <a:solidFill>
                          <a:schemeClr val="bg1"/>
                        </a:solidFill>
                        <a:effectLst/>
                        <a:latin typeface="Calibri" panose="020F050202020403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215047391"/>
                  </a:ext>
                </a:extLst>
              </a:tr>
              <a:tr h="756993">
                <a:tc>
                  <a:txBody>
                    <a:bodyPr/>
                    <a:lstStyle/>
                    <a:p>
                      <a:pPr>
                        <a:spcAft>
                          <a:spcPts val="0"/>
                        </a:spcAft>
                      </a:pPr>
                      <a:endParaRPr lang="fi-FI" sz="1800" b="0" i="0" dirty="0">
                        <a:effectLst/>
                        <a:latin typeface="+mn-lt"/>
                        <a:ea typeface="Verdana" panose="020B0604030504040204" pitchFamily="34" charset="0"/>
                        <a:cs typeface="Verdana" panose="020B0604030504040204" pitchFamily="34" charset="0"/>
                      </a:endParaRPr>
                    </a:p>
                  </a:txBody>
                  <a:tcPr marL="68580" marR="68580" marT="0" marB="0"/>
                </a:tc>
                <a:tc>
                  <a:txBody>
                    <a:bodyPr/>
                    <a:lstStyle/>
                    <a:p>
                      <a:pPr>
                        <a:spcAft>
                          <a:spcPts val="0"/>
                        </a:spcAft>
                      </a:pPr>
                      <a:endParaRPr lang="fi-FI" sz="1800" b="0" i="0" dirty="0">
                        <a:effectLst/>
                        <a:latin typeface="+mn-lt"/>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2532403665"/>
                  </a:ext>
                </a:extLst>
              </a:tr>
              <a:tr h="720587">
                <a:tc>
                  <a:txBody>
                    <a:bodyPr/>
                    <a:lstStyle/>
                    <a:p>
                      <a:endParaRPr lang="fi-FI" sz="1800" b="0" i="0" dirty="0">
                        <a:latin typeface="+mn-lt"/>
                      </a:endParaRPr>
                    </a:p>
                  </a:txBody>
                  <a:tcPr/>
                </a:tc>
                <a:tc>
                  <a:txBody>
                    <a:bodyPr/>
                    <a:lstStyle/>
                    <a:p>
                      <a:endParaRPr lang="fi-FI" sz="1800" b="0" i="0" dirty="0">
                        <a:latin typeface="+mn-lt"/>
                      </a:endParaRPr>
                    </a:p>
                  </a:txBody>
                  <a:tcPr/>
                </a:tc>
                <a:extLst>
                  <a:ext uri="{0D108BD9-81ED-4DB2-BD59-A6C34878D82A}">
                    <a16:rowId xmlns:a16="http://schemas.microsoft.com/office/drawing/2014/main" val="1030442876"/>
                  </a:ext>
                </a:extLst>
              </a:tr>
              <a:tr h="720587">
                <a:tc>
                  <a:txBody>
                    <a:bodyPr/>
                    <a:lstStyle/>
                    <a:p>
                      <a:endParaRPr lang="fi-FI" sz="1800" b="0" i="0" dirty="0">
                        <a:latin typeface="+mn-lt"/>
                      </a:endParaRPr>
                    </a:p>
                  </a:txBody>
                  <a:tcPr/>
                </a:tc>
                <a:tc>
                  <a:txBody>
                    <a:bodyPr/>
                    <a:lstStyle/>
                    <a:p>
                      <a:endParaRPr lang="fi-FI" sz="1800" b="0" i="0" dirty="0">
                        <a:latin typeface="+mn-lt"/>
                      </a:endParaRPr>
                    </a:p>
                  </a:txBody>
                  <a:tcPr/>
                </a:tc>
                <a:extLst>
                  <a:ext uri="{0D108BD9-81ED-4DB2-BD59-A6C34878D82A}">
                    <a16:rowId xmlns:a16="http://schemas.microsoft.com/office/drawing/2014/main" val="1868779908"/>
                  </a:ext>
                </a:extLst>
              </a:tr>
              <a:tr h="501450">
                <a:tc>
                  <a:txBody>
                    <a:bodyPr/>
                    <a:lstStyle/>
                    <a:p>
                      <a:endParaRPr lang="fi-FI" sz="1800" b="0" i="0" dirty="0">
                        <a:latin typeface="+mn-lt"/>
                      </a:endParaRPr>
                    </a:p>
                    <a:p>
                      <a:endParaRPr lang="fi-FI" sz="1800" b="0" i="0" dirty="0">
                        <a:latin typeface="+mn-lt"/>
                      </a:endParaRPr>
                    </a:p>
                  </a:txBody>
                  <a:tcPr/>
                </a:tc>
                <a:tc>
                  <a:txBody>
                    <a:bodyPr/>
                    <a:lstStyle/>
                    <a:p>
                      <a:endParaRPr lang="fi-FI" sz="1800" b="0" i="0" dirty="0">
                        <a:latin typeface="+mn-lt"/>
                      </a:endParaRPr>
                    </a:p>
                  </a:txBody>
                  <a:tcPr/>
                </a:tc>
                <a:extLst>
                  <a:ext uri="{0D108BD9-81ED-4DB2-BD59-A6C34878D82A}">
                    <a16:rowId xmlns:a16="http://schemas.microsoft.com/office/drawing/2014/main" val="705467491"/>
                  </a:ext>
                </a:extLst>
              </a:tr>
              <a:tr h="720587">
                <a:tc>
                  <a:txBody>
                    <a:bodyPr/>
                    <a:lstStyle/>
                    <a:p>
                      <a:endParaRPr lang="fi-FI" sz="1800" b="0" i="0" dirty="0">
                        <a:latin typeface="+mn-lt"/>
                      </a:endParaRPr>
                    </a:p>
                  </a:txBody>
                  <a:tcPr/>
                </a:tc>
                <a:tc>
                  <a:txBody>
                    <a:bodyPr/>
                    <a:lstStyle/>
                    <a:p>
                      <a:endParaRPr lang="fi-FI" sz="1800" b="0" i="0" dirty="0">
                        <a:latin typeface="+mn-lt"/>
                      </a:endParaRPr>
                    </a:p>
                  </a:txBody>
                  <a:tcPr/>
                </a:tc>
                <a:extLst>
                  <a:ext uri="{0D108BD9-81ED-4DB2-BD59-A6C34878D82A}">
                    <a16:rowId xmlns:a16="http://schemas.microsoft.com/office/drawing/2014/main" val="3607868178"/>
                  </a:ext>
                </a:extLst>
              </a:tr>
            </a:tbl>
          </a:graphicData>
        </a:graphic>
      </p:graphicFrame>
      <p:sp>
        <p:nvSpPr>
          <p:cNvPr id="5" name="Dian numeron paikkamerkki 4">
            <a:extLst>
              <a:ext uri="{FF2B5EF4-FFF2-40B4-BE49-F238E27FC236}">
                <a16:creationId xmlns:a16="http://schemas.microsoft.com/office/drawing/2014/main" id="{90CC4C7D-1355-48C9-8EC3-D725301615ED}"/>
              </a:ext>
            </a:extLst>
          </p:cNvPr>
          <p:cNvSpPr>
            <a:spLocks noGrp="1"/>
          </p:cNvSpPr>
          <p:nvPr>
            <p:ph type="sldNum" sz="quarter" idx="12"/>
          </p:nvPr>
        </p:nvSpPr>
        <p:spPr/>
        <p:txBody>
          <a:bodyPr/>
          <a:lstStyle/>
          <a:p>
            <a:fld id="{9AC3490C-B401-7445-84BA-EA6FCE9C76E3}" type="slidenum">
              <a:rPr lang="fi-FI" smtClean="0"/>
              <a:pPr/>
              <a:t>29</a:t>
            </a:fld>
            <a:endParaRPr lang="fi-FI"/>
          </a:p>
        </p:txBody>
      </p:sp>
    </p:spTree>
    <p:extLst>
      <p:ext uri="{BB962C8B-B14F-4D97-AF65-F5344CB8AC3E}">
        <p14:creationId xmlns:p14="http://schemas.microsoft.com/office/powerpoint/2010/main" val="3891176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2C0C8-2E6D-40C7-9B13-BDAB52DD7398}"/>
              </a:ext>
            </a:extLst>
          </p:cNvPr>
          <p:cNvSpPr>
            <a:spLocks noGrp="1"/>
          </p:cNvSpPr>
          <p:nvPr>
            <p:ph type="title"/>
          </p:nvPr>
        </p:nvSpPr>
        <p:spPr/>
        <p:txBody>
          <a:bodyPr>
            <a:normAutofit/>
          </a:bodyPr>
          <a:lstStyle/>
          <a:p>
            <a:r>
              <a:rPr lang="fi-FI" dirty="0"/>
              <a:t>Mikäli vaikuttavuustavoitteita tarvitsee priorisoida?</a:t>
            </a:r>
          </a:p>
        </p:txBody>
      </p:sp>
      <p:sp>
        <p:nvSpPr>
          <p:cNvPr id="3" name="Content Placeholder 2">
            <a:extLst>
              <a:ext uri="{FF2B5EF4-FFF2-40B4-BE49-F238E27FC236}">
                <a16:creationId xmlns:a16="http://schemas.microsoft.com/office/drawing/2014/main" id="{79DEFA81-3CCF-4C90-BD3C-D2A3147513B9}"/>
              </a:ext>
            </a:extLst>
          </p:cNvPr>
          <p:cNvSpPr>
            <a:spLocks noGrp="1"/>
          </p:cNvSpPr>
          <p:nvPr>
            <p:ph idx="1"/>
          </p:nvPr>
        </p:nvSpPr>
        <p:spPr>
          <a:xfrm>
            <a:off x="838200" y="2141536"/>
            <a:ext cx="8781288" cy="4618859"/>
          </a:xfrm>
        </p:spPr>
        <p:txBody>
          <a:bodyPr>
            <a:normAutofit fontScale="77500" lnSpcReduction="20000"/>
          </a:bodyPr>
          <a:lstStyle/>
          <a:p>
            <a:r>
              <a:rPr lang="fi-FI" dirty="0"/>
              <a:t>Hyvinvointisuunnitelmaan voidaan sisällyttää kaikki tai vain osa löydetyistä vaikuttavuustavoitteista.</a:t>
            </a:r>
          </a:p>
          <a:p>
            <a:endParaRPr lang="fi-FI" dirty="0"/>
          </a:p>
          <a:p>
            <a:r>
              <a:rPr lang="fi-FI" b="1" dirty="0"/>
              <a:t>Jos vaikuttavuustavoitteita on tullut lukuisia, niitä on hyvä tarkastella kriittisesti. </a:t>
            </a:r>
            <a:r>
              <a:rPr lang="fi-FI" dirty="0"/>
              <a:t>Onko niitä hyvä olla suuri määrä, vai priorisoidaanko ja keskitytään pienempään määrään. Vaikka haluttaisiin edistää kaikkia asioita ja priorisointi on vaikeaa, usein keskittyminen hieman pienempään määrään tuo paremman lopputuloksen, sillä toteutusvaiheessa kyse on rajallisista resursseista.</a:t>
            </a:r>
          </a:p>
          <a:p>
            <a:endParaRPr lang="fi-FI" dirty="0"/>
          </a:p>
          <a:p>
            <a:r>
              <a:rPr lang="fi-FI" dirty="0"/>
              <a:t>Mikäli priorisointia tarvitaan, työpajatyöskentelyssä voidaan priorisointi toteuttaa esim. siten, että kukin antaa äänensä kahdelle tärkeimmäksi näkemälleen vaikuttavuustavoitteelle ja eniten ääniä saaneet pääsevät jatkokäsittelyyn.</a:t>
            </a:r>
          </a:p>
        </p:txBody>
      </p:sp>
      <p:sp>
        <p:nvSpPr>
          <p:cNvPr id="4" name="Dian numeron paikkamerkki 3">
            <a:extLst>
              <a:ext uri="{FF2B5EF4-FFF2-40B4-BE49-F238E27FC236}">
                <a16:creationId xmlns:a16="http://schemas.microsoft.com/office/drawing/2014/main" id="{58D764AB-82CD-4A82-A553-3553E7211C41}"/>
              </a:ext>
            </a:extLst>
          </p:cNvPr>
          <p:cNvSpPr>
            <a:spLocks noGrp="1"/>
          </p:cNvSpPr>
          <p:nvPr>
            <p:ph type="sldNum" sz="quarter" idx="12"/>
          </p:nvPr>
        </p:nvSpPr>
        <p:spPr/>
        <p:txBody>
          <a:bodyPr/>
          <a:lstStyle/>
          <a:p>
            <a:fld id="{9AC3490C-B401-7445-84BA-EA6FCE9C76E3}" type="slidenum">
              <a:rPr lang="fi-FI" smtClean="0"/>
              <a:pPr/>
              <a:t>30</a:t>
            </a:fld>
            <a:endParaRPr lang="fi-FI"/>
          </a:p>
        </p:txBody>
      </p:sp>
    </p:spTree>
    <p:extLst>
      <p:ext uri="{BB962C8B-B14F-4D97-AF65-F5344CB8AC3E}">
        <p14:creationId xmlns:p14="http://schemas.microsoft.com/office/powerpoint/2010/main" val="3697428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D9EB-B5FD-4DAD-93EC-6BBAFA155FE7}"/>
              </a:ext>
            </a:extLst>
          </p:cNvPr>
          <p:cNvSpPr>
            <a:spLocks noGrp="1"/>
          </p:cNvSpPr>
          <p:nvPr>
            <p:ph type="title"/>
          </p:nvPr>
        </p:nvSpPr>
        <p:spPr/>
        <p:txBody>
          <a:bodyPr>
            <a:normAutofit/>
          </a:bodyPr>
          <a:lstStyle/>
          <a:p>
            <a:r>
              <a:rPr lang="fi-FI" dirty="0"/>
              <a:t>Hyvinvoinnin edistämisen vaikuttavuustavoitteiden priorisointi</a:t>
            </a:r>
          </a:p>
        </p:txBody>
      </p:sp>
      <p:graphicFrame>
        <p:nvGraphicFramePr>
          <p:cNvPr id="4" name="Taulukko 5">
            <a:extLst>
              <a:ext uri="{FF2B5EF4-FFF2-40B4-BE49-F238E27FC236}">
                <a16:creationId xmlns:a16="http://schemas.microsoft.com/office/drawing/2014/main" id="{C01564A2-D48B-4364-A66A-2E3B8E407351}"/>
              </a:ext>
            </a:extLst>
          </p:cNvPr>
          <p:cNvGraphicFramePr>
            <a:graphicFrameLocks noGrp="1"/>
          </p:cNvGraphicFramePr>
          <p:nvPr>
            <p:extLst>
              <p:ext uri="{D42A27DB-BD31-4B8C-83A1-F6EECF244321}">
                <p14:modId xmlns:p14="http://schemas.microsoft.com/office/powerpoint/2010/main" val="2637346259"/>
              </p:ext>
            </p:extLst>
          </p:nvPr>
        </p:nvGraphicFramePr>
        <p:xfrm>
          <a:off x="838200" y="1857541"/>
          <a:ext cx="10658475" cy="4165612"/>
        </p:xfrm>
        <a:graphic>
          <a:graphicData uri="http://schemas.openxmlformats.org/drawingml/2006/table">
            <a:tbl>
              <a:tblPr firstRow="1" bandRow="1">
                <a:tableStyleId>{7DF18680-E054-41AD-8BC1-D1AEF772440D}</a:tableStyleId>
              </a:tblPr>
              <a:tblGrid>
                <a:gridCol w="3552825">
                  <a:extLst>
                    <a:ext uri="{9D8B030D-6E8A-4147-A177-3AD203B41FA5}">
                      <a16:colId xmlns:a16="http://schemas.microsoft.com/office/drawing/2014/main" val="3784810122"/>
                    </a:ext>
                  </a:extLst>
                </a:gridCol>
                <a:gridCol w="5286376">
                  <a:extLst>
                    <a:ext uri="{9D8B030D-6E8A-4147-A177-3AD203B41FA5}">
                      <a16:colId xmlns:a16="http://schemas.microsoft.com/office/drawing/2014/main" val="1094728977"/>
                    </a:ext>
                  </a:extLst>
                </a:gridCol>
                <a:gridCol w="1819274">
                  <a:extLst>
                    <a:ext uri="{9D8B030D-6E8A-4147-A177-3AD203B41FA5}">
                      <a16:colId xmlns:a16="http://schemas.microsoft.com/office/drawing/2014/main" val="2790128095"/>
                    </a:ext>
                  </a:extLst>
                </a:gridCol>
              </a:tblGrid>
              <a:tr h="97677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fi-FI" sz="1800" dirty="0">
                          <a:solidFill>
                            <a:schemeClr val="bg1"/>
                          </a:solidFill>
                          <a:effectLst/>
                        </a:rPr>
                        <a:t>Vaikuttavuustavoite</a:t>
                      </a:r>
                    </a:p>
                  </a:txBody>
                  <a:tcPr marL="68580" marR="68580" marT="0" marB="0" anchor="ct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fi-FI" sz="1800" dirty="0">
                          <a:effectLst/>
                        </a:rPr>
                        <a:t>Perustelut, miksi on tärkeä</a:t>
                      </a:r>
                      <a:endParaRPr lang="fi-FI" sz="1800" dirty="0">
                        <a:effectLst/>
                        <a:latin typeface="Calibri" panose="020F0502020204030204" pitchFamily="34" charset="0"/>
                        <a:ea typeface="Verdana" panose="020B0604030504040204" pitchFamily="34" charset="0"/>
                        <a:cs typeface="Verdana" panose="020B0604030504040204" pitchFamily="34" charset="0"/>
                      </a:endParaRPr>
                    </a:p>
                  </a:txBody>
                  <a:tcPr marL="68580" marR="68580" marT="0" marB="0" anchor="ct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spcAft>
                          <a:spcPts val="0"/>
                        </a:spcAft>
                      </a:pPr>
                      <a:r>
                        <a:rPr lang="fi-FI" sz="1800" dirty="0">
                          <a:effectLst/>
                        </a:rPr>
                        <a:t>Priorisointi </a:t>
                      </a:r>
                    </a:p>
                    <a:p>
                      <a:pPr algn="ctr">
                        <a:spcAft>
                          <a:spcPts val="0"/>
                        </a:spcAft>
                      </a:pPr>
                      <a:r>
                        <a:rPr lang="fi-FI" sz="1800" dirty="0">
                          <a:effectLst/>
                        </a:rPr>
                        <a:t>(kukin antaa 2 ääntä)</a:t>
                      </a:r>
                      <a:endParaRPr lang="fi-FI" sz="1800" dirty="0">
                        <a:effectLst/>
                        <a:latin typeface="Calibri" panose="020F050202020403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215047391"/>
                  </a:ext>
                </a:extLst>
              </a:tr>
              <a:tr h="70685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extLst>
                  <a:ext uri="{0D108BD9-81ED-4DB2-BD59-A6C34878D82A}">
                    <a16:rowId xmlns:a16="http://schemas.microsoft.com/office/drawing/2014/main" val="2532403665"/>
                  </a:ext>
                </a:extLst>
              </a:tr>
              <a:tr h="61048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extLst>
                  <a:ext uri="{0D108BD9-81ED-4DB2-BD59-A6C34878D82A}">
                    <a16:rowId xmlns:a16="http://schemas.microsoft.com/office/drawing/2014/main" val="3572587844"/>
                  </a:ext>
                </a:extLst>
              </a:tr>
              <a:tr h="6238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extLst>
                  <a:ext uri="{0D108BD9-81ED-4DB2-BD59-A6C34878D82A}">
                    <a16:rowId xmlns:a16="http://schemas.microsoft.com/office/drawing/2014/main" val="2834014963"/>
                  </a:ext>
                </a:extLst>
              </a:tr>
              <a:tr h="6238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extLst>
                  <a:ext uri="{0D108BD9-81ED-4DB2-BD59-A6C34878D82A}">
                    <a16:rowId xmlns:a16="http://schemas.microsoft.com/office/drawing/2014/main" val="2619516468"/>
                  </a:ext>
                </a:extLst>
              </a:tr>
              <a:tr h="6238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i-FI" sz="1600" dirty="0"/>
                    </a:p>
                  </a:txBody>
                  <a:tcPr/>
                </a:tc>
                <a:extLst>
                  <a:ext uri="{0D108BD9-81ED-4DB2-BD59-A6C34878D82A}">
                    <a16:rowId xmlns:a16="http://schemas.microsoft.com/office/drawing/2014/main" val="1996836930"/>
                  </a:ext>
                </a:extLst>
              </a:tr>
            </a:tbl>
          </a:graphicData>
        </a:graphic>
      </p:graphicFrame>
      <p:sp>
        <p:nvSpPr>
          <p:cNvPr id="3" name="Dian numeron paikkamerkki 2">
            <a:extLst>
              <a:ext uri="{FF2B5EF4-FFF2-40B4-BE49-F238E27FC236}">
                <a16:creationId xmlns:a16="http://schemas.microsoft.com/office/drawing/2014/main" id="{ED26B3C4-956C-4D45-B82C-DBD0BC6711F1}"/>
              </a:ext>
            </a:extLst>
          </p:cNvPr>
          <p:cNvSpPr>
            <a:spLocks noGrp="1"/>
          </p:cNvSpPr>
          <p:nvPr>
            <p:ph type="sldNum" sz="quarter" idx="12"/>
          </p:nvPr>
        </p:nvSpPr>
        <p:spPr/>
        <p:txBody>
          <a:bodyPr/>
          <a:lstStyle/>
          <a:p>
            <a:fld id="{9AC3490C-B401-7445-84BA-EA6FCE9C76E3}" type="slidenum">
              <a:rPr lang="fi-FI" smtClean="0"/>
              <a:pPr/>
              <a:t>31</a:t>
            </a:fld>
            <a:endParaRPr lang="fi-FI"/>
          </a:p>
        </p:txBody>
      </p:sp>
    </p:spTree>
    <p:extLst>
      <p:ext uri="{BB962C8B-B14F-4D97-AF65-F5344CB8AC3E}">
        <p14:creationId xmlns:p14="http://schemas.microsoft.com/office/powerpoint/2010/main" val="3381361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title"/>
          </p:nvPr>
        </p:nvSpPr>
        <p:spPr/>
        <p:txBody>
          <a:bodyPr/>
          <a:lstStyle/>
          <a:p>
            <a:r>
              <a:rPr lang="fi-FI" dirty="0"/>
              <a:t>Vaihe 2</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body" idx="1"/>
          </p:nvPr>
        </p:nvSpPr>
        <p:spPr/>
        <p:txBody>
          <a:bodyPr>
            <a:normAutofit/>
          </a:bodyPr>
          <a:lstStyle/>
          <a:p>
            <a:r>
              <a:rPr lang="fi-FI" dirty="0"/>
              <a:t>Vaikuttavuustavoitteet ja toimialojen rooli </a:t>
            </a:r>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16803A81-0D04-42A5-8E77-98CDC2CF1129}"/>
              </a:ext>
            </a:extLst>
          </p:cNvPr>
          <p:cNvSpPr>
            <a:spLocks noGrp="1"/>
          </p:cNvSpPr>
          <p:nvPr>
            <p:ph type="sldNum" sz="quarter" idx="12"/>
          </p:nvPr>
        </p:nvSpPr>
        <p:spPr/>
        <p:txBody>
          <a:bodyPr/>
          <a:lstStyle/>
          <a:p>
            <a:fld id="{9AC3490C-B401-7445-84BA-EA6FCE9C76E3}" type="slidenum">
              <a:rPr lang="fi-FI" smtClean="0"/>
              <a:t>32</a:t>
            </a:fld>
            <a:endParaRPr lang="fi-FI"/>
          </a:p>
        </p:txBody>
      </p:sp>
    </p:spTree>
    <p:extLst>
      <p:ext uri="{BB962C8B-B14F-4D97-AF65-F5344CB8AC3E}">
        <p14:creationId xmlns:p14="http://schemas.microsoft.com/office/powerpoint/2010/main" val="1972682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CBB4-6087-46CC-98EE-3B6B0319B214}"/>
              </a:ext>
            </a:extLst>
          </p:cNvPr>
          <p:cNvSpPr>
            <a:spLocks noGrp="1"/>
          </p:cNvSpPr>
          <p:nvPr>
            <p:ph type="title"/>
          </p:nvPr>
        </p:nvSpPr>
        <p:spPr/>
        <p:txBody>
          <a:bodyPr/>
          <a:lstStyle/>
          <a:p>
            <a:r>
              <a:rPr lang="fi-FI" dirty="0"/>
              <a:t>Toimialojen roolien hahmottaminen</a:t>
            </a:r>
          </a:p>
        </p:txBody>
      </p:sp>
      <p:sp>
        <p:nvSpPr>
          <p:cNvPr id="3" name="Content Placeholder 2">
            <a:extLst>
              <a:ext uri="{FF2B5EF4-FFF2-40B4-BE49-F238E27FC236}">
                <a16:creationId xmlns:a16="http://schemas.microsoft.com/office/drawing/2014/main" id="{D8B2A3AC-BC12-4899-88DC-F86E5F452AE3}"/>
              </a:ext>
            </a:extLst>
          </p:cNvPr>
          <p:cNvSpPr>
            <a:spLocks noGrp="1"/>
          </p:cNvSpPr>
          <p:nvPr>
            <p:ph idx="1"/>
          </p:nvPr>
        </p:nvSpPr>
        <p:spPr>
          <a:xfrm>
            <a:off x="838200" y="1690688"/>
            <a:ext cx="8781288" cy="4351338"/>
          </a:xfrm>
        </p:spPr>
        <p:txBody>
          <a:bodyPr>
            <a:noAutofit/>
          </a:bodyPr>
          <a:lstStyle/>
          <a:p>
            <a:r>
              <a:rPr lang="fi-FI" sz="1800" b="1" dirty="0"/>
              <a:t>Hyvinvoinnin edistäminen on monialaista ja monitoimijaista työtä</a:t>
            </a:r>
            <a:r>
              <a:rPr lang="fi-FI" sz="1800" dirty="0"/>
              <a:t>, jossa ovat tulevaisuudessa mukana paitsi kunnan eri toimialat ja toimijat, myös tulevat hyvinvointialueet. Paras tulos saadaan aikaan, kun alusta asti on mukana mahdollisimman monialainen ryhmä. Viimeistään tässä vaiheessa kannattaa ottaa mukaan mukaan laajempi joukko asiantuntijoita ja päätöksentekijöitä. </a:t>
            </a:r>
          </a:p>
          <a:p>
            <a:r>
              <a:rPr lang="fi-FI" sz="1800" b="1" dirty="0"/>
              <a:t>Monialaiselle keskustelulle ja yhteisen näkemyksen muodostamiselle on hyvä varata aikaa – systeemiset haasteet</a:t>
            </a:r>
            <a:r>
              <a:rPr lang="fi-FI" sz="1800" dirty="0"/>
              <a:t> vaativat jaetun ja yhteisen ymmärryksen etsimistä ja löytämistä. Vain näin voidaan päättää mitä tavoitteita asetetaan ja mitä ratkaisuja ja toimenpiteitä hyvinvoinnin edistämiseksi tehdään. Onnistunut hyvinvointityö pohjaa luottamukseen ja sitoutuneeseen tekemiseen.</a:t>
            </a:r>
          </a:p>
          <a:p>
            <a:r>
              <a:rPr lang="fi-FI" sz="1800" dirty="0"/>
              <a:t>Jotta tarvittavat resurssit ja voimavarat on mahdollista saada käyttöön, on työskentelyssä tärkeää ideoida, </a:t>
            </a:r>
            <a:r>
              <a:rPr lang="fi-FI" sz="1800" b="1" dirty="0"/>
              <a:t>mitä kukin toimiala ja toimijat voivat tehdä vaikuttavuustavoitteen edistämiseksi – tai mitä politiikkatoimia ja –päätöksiä vaaditaan. </a:t>
            </a:r>
          </a:p>
        </p:txBody>
      </p:sp>
      <p:sp>
        <p:nvSpPr>
          <p:cNvPr id="4" name="Dian numeron paikkamerkki 3">
            <a:extLst>
              <a:ext uri="{FF2B5EF4-FFF2-40B4-BE49-F238E27FC236}">
                <a16:creationId xmlns:a16="http://schemas.microsoft.com/office/drawing/2014/main" id="{C4824926-4315-49A4-93CD-6754810714DF}"/>
              </a:ext>
            </a:extLst>
          </p:cNvPr>
          <p:cNvSpPr>
            <a:spLocks noGrp="1"/>
          </p:cNvSpPr>
          <p:nvPr>
            <p:ph type="sldNum" sz="quarter" idx="12"/>
          </p:nvPr>
        </p:nvSpPr>
        <p:spPr/>
        <p:txBody>
          <a:bodyPr/>
          <a:lstStyle/>
          <a:p>
            <a:fld id="{9AC3490C-B401-7445-84BA-EA6FCE9C76E3}" type="slidenum">
              <a:rPr lang="fi-FI" smtClean="0"/>
              <a:pPr/>
              <a:t>33</a:t>
            </a:fld>
            <a:endParaRPr lang="fi-FI"/>
          </a:p>
        </p:txBody>
      </p:sp>
    </p:spTree>
    <p:extLst>
      <p:ext uri="{BB962C8B-B14F-4D97-AF65-F5344CB8AC3E}">
        <p14:creationId xmlns:p14="http://schemas.microsoft.com/office/powerpoint/2010/main" val="4175164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lstStyle/>
          <a:p>
            <a:r>
              <a:rPr lang="fi-FI" dirty="0"/>
              <a:t>Työskentelypohjat III</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subTitle" idx="1"/>
          </p:nvPr>
        </p:nvSpPr>
        <p:spPr>
          <a:xfrm>
            <a:off x="838200" y="4773167"/>
            <a:ext cx="10515600" cy="1389507"/>
          </a:xfrm>
        </p:spPr>
        <p:txBody>
          <a:bodyPr/>
          <a:lstStyle/>
          <a:p>
            <a:r>
              <a:rPr lang="fi-FI" dirty="0"/>
              <a:t>Toimialojen rooli</a:t>
            </a:r>
          </a:p>
        </p:txBody>
      </p:sp>
    </p:spTree>
    <p:extLst>
      <p:ext uri="{BB962C8B-B14F-4D97-AF65-F5344CB8AC3E}">
        <p14:creationId xmlns:p14="http://schemas.microsoft.com/office/powerpoint/2010/main" val="2284461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E28B-0B07-4448-AE99-821D4636FF8D}"/>
              </a:ext>
            </a:extLst>
          </p:cNvPr>
          <p:cNvSpPr>
            <a:spLocks noGrp="1"/>
          </p:cNvSpPr>
          <p:nvPr>
            <p:ph type="title"/>
          </p:nvPr>
        </p:nvSpPr>
        <p:spPr/>
        <p:txBody>
          <a:bodyPr/>
          <a:lstStyle/>
          <a:p>
            <a:r>
              <a:rPr lang="fi-FI" dirty="0"/>
              <a:t>Toimialojen rooli</a:t>
            </a:r>
          </a:p>
        </p:txBody>
      </p:sp>
      <p:sp>
        <p:nvSpPr>
          <p:cNvPr id="3" name="Content Placeholder 2">
            <a:extLst>
              <a:ext uri="{FF2B5EF4-FFF2-40B4-BE49-F238E27FC236}">
                <a16:creationId xmlns:a16="http://schemas.microsoft.com/office/drawing/2014/main" id="{60A924D7-6AAF-4012-8DBB-0A275F2D34EA}"/>
              </a:ext>
            </a:extLst>
          </p:cNvPr>
          <p:cNvSpPr>
            <a:spLocks noGrp="1"/>
          </p:cNvSpPr>
          <p:nvPr>
            <p:ph idx="1"/>
          </p:nvPr>
        </p:nvSpPr>
        <p:spPr/>
        <p:txBody>
          <a:bodyPr>
            <a:normAutofit fontScale="92500" lnSpcReduction="20000"/>
          </a:bodyPr>
          <a:lstStyle/>
          <a:p>
            <a:r>
              <a:rPr lang="fi-FI" dirty="0"/>
              <a:t>Merkkaa seuraavien diojen keskelle käsiteltävä vaikuttavuustavoite</a:t>
            </a:r>
          </a:p>
          <a:p>
            <a:endParaRPr lang="fi-FI" dirty="0"/>
          </a:p>
          <a:p>
            <a:r>
              <a:rPr lang="fi-FI" dirty="0"/>
              <a:t>Ideoikaa mitä kukin toimiala voi tehdä vaikuttavuustavoitteen edistämiseksi </a:t>
            </a:r>
          </a:p>
          <a:p>
            <a:pPr marL="914400" lvl="1" indent="-457200">
              <a:buFont typeface="+mj-lt"/>
              <a:buAutoNum type="alphaUcPeriod"/>
            </a:pPr>
            <a:r>
              <a:rPr lang="fi-FI" dirty="0"/>
              <a:t>Tällä hetkellä</a:t>
            </a:r>
          </a:p>
          <a:p>
            <a:pPr marL="914400" lvl="1" indent="-457200">
              <a:buFont typeface="+mj-lt"/>
              <a:buAutoNum type="alphaUcPeriod"/>
            </a:pPr>
            <a:r>
              <a:rPr lang="fi-FI" dirty="0"/>
              <a:t>Tulevaisuudessa</a:t>
            </a:r>
          </a:p>
          <a:p>
            <a:pPr marL="914400" lvl="1" indent="-457200">
              <a:buFont typeface="+mj-lt"/>
              <a:buAutoNum type="alphaUcPeriod"/>
            </a:pPr>
            <a:endParaRPr lang="fi-FI" dirty="0"/>
          </a:p>
          <a:p>
            <a:r>
              <a:rPr lang="fi-FI" dirty="0"/>
              <a:t>Nämä työskentelypohjat toimivat ajatusten herättäjinä, tuovat esille hyvinvointityön monialaisuutta ja eri toimialojen ja toimijoiden tärkeää roolia. Työskentelyn tuloksista nousee aihioita tulevan hyvinvointisuunnitelman sisältöön.</a:t>
            </a:r>
          </a:p>
        </p:txBody>
      </p:sp>
      <p:sp>
        <p:nvSpPr>
          <p:cNvPr id="4" name="Dian numeron paikkamerkki 3">
            <a:extLst>
              <a:ext uri="{FF2B5EF4-FFF2-40B4-BE49-F238E27FC236}">
                <a16:creationId xmlns:a16="http://schemas.microsoft.com/office/drawing/2014/main" id="{536A5AD3-CEEA-419F-AFD5-11376CD7CAD3}"/>
              </a:ext>
            </a:extLst>
          </p:cNvPr>
          <p:cNvSpPr>
            <a:spLocks noGrp="1"/>
          </p:cNvSpPr>
          <p:nvPr>
            <p:ph type="sldNum" sz="quarter" idx="12"/>
          </p:nvPr>
        </p:nvSpPr>
        <p:spPr/>
        <p:txBody>
          <a:bodyPr/>
          <a:lstStyle/>
          <a:p>
            <a:fld id="{9AC3490C-B401-7445-84BA-EA6FCE9C76E3}" type="slidenum">
              <a:rPr lang="fi-FI" smtClean="0"/>
              <a:pPr/>
              <a:t>35</a:t>
            </a:fld>
            <a:endParaRPr lang="fi-FI"/>
          </a:p>
        </p:txBody>
      </p:sp>
    </p:spTree>
    <p:extLst>
      <p:ext uri="{BB962C8B-B14F-4D97-AF65-F5344CB8AC3E}">
        <p14:creationId xmlns:p14="http://schemas.microsoft.com/office/powerpoint/2010/main" val="4047956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F3F0-124C-4BF1-917A-DB5549CF98FD}"/>
              </a:ext>
            </a:extLst>
          </p:cNvPr>
          <p:cNvSpPr>
            <a:spLocks noGrp="1"/>
          </p:cNvSpPr>
          <p:nvPr>
            <p:ph type="title"/>
          </p:nvPr>
        </p:nvSpPr>
        <p:spPr/>
        <p:txBody>
          <a:bodyPr>
            <a:noAutofit/>
          </a:bodyPr>
          <a:lstStyle/>
          <a:p>
            <a:r>
              <a:rPr lang="fi-FI" sz="2000" dirty="0"/>
              <a:t>A. Mitä toimialamme TEKEE vaikuttavuustavoitteen edistämiseksi TÄLLÄ HETKELLÄ?</a:t>
            </a:r>
            <a:endParaRPr lang="fi-FI" sz="2000" i="1" dirty="0">
              <a:highlight>
                <a:srgbClr val="FFFF00"/>
              </a:highlight>
              <a:cs typeface="Calibri Light" panose="020F0302020204030204"/>
            </a:endParaRPr>
          </a:p>
        </p:txBody>
      </p:sp>
      <p:sp>
        <p:nvSpPr>
          <p:cNvPr id="15" name="Oval 14">
            <a:extLst>
              <a:ext uri="{FF2B5EF4-FFF2-40B4-BE49-F238E27FC236}">
                <a16:creationId xmlns:a16="http://schemas.microsoft.com/office/drawing/2014/main" id="{EE9EBFC4-A0B0-4B61-AF41-6269BE3B9193}"/>
              </a:ext>
            </a:extLst>
          </p:cNvPr>
          <p:cNvSpPr/>
          <p:nvPr/>
        </p:nvSpPr>
        <p:spPr>
          <a:xfrm>
            <a:off x="2594884" y="1876253"/>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Oval 17">
            <a:extLst>
              <a:ext uri="{FF2B5EF4-FFF2-40B4-BE49-F238E27FC236}">
                <a16:creationId xmlns:a16="http://schemas.microsoft.com/office/drawing/2014/main" id="{C64F4C1F-AABD-4F06-AF28-C37490412473}"/>
              </a:ext>
            </a:extLst>
          </p:cNvPr>
          <p:cNvSpPr/>
          <p:nvPr/>
        </p:nvSpPr>
        <p:spPr>
          <a:xfrm>
            <a:off x="75934" y="2103495"/>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Oval 19">
            <a:extLst>
              <a:ext uri="{FF2B5EF4-FFF2-40B4-BE49-F238E27FC236}">
                <a16:creationId xmlns:a16="http://schemas.microsoft.com/office/drawing/2014/main" id="{82B76D7C-2C82-471C-B260-6427673F23F2}"/>
              </a:ext>
            </a:extLst>
          </p:cNvPr>
          <p:cNvSpPr/>
          <p:nvPr/>
        </p:nvSpPr>
        <p:spPr>
          <a:xfrm>
            <a:off x="5017634" y="1342956"/>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Oval 21">
            <a:extLst>
              <a:ext uri="{FF2B5EF4-FFF2-40B4-BE49-F238E27FC236}">
                <a16:creationId xmlns:a16="http://schemas.microsoft.com/office/drawing/2014/main" id="{519E88FA-E7C3-4EFC-85BA-273A94685170}"/>
              </a:ext>
            </a:extLst>
          </p:cNvPr>
          <p:cNvSpPr/>
          <p:nvPr/>
        </p:nvSpPr>
        <p:spPr>
          <a:xfrm>
            <a:off x="7565772" y="1876253"/>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solidFill>
                <a:schemeClr val="bg1"/>
              </a:solidFill>
            </a:endParaRPr>
          </a:p>
        </p:txBody>
      </p:sp>
      <p:sp>
        <p:nvSpPr>
          <p:cNvPr id="24" name="Oval 23">
            <a:extLst>
              <a:ext uri="{FF2B5EF4-FFF2-40B4-BE49-F238E27FC236}">
                <a16:creationId xmlns:a16="http://schemas.microsoft.com/office/drawing/2014/main" id="{971D9F1C-78E2-4594-B469-3FFD14C18C25}"/>
              </a:ext>
            </a:extLst>
          </p:cNvPr>
          <p:cNvSpPr/>
          <p:nvPr/>
        </p:nvSpPr>
        <p:spPr>
          <a:xfrm>
            <a:off x="7438750" y="354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Oval 25">
            <a:extLst>
              <a:ext uri="{FF2B5EF4-FFF2-40B4-BE49-F238E27FC236}">
                <a16:creationId xmlns:a16="http://schemas.microsoft.com/office/drawing/2014/main" id="{EAB3A10F-DD4C-4E2B-8F89-23765F1D22A4}"/>
              </a:ext>
            </a:extLst>
          </p:cNvPr>
          <p:cNvSpPr/>
          <p:nvPr/>
        </p:nvSpPr>
        <p:spPr>
          <a:xfrm>
            <a:off x="5017634" y="426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2" name="Oval 31">
            <a:extLst>
              <a:ext uri="{FF2B5EF4-FFF2-40B4-BE49-F238E27FC236}">
                <a16:creationId xmlns:a16="http://schemas.microsoft.com/office/drawing/2014/main" id="{8018FAC4-D2F9-4640-A468-EC912A903914}"/>
              </a:ext>
            </a:extLst>
          </p:cNvPr>
          <p:cNvSpPr/>
          <p:nvPr/>
        </p:nvSpPr>
        <p:spPr>
          <a:xfrm>
            <a:off x="2594884" y="354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Oval 33">
            <a:extLst>
              <a:ext uri="{FF2B5EF4-FFF2-40B4-BE49-F238E27FC236}">
                <a16:creationId xmlns:a16="http://schemas.microsoft.com/office/drawing/2014/main" id="{77FC1F12-59C9-4B0E-9E4A-3BD2391038FF}"/>
              </a:ext>
            </a:extLst>
          </p:cNvPr>
          <p:cNvSpPr/>
          <p:nvPr/>
        </p:nvSpPr>
        <p:spPr>
          <a:xfrm>
            <a:off x="2766750" y="5315224"/>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Oval 35">
            <a:extLst>
              <a:ext uri="{FF2B5EF4-FFF2-40B4-BE49-F238E27FC236}">
                <a16:creationId xmlns:a16="http://schemas.microsoft.com/office/drawing/2014/main" id="{14C5E6C8-549A-4B1F-9010-1A8676585FA9}"/>
              </a:ext>
            </a:extLst>
          </p:cNvPr>
          <p:cNvSpPr/>
          <p:nvPr/>
        </p:nvSpPr>
        <p:spPr>
          <a:xfrm>
            <a:off x="9889520" y="402052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8" name="Oval 37">
            <a:extLst>
              <a:ext uri="{FF2B5EF4-FFF2-40B4-BE49-F238E27FC236}">
                <a16:creationId xmlns:a16="http://schemas.microsoft.com/office/drawing/2014/main" id="{748B6910-933D-4CA5-825E-3447A5C36758}"/>
              </a:ext>
            </a:extLst>
          </p:cNvPr>
          <p:cNvSpPr/>
          <p:nvPr/>
        </p:nvSpPr>
        <p:spPr>
          <a:xfrm>
            <a:off x="142480" y="402052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Oval 39">
            <a:extLst>
              <a:ext uri="{FF2B5EF4-FFF2-40B4-BE49-F238E27FC236}">
                <a16:creationId xmlns:a16="http://schemas.microsoft.com/office/drawing/2014/main" id="{BDE5A7F9-5F44-49FC-9251-02CCCF66AB74}"/>
              </a:ext>
            </a:extLst>
          </p:cNvPr>
          <p:cNvSpPr/>
          <p:nvPr/>
        </p:nvSpPr>
        <p:spPr>
          <a:xfrm>
            <a:off x="9986888" y="2103495"/>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Rounded Corners 3">
            <a:extLst>
              <a:ext uri="{FF2B5EF4-FFF2-40B4-BE49-F238E27FC236}">
                <a16:creationId xmlns:a16="http://schemas.microsoft.com/office/drawing/2014/main" id="{24A307E6-9ED4-4E2A-9721-08960389FCB9}"/>
              </a:ext>
            </a:extLst>
          </p:cNvPr>
          <p:cNvSpPr/>
          <p:nvPr/>
        </p:nvSpPr>
        <p:spPr>
          <a:xfrm>
            <a:off x="4986346" y="2930824"/>
            <a:ext cx="2161634" cy="11442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solidFill>
                  <a:schemeClr val="bg1"/>
                </a:solidFill>
              </a:rPr>
              <a:t>Merkitse vaikuttavuustavoite tähän</a:t>
            </a:r>
          </a:p>
        </p:txBody>
      </p:sp>
      <p:sp>
        <p:nvSpPr>
          <p:cNvPr id="28" name="Oval 27">
            <a:extLst>
              <a:ext uri="{FF2B5EF4-FFF2-40B4-BE49-F238E27FC236}">
                <a16:creationId xmlns:a16="http://schemas.microsoft.com/office/drawing/2014/main" id="{B8907460-3B3F-48D4-84DA-ABF454DB976C}"/>
              </a:ext>
            </a:extLst>
          </p:cNvPr>
          <p:cNvSpPr/>
          <p:nvPr/>
        </p:nvSpPr>
        <p:spPr>
          <a:xfrm>
            <a:off x="7265250" y="5315224"/>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ian numeron paikkamerkki 2">
            <a:extLst>
              <a:ext uri="{FF2B5EF4-FFF2-40B4-BE49-F238E27FC236}">
                <a16:creationId xmlns:a16="http://schemas.microsoft.com/office/drawing/2014/main" id="{892706AE-4ED6-4A25-8958-1DFD34DA03C4}"/>
              </a:ext>
            </a:extLst>
          </p:cNvPr>
          <p:cNvSpPr>
            <a:spLocks noGrp="1"/>
          </p:cNvSpPr>
          <p:nvPr>
            <p:ph type="sldNum" sz="quarter" idx="12"/>
          </p:nvPr>
        </p:nvSpPr>
        <p:spPr/>
        <p:txBody>
          <a:bodyPr/>
          <a:lstStyle/>
          <a:p>
            <a:fld id="{9AC3490C-B401-7445-84BA-EA6FCE9C76E3}" type="slidenum">
              <a:rPr lang="fi-FI" smtClean="0"/>
              <a:pPr/>
              <a:t>36</a:t>
            </a:fld>
            <a:endParaRPr lang="fi-FI"/>
          </a:p>
        </p:txBody>
      </p:sp>
    </p:spTree>
    <p:extLst>
      <p:ext uri="{BB962C8B-B14F-4D97-AF65-F5344CB8AC3E}">
        <p14:creationId xmlns:p14="http://schemas.microsoft.com/office/powerpoint/2010/main" val="1490855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F3F0-124C-4BF1-917A-DB5549CF98FD}"/>
              </a:ext>
            </a:extLst>
          </p:cNvPr>
          <p:cNvSpPr>
            <a:spLocks noGrp="1"/>
          </p:cNvSpPr>
          <p:nvPr>
            <p:ph type="title"/>
          </p:nvPr>
        </p:nvSpPr>
        <p:spPr>
          <a:xfrm>
            <a:off x="364240" y="0"/>
            <a:ext cx="8781288" cy="1325563"/>
          </a:xfrm>
        </p:spPr>
        <p:txBody>
          <a:bodyPr>
            <a:noAutofit/>
          </a:bodyPr>
          <a:lstStyle/>
          <a:p>
            <a:r>
              <a:rPr lang="fi-FI" sz="2000" dirty="0">
                <a:solidFill>
                  <a:schemeClr val="tx2"/>
                </a:solidFill>
              </a:rPr>
              <a:t>B. Mitä toimialamme VOI TEHDÄ vaikuttavuustavoitteen edistämiseksi TULEVAISUUDESSA VIELÄ ENEMMÄN TAI ERI TAVALLA? Pyrkikää löytämään uusia ideoita, joita ette tällä hetkellä vielä tee. </a:t>
            </a:r>
            <a:endParaRPr lang="fi-FI" sz="2000" i="1" dirty="0">
              <a:solidFill>
                <a:schemeClr val="tx2"/>
              </a:solidFill>
              <a:highlight>
                <a:srgbClr val="FFFF00"/>
              </a:highlight>
              <a:cs typeface="Calibri Light" panose="020F0302020204030204"/>
            </a:endParaRPr>
          </a:p>
        </p:txBody>
      </p:sp>
      <p:sp>
        <p:nvSpPr>
          <p:cNvPr id="15" name="Oval 14">
            <a:extLst>
              <a:ext uri="{FF2B5EF4-FFF2-40B4-BE49-F238E27FC236}">
                <a16:creationId xmlns:a16="http://schemas.microsoft.com/office/drawing/2014/main" id="{EE9EBFC4-A0B0-4B61-AF41-6269BE3B9193}"/>
              </a:ext>
            </a:extLst>
          </p:cNvPr>
          <p:cNvSpPr/>
          <p:nvPr/>
        </p:nvSpPr>
        <p:spPr>
          <a:xfrm>
            <a:off x="2594884" y="1876253"/>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Oval 17">
            <a:extLst>
              <a:ext uri="{FF2B5EF4-FFF2-40B4-BE49-F238E27FC236}">
                <a16:creationId xmlns:a16="http://schemas.microsoft.com/office/drawing/2014/main" id="{C64F4C1F-AABD-4F06-AF28-C37490412473}"/>
              </a:ext>
            </a:extLst>
          </p:cNvPr>
          <p:cNvSpPr/>
          <p:nvPr/>
        </p:nvSpPr>
        <p:spPr>
          <a:xfrm>
            <a:off x="75934" y="2103495"/>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Oval 19">
            <a:extLst>
              <a:ext uri="{FF2B5EF4-FFF2-40B4-BE49-F238E27FC236}">
                <a16:creationId xmlns:a16="http://schemas.microsoft.com/office/drawing/2014/main" id="{82B76D7C-2C82-471C-B260-6427673F23F2}"/>
              </a:ext>
            </a:extLst>
          </p:cNvPr>
          <p:cNvSpPr/>
          <p:nvPr/>
        </p:nvSpPr>
        <p:spPr>
          <a:xfrm>
            <a:off x="5017634" y="1342956"/>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Oval 21">
            <a:extLst>
              <a:ext uri="{FF2B5EF4-FFF2-40B4-BE49-F238E27FC236}">
                <a16:creationId xmlns:a16="http://schemas.microsoft.com/office/drawing/2014/main" id="{519E88FA-E7C3-4EFC-85BA-273A94685170}"/>
              </a:ext>
            </a:extLst>
          </p:cNvPr>
          <p:cNvSpPr/>
          <p:nvPr/>
        </p:nvSpPr>
        <p:spPr>
          <a:xfrm>
            <a:off x="7565772" y="1876253"/>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Oval 23">
            <a:extLst>
              <a:ext uri="{FF2B5EF4-FFF2-40B4-BE49-F238E27FC236}">
                <a16:creationId xmlns:a16="http://schemas.microsoft.com/office/drawing/2014/main" id="{971D9F1C-78E2-4594-B469-3FFD14C18C25}"/>
              </a:ext>
            </a:extLst>
          </p:cNvPr>
          <p:cNvSpPr/>
          <p:nvPr/>
        </p:nvSpPr>
        <p:spPr>
          <a:xfrm>
            <a:off x="7438750" y="354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Oval 25">
            <a:extLst>
              <a:ext uri="{FF2B5EF4-FFF2-40B4-BE49-F238E27FC236}">
                <a16:creationId xmlns:a16="http://schemas.microsoft.com/office/drawing/2014/main" id="{EAB3A10F-DD4C-4E2B-8F89-23765F1D22A4}"/>
              </a:ext>
            </a:extLst>
          </p:cNvPr>
          <p:cNvSpPr/>
          <p:nvPr/>
        </p:nvSpPr>
        <p:spPr>
          <a:xfrm>
            <a:off x="5017634" y="426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2" name="Oval 31">
            <a:extLst>
              <a:ext uri="{FF2B5EF4-FFF2-40B4-BE49-F238E27FC236}">
                <a16:creationId xmlns:a16="http://schemas.microsoft.com/office/drawing/2014/main" id="{8018FAC4-D2F9-4640-A468-EC912A903914}"/>
              </a:ext>
            </a:extLst>
          </p:cNvPr>
          <p:cNvSpPr/>
          <p:nvPr/>
        </p:nvSpPr>
        <p:spPr>
          <a:xfrm>
            <a:off x="2594884" y="354174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Oval 33">
            <a:extLst>
              <a:ext uri="{FF2B5EF4-FFF2-40B4-BE49-F238E27FC236}">
                <a16:creationId xmlns:a16="http://schemas.microsoft.com/office/drawing/2014/main" id="{77FC1F12-59C9-4B0E-9E4A-3BD2391038FF}"/>
              </a:ext>
            </a:extLst>
          </p:cNvPr>
          <p:cNvSpPr/>
          <p:nvPr/>
        </p:nvSpPr>
        <p:spPr>
          <a:xfrm>
            <a:off x="2766750" y="5315224"/>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Oval 35">
            <a:extLst>
              <a:ext uri="{FF2B5EF4-FFF2-40B4-BE49-F238E27FC236}">
                <a16:creationId xmlns:a16="http://schemas.microsoft.com/office/drawing/2014/main" id="{14C5E6C8-549A-4B1F-9010-1A8676585FA9}"/>
              </a:ext>
            </a:extLst>
          </p:cNvPr>
          <p:cNvSpPr/>
          <p:nvPr/>
        </p:nvSpPr>
        <p:spPr>
          <a:xfrm>
            <a:off x="9889520" y="402052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8" name="Oval 37">
            <a:extLst>
              <a:ext uri="{FF2B5EF4-FFF2-40B4-BE49-F238E27FC236}">
                <a16:creationId xmlns:a16="http://schemas.microsoft.com/office/drawing/2014/main" id="{748B6910-933D-4CA5-825E-3447A5C36758}"/>
              </a:ext>
            </a:extLst>
          </p:cNvPr>
          <p:cNvSpPr/>
          <p:nvPr/>
        </p:nvSpPr>
        <p:spPr>
          <a:xfrm>
            <a:off x="142480" y="4020528"/>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Oval 39">
            <a:extLst>
              <a:ext uri="{FF2B5EF4-FFF2-40B4-BE49-F238E27FC236}">
                <a16:creationId xmlns:a16="http://schemas.microsoft.com/office/drawing/2014/main" id="{BDE5A7F9-5F44-49FC-9251-02CCCF66AB74}"/>
              </a:ext>
            </a:extLst>
          </p:cNvPr>
          <p:cNvSpPr/>
          <p:nvPr/>
        </p:nvSpPr>
        <p:spPr>
          <a:xfrm>
            <a:off x="9986888" y="2103495"/>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Rounded Corners 3">
            <a:extLst>
              <a:ext uri="{FF2B5EF4-FFF2-40B4-BE49-F238E27FC236}">
                <a16:creationId xmlns:a16="http://schemas.microsoft.com/office/drawing/2014/main" id="{24A307E6-9ED4-4E2A-9721-08960389FCB9}"/>
              </a:ext>
            </a:extLst>
          </p:cNvPr>
          <p:cNvSpPr/>
          <p:nvPr/>
        </p:nvSpPr>
        <p:spPr>
          <a:xfrm>
            <a:off x="4967846" y="2930824"/>
            <a:ext cx="2221230" cy="114422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solidFill>
                  <a:schemeClr val="bg1"/>
                </a:solidFill>
              </a:rPr>
              <a:t>Merkitse vaikuttavuustavoite tähän</a:t>
            </a:r>
          </a:p>
        </p:txBody>
      </p:sp>
      <p:sp>
        <p:nvSpPr>
          <p:cNvPr id="28" name="Oval 27">
            <a:extLst>
              <a:ext uri="{FF2B5EF4-FFF2-40B4-BE49-F238E27FC236}">
                <a16:creationId xmlns:a16="http://schemas.microsoft.com/office/drawing/2014/main" id="{B8907460-3B3F-48D4-84DA-ABF454DB976C}"/>
              </a:ext>
            </a:extLst>
          </p:cNvPr>
          <p:cNvSpPr/>
          <p:nvPr/>
        </p:nvSpPr>
        <p:spPr>
          <a:xfrm>
            <a:off x="7265250" y="5315224"/>
            <a:ext cx="2160000" cy="144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ian numeron paikkamerkki 2">
            <a:extLst>
              <a:ext uri="{FF2B5EF4-FFF2-40B4-BE49-F238E27FC236}">
                <a16:creationId xmlns:a16="http://schemas.microsoft.com/office/drawing/2014/main" id="{281B1D1C-8D45-4D4B-AC43-B54BB4EFD4A7}"/>
              </a:ext>
            </a:extLst>
          </p:cNvPr>
          <p:cNvSpPr>
            <a:spLocks noGrp="1"/>
          </p:cNvSpPr>
          <p:nvPr>
            <p:ph type="sldNum" sz="quarter" idx="12"/>
          </p:nvPr>
        </p:nvSpPr>
        <p:spPr/>
        <p:txBody>
          <a:bodyPr/>
          <a:lstStyle/>
          <a:p>
            <a:fld id="{9AC3490C-B401-7445-84BA-EA6FCE9C76E3}" type="slidenum">
              <a:rPr lang="fi-FI" smtClean="0"/>
              <a:pPr/>
              <a:t>37</a:t>
            </a:fld>
            <a:endParaRPr lang="fi-FI"/>
          </a:p>
        </p:txBody>
      </p:sp>
    </p:spTree>
    <p:extLst>
      <p:ext uri="{BB962C8B-B14F-4D97-AF65-F5344CB8AC3E}">
        <p14:creationId xmlns:p14="http://schemas.microsoft.com/office/powerpoint/2010/main" val="2962550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title"/>
          </p:nvPr>
        </p:nvSpPr>
        <p:spPr/>
        <p:txBody>
          <a:bodyPr/>
          <a:lstStyle/>
          <a:p>
            <a:r>
              <a:rPr lang="fi-FI" dirty="0"/>
              <a:t>Vaihe 3</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body" idx="1"/>
          </p:nvPr>
        </p:nvSpPr>
        <p:spPr>
          <a:xfrm>
            <a:off x="831850" y="4589463"/>
            <a:ext cx="10515600" cy="1611312"/>
          </a:xfrm>
        </p:spPr>
        <p:txBody>
          <a:bodyPr>
            <a:normAutofit/>
          </a:bodyPr>
          <a:lstStyle/>
          <a:p>
            <a:r>
              <a:rPr lang="fi-FI" sz="2400" dirty="0"/>
              <a:t>Vaikuttavuustavoitteiden</a:t>
            </a:r>
            <a:r>
              <a:rPr lang="fi-FI" sz="2400" dirty="0">
                <a:solidFill>
                  <a:srgbClr val="FF0000"/>
                </a:solidFill>
              </a:rPr>
              <a:t> </a:t>
            </a:r>
            <a:r>
              <a:rPr lang="fi-FI" sz="2400" dirty="0"/>
              <a:t>pilkkominen valtuustokauden aikaisiksi vaikutustavoitteiksi. </a:t>
            </a:r>
          </a:p>
          <a:p>
            <a:r>
              <a:rPr lang="fi-FI" sz="2400" dirty="0"/>
              <a:t>Vaikutustavoitteiden toteutumisen seuranta.</a:t>
            </a:r>
          </a:p>
          <a:p>
            <a:endParaRPr lang="fi-FI" dirty="0"/>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FE879E0D-C093-4048-9C85-1795A4C94268}"/>
              </a:ext>
            </a:extLst>
          </p:cNvPr>
          <p:cNvSpPr>
            <a:spLocks noGrp="1"/>
          </p:cNvSpPr>
          <p:nvPr>
            <p:ph type="sldNum" sz="quarter" idx="12"/>
          </p:nvPr>
        </p:nvSpPr>
        <p:spPr/>
        <p:txBody>
          <a:bodyPr/>
          <a:lstStyle/>
          <a:p>
            <a:fld id="{9AC3490C-B401-7445-84BA-EA6FCE9C76E3}" type="slidenum">
              <a:rPr lang="fi-FI" smtClean="0"/>
              <a:t>38</a:t>
            </a:fld>
            <a:endParaRPr lang="fi-FI"/>
          </a:p>
        </p:txBody>
      </p:sp>
    </p:spTree>
    <p:extLst>
      <p:ext uri="{BB962C8B-B14F-4D97-AF65-F5344CB8AC3E}">
        <p14:creationId xmlns:p14="http://schemas.microsoft.com/office/powerpoint/2010/main" val="3095867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6DC1DA-AD1C-421A-AE16-1560E7386633}"/>
              </a:ext>
            </a:extLst>
          </p:cNvPr>
          <p:cNvSpPr>
            <a:spLocks noGrp="1"/>
          </p:cNvSpPr>
          <p:nvPr>
            <p:ph type="title"/>
          </p:nvPr>
        </p:nvSpPr>
        <p:spPr>
          <a:xfrm>
            <a:off x="497577" y="5136"/>
            <a:ext cx="8781288" cy="1325563"/>
          </a:xfrm>
        </p:spPr>
        <p:txBody>
          <a:bodyPr>
            <a:normAutofit/>
          </a:bodyPr>
          <a:lstStyle/>
          <a:p>
            <a:r>
              <a:rPr lang="fi-FI" sz="3200" dirty="0"/>
              <a:t>Tärkeimmät tavoitteet valtuustokaudeksi?</a:t>
            </a:r>
          </a:p>
        </p:txBody>
      </p:sp>
      <p:pic>
        <p:nvPicPr>
          <p:cNvPr id="6" name="Picture 5">
            <a:extLst>
              <a:ext uri="{FF2B5EF4-FFF2-40B4-BE49-F238E27FC236}">
                <a16:creationId xmlns:a16="http://schemas.microsoft.com/office/drawing/2014/main" id="{DC996BEB-0E31-419B-9BDA-E73CB2F1BE9D}"/>
              </a:ext>
            </a:extLst>
          </p:cNvPr>
          <p:cNvPicPr>
            <a:picLocks noChangeAspect="1"/>
          </p:cNvPicPr>
          <p:nvPr/>
        </p:nvPicPr>
        <p:blipFill>
          <a:blip r:embed="rId2"/>
          <a:stretch>
            <a:fillRect/>
          </a:stretch>
        </p:blipFill>
        <p:spPr>
          <a:xfrm>
            <a:off x="6524090" y="1878062"/>
            <a:ext cx="5509549" cy="3101875"/>
          </a:xfrm>
          <a:prstGeom prst="rect">
            <a:avLst/>
          </a:prstGeom>
        </p:spPr>
      </p:pic>
      <p:sp>
        <p:nvSpPr>
          <p:cNvPr id="7" name="Content Placeholder 4">
            <a:extLst>
              <a:ext uri="{FF2B5EF4-FFF2-40B4-BE49-F238E27FC236}">
                <a16:creationId xmlns:a16="http://schemas.microsoft.com/office/drawing/2014/main" id="{9C8ED936-0190-4DD9-8E6D-AD73F16D7F37}"/>
              </a:ext>
            </a:extLst>
          </p:cNvPr>
          <p:cNvSpPr txBox="1">
            <a:spLocks/>
          </p:cNvSpPr>
          <p:nvPr/>
        </p:nvSpPr>
        <p:spPr>
          <a:xfrm>
            <a:off x="355315" y="1253331"/>
            <a:ext cx="6168775" cy="5239936"/>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sterama" panose="020B0504020200020000" pitchFamily="34" charset="0"/>
                <a:ea typeface="+mn-ea"/>
                <a:cs typeface="Posterama" panose="020B0504020200020000"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sterama" panose="020B0504020200020000" pitchFamily="34" charset="0"/>
                <a:ea typeface="+mn-ea"/>
                <a:cs typeface="Posterama" panose="020B0504020200020000"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sterama" panose="020B0504020200020000" pitchFamily="34" charset="0"/>
                <a:ea typeface="+mn-ea"/>
                <a:cs typeface="Posterama" panose="020B0504020200020000"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sterama" panose="020B0504020200020000" pitchFamily="34" charset="0"/>
                <a:ea typeface="+mn-ea"/>
                <a:cs typeface="Posterama" panose="020B0504020200020000"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2000" b="1" dirty="0">
                <a:solidFill>
                  <a:srgbClr val="00799A"/>
                </a:solidFill>
              </a:rPr>
              <a:t>Vaikuttavuustavoitteiden toteutuminen on pitkän aikavälin toimintaa </a:t>
            </a:r>
            <a:r>
              <a:rPr lang="fi-FI" sz="2000" dirty="0">
                <a:solidFill>
                  <a:srgbClr val="00799A"/>
                </a:solidFill>
              </a:rPr>
              <a:t>(5-25v). Jotta tavoiteltu kehitys voidaan saada aikaan, tarvitaan konkreettisia muutoksia ihmisten käyttäytymisessä ja/tai yhteiskunnan rakenteissa. </a:t>
            </a:r>
          </a:p>
          <a:p>
            <a:r>
              <a:rPr lang="fi-FI" sz="2000" dirty="0">
                <a:solidFill>
                  <a:srgbClr val="00799A"/>
                </a:solidFill>
              </a:rPr>
              <a:t>Pitkän aikavälin tavoitteet kannattaa pilkkoa </a:t>
            </a:r>
            <a:r>
              <a:rPr lang="fi-FI" sz="2000" b="1" dirty="0">
                <a:solidFill>
                  <a:srgbClr val="00799A"/>
                </a:solidFill>
              </a:rPr>
              <a:t>vaikutustavoitteiksi</a:t>
            </a:r>
            <a:r>
              <a:rPr lang="fi-FI" sz="2000" dirty="0">
                <a:solidFill>
                  <a:srgbClr val="00799A"/>
                </a:solidFill>
              </a:rPr>
              <a:t> (2-5 v.) ja tehdä kullekin valtuustokaudelle suunnitelma niistä vaikutuksista, mitä tavoitellaan sekä miettiä, mitä ovat kohdennetut teot ja toimenpiteet, mitä tarvitaan konkreettisten muutosten aikaansaamiseksi.</a:t>
            </a:r>
          </a:p>
          <a:p>
            <a:r>
              <a:rPr lang="fi-FI" sz="2000" dirty="0">
                <a:solidFill>
                  <a:srgbClr val="00799A"/>
                </a:solidFill>
              </a:rPr>
              <a:t>Työskentelyssä voi käyttää </a:t>
            </a:r>
            <a:r>
              <a:rPr lang="fi-FI" sz="2000" b="1" dirty="0">
                <a:solidFill>
                  <a:srgbClr val="00799A"/>
                </a:solidFill>
              </a:rPr>
              <a:t>Backcasting -menetelmää, joka auttaa havainnollistamaan, kuinka abstrakteista ilmiöistä päästään konkreettiseen toimintaan. </a:t>
            </a:r>
            <a:r>
              <a:rPr lang="fi-FI" sz="2000" dirty="0">
                <a:solidFill>
                  <a:srgbClr val="00799A"/>
                </a:solidFill>
              </a:rPr>
              <a:t>Menetelmä on hyvä työkalu kehittämishankkeiden ja toimenpiteiden perusteluun, kun toteutusta ohjelmoidaan tai halutaan tunnistaa aiheen kannalta jo olemassa olevat hyvät käytännöt ja ohjelmat, jotka yhdistävät määritetyt vaikuttavuusvoitteet nykypäivään. Menetelmä voi myös auttaa viestimään niistä eri toimialojen välillä kuin myös virkamiesten, asukkaiden ja poliitikkojen kesken. </a:t>
            </a:r>
            <a:endParaRPr lang="fi-FI" dirty="0">
              <a:solidFill>
                <a:srgbClr val="00799A"/>
              </a:solidFill>
            </a:endParaRPr>
          </a:p>
        </p:txBody>
      </p:sp>
      <p:sp>
        <p:nvSpPr>
          <p:cNvPr id="2" name="Dian numeron paikkamerkki 1">
            <a:extLst>
              <a:ext uri="{FF2B5EF4-FFF2-40B4-BE49-F238E27FC236}">
                <a16:creationId xmlns:a16="http://schemas.microsoft.com/office/drawing/2014/main" id="{4B837BB2-F10F-47B0-829F-D27F7EFDCDEF}"/>
              </a:ext>
            </a:extLst>
          </p:cNvPr>
          <p:cNvSpPr>
            <a:spLocks noGrp="1"/>
          </p:cNvSpPr>
          <p:nvPr>
            <p:ph type="sldNum" sz="quarter" idx="12"/>
          </p:nvPr>
        </p:nvSpPr>
        <p:spPr/>
        <p:txBody>
          <a:bodyPr/>
          <a:lstStyle/>
          <a:p>
            <a:fld id="{9AC3490C-B401-7445-84BA-EA6FCE9C76E3}" type="slidenum">
              <a:rPr lang="fi-FI" smtClean="0"/>
              <a:pPr/>
              <a:t>39</a:t>
            </a:fld>
            <a:endParaRPr lang="fi-FI"/>
          </a:p>
        </p:txBody>
      </p:sp>
    </p:spTree>
    <p:extLst>
      <p:ext uri="{BB962C8B-B14F-4D97-AF65-F5344CB8AC3E}">
        <p14:creationId xmlns:p14="http://schemas.microsoft.com/office/powerpoint/2010/main" val="781065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52BE-5013-4892-831D-47A22EE6EFF8}"/>
              </a:ext>
            </a:extLst>
          </p:cNvPr>
          <p:cNvSpPr>
            <a:spLocks noGrp="1"/>
          </p:cNvSpPr>
          <p:nvPr>
            <p:ph type="title"/>
          </p:nvPr>
        </p:nvSpPr>
        <p:spPr/>
        <p:txBody>
          <a:bodyPr/>
          <a:lstStyle/>
          <a:p>
            <a:r>
              <a:rPr lang="fi-FI" dirty="0"/>
              <a:t>Millainen on hyvä tavoite?</a:t>
            </a:r>
          </a:p>
        </p:txBody>
      </p:sp>
      <p:sp>
        <p:nvSpPr>
          <p:cNvPr id="3" name="Content Placeholder 2">
            <a:extLst>
              <a:ext uri="{FF2B5EF4-FFF2-40B4-BE49-F238E27FC236}">
                <a16:creationId xmlns:a16="http://schemas.microsoft.com/office/drawing/2014/main" id="{6C2704CB-B6FF-4A36-93BC-4B1C91999F57}"/>
              </a:ext>
            </a:extLst>
          </p:cNvPr>
          <p:cNvSpPr>
            <a:spLocks noGrp="1"/>
          </p:cNvSpPr>
          <p:nvPr>
            <p:ph idx="1"/>
          </p:nvPr>
        </p:nvSpPr>
        <p:spPr/>
        <p:txBody>
          <a:bodyPr>
            <a:normAutofit fontScale="92500"/>
          </a:bodyPr>
          <a:lstStyle/>
          <a:p>
            <a:pPr>
              <a:spcBef>
                <a:spcPts val="1200"/>
              </a:spcBef>
            </a:pPr>
            <a:r>
              <a:rPr lang="fi-FI" dirty="0"/>
              <a:t>Tavoite on realistinen mutta haastava, myös innostava</a:t>
            </a:r>
          </a:p>
          <a:p>
            <a:pPr>
              <a:spcBef>
                <a:spcPts val="1200"/>
              </a:spcBef>
            </a:pPr>
            <a:r>
              <a:rPr lang="fi-FI" dirty="0"/>
              <a:t>Tavoite on konkreettinen</a:t>
            </a:r>
          </a:p>
          <a:p>
            <a:pPr>
              <a:spcBef>
                <a:spcPts val="1200"/>
              </a:spcBef>
            </a:pPr>
            <a:r>
              <a:rPr lang="fi-FI" dirty="0"/>
              <a:t>Tavoite on yksiselitteinen</a:t>
            </a:r>
          </a:p>
          <a:p>
            <a:pPr>
              <a:spcBef>
                <a:spcPts val="1200"/>
              </a:spcBef>
            </a:pPr>
            <a:r>
              <a:rPr lang="fi-FI" dirty="0"/>
              <a:t>Tavoite on arvioitavissa ja sen toteutumista pystytään seuraamaan</a:t>
            </a:r>
          </a:p>
          <a:p>
            <a:pPr>
              <a:spcBef>
                <a:spcPts val="1200"/>
              </a:spcBef>
            </a:pPr>
            <a:r>
              <a:rPr lang="fi-FI" dirty="0"/>
              <a:t>Tavoite toteuttaa kuntalaisten/kuntayhteisön tarpeita</a:t>
            </a:r>
          </a:p>
          <a:p>
            <a:pPr>
              <a:spcBef>
                <a:spcPts val="1200"/>
              </a:spcBef>
            </a:pPr>
            <a:r>
              <a:rPr lang="fi-FI" dirty="0"/>
              <a:t>Tavoitteella on yhteys taloudellisiin resursseihin</a:t>
            </a:r>
          </a:p>
          <a:p>
            <a:pPr>
              <a:spcBef>
                <a:spcPts val="1200"/>
              </a:spcBef>
            </a:pPr>
            <a:r>
              <a:rPr lang="fi-FI" dirty="0"/>
              <a:t>Tavoite toteuttaa kunnan perustehtävää</a:t>
            </a:r>
          </a:p>
          <a:p>
            <a:endParaRPr lang="fi-FI" dirty="0"/>
          </a:p>
        </p:txBody>
      </p:sp>
      <p:sp>
        <p:nvSpPr>
          <p:cNvPr id="4" name="Dian numeron paikkamerkki 3">
            <a:extLst>
              <a:ext uri="{FF2B5EF4-FFF2-40B4-BE49-F238E27FC236}">
                <a16:creationId xmlns:a16="http://schemas.microsoft.com/office/drawing/2014/main" id="{84C67572-4228-45B2-AA71-D2A9B6FA9677}"/>
              </a:ext>
            </a:extLst>
          </p:cNvPr>
          <p:cNvSpPr>
            <a:spLocks noGrp="1"/>
          </p:cNvSpPr>
          <p:nvPr>
            <p:ph type="sldNum" sz="quarter" idx="12"/>
          </p:nvPr>
        </p:nvSpPr>
        <p:spPr/>
        <p:txBody>
          <a:bodyPr/>
          <a:lstStyle/>
          <a:p>
            <a:fld id="{9AC3490C-B401-7445-84BA-EA6FCE9C76E3}" type="slidenum">
              <a:rPr lang="fi-FI" smtClean="0"/>
              <a:pPr/>
              <a:t>40</a:t>
            </a:fld>
            <a:endParaRPr lang="fi-FI"/>
          </a:p>
        </p:txBody>
      </p:sp>
    </p:spTree>
    <p:extLst>
      <p:ext uri="{BB962C8B-B14F-4D97-AF65-F5344CB8AC3E}">
        <p14:creationId xmlns:p14="http://schemas.microsoft.com/office/powerpoint/2010/main" val="2422405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lstStyle/>
          <a:p>
            <a:r>
              <a:rPr lang="fi-FI" dirty="0"/>
              <a:t>Työskentelypohjat IV</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subTitle" idx="1"/>
          </p:nvPr>
        </p:nvSpPr>
        <p:spPr>
          <a:xfrm>
            <a:off x="838200" y="4773168"/>
            <a:ext cx="10515600" cy="733780"/>
          </a:xfrm>
        </p:spPr>
        <p:txBody>
          <a:bodyPr>
            <a:normAutofit/>
          </a:bodyPr>
          <a:lstStyle/>
          <a:p>
            <a:r>
              <a:rPr lang="fi-FI" dirty="0"/>
              <a:t>Vaikuttavuustavoitteen pilkkominen valtuustokauden aikaisiksi vaikutustavoitteiksi</a:t>
            </a:r>
          </a:p>
          <a:p>
            <a:r>
              <a:rPr lang="fi-FI" dirty="0"/>
              <a:t>Hyvinvointisuunnitelman kokoaminen</a:t>
            </a:r>
          </a:p>
        </p:txBody>
      </p:sp>
    </p:spTree>
    <p:extLst>
      <p:ext uri="{BB962C8B-B14F-4D97-AF65-F5344CB8AC3E}">
        <p14:creationId xmlns:p14="http://schemas.microsoft.com/office/powerpoint/2010/main" val="38421795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D9EB-B5FD-4DAD-93EC-6BBAFA155FE7}"/>
              </a:ext>
            </a:extLst>
          </p:cNvPr>
          <p:cNvSpPr>
            <a:spLocks noGrp="1"/>
          </p:cNvSpPr>
          <p:nvPr>
            <p:ph type="title"/>
          </p:nvPr>
        </p:nvSpPr>
        <p:spPr/>
        <p:txBody>
          <a:bodyPr>
            <a:noAutofit/>
          </a:bodyPr>
          <a:lstStyle/>
          <a:p>
            <a:r>
              <a:rPr lang="fi-FI" sz="1500" b="1" dirty="0"/>
              <a:t>Vaikuttavuustavoite: </a:t>
            </a:r>
            <a:r>
              <a:rPr lang="fi-FI" sz="1500" dirty="0"/>
              <a:t>Kirjoita tähän vaikuttavuustavoite (pitkä aikaväli 5-25 v.)</a:t>
            </a:r>
            <a:br>
              <a:rPr lang="fi-FI" sz="1500" dirty="0">
                <a:solidFill>
                  <a:srgbClr val="FF0000"/>
                </a:solidFill>
              </a:rPr>
            </a:br>
            <a:r>
              <a:rPr lang="fi-FI" sz="1500" dirty="0"/>
              <a:t>Sarake 1: Ideoikaa vaikuttavuustavoitteesta johdettavia vaikutuksia (Mitä muutoksia tarvitaan, jotta ne johtavat perustellusti hyödyn syntymiseen?)</a:t>
            </a:r>
            <a:br>
              <a:rPr lang="fi-FI" sz="1500" dirty="0"/>
            </a:br>
            <a:r>
              <a:rPr lang="fi-FI" sz="1500" dirty="0"/>
              <a:t>Sarake 2: Miettikää keinoja, joilla haluttuun muutokseen voidaan vaikuttaa valtuustokauden aikana.</a:t>
            </a:r>
            <a:br>
              <a:rPr lang="fi-FI" sz="1500" i="1" dirty="0"/>
            </a:br>
            <a:r>
              <a:rPr lang="fi-FI" sz="1500" i="1" dirty="0"/>
              <a:t>Sarake</a:t>
            </a:r>
            <a:r>
              <a:rPr lang="fi-FI" sz="1500" dirty="0"/>
              <a:t> 3: Mitkä mittarit määrittävät onnistumista? Miten voimme mitata olemmeko menossa kohti tavoiteltua muutosta (vaikutus)?</a:t>
            </a:r>
            <a:br>
              <a:rPr lang="fi-FI" sz="1500" dirty="0"/>
            </a:br>
            <a:endParaRPr lang="fi-FI" sz="1500" dirty="0">
              <a:solidFill>
                <a:srgbClr val="FF0000"/>
              </a:solidFill>
            </a:endParaRPr>
          </a:p>
        </p:txBody>
      </p:sp>
      <p:graphicFrame>
        <p:nvGraphicFramePr>
          <p:cNvPr id="5" name="Taulukko 6">
            <a:extLst>
              <a:ext uri="{FF2B5EF4-FFF2-40B4-BE49-F238E27FC236}">
                <a16:creationId xmlns:a16="http://schemas.microsoft.com/office/drawing/2014/main" id="{37261F80-B4A1-4375-804E-0B46247B9D0C}"/>
              </a:ext>
            </a:extLst>
          </p:cNvPr>
          <p:cNvGraphicFramePr>
            <a:graphicFrameLocks noGrp="1"/>
          </p:cNvGraphicFramePr>
          <p:nvPr>
            <p:ph idx="1"/>
            <p:extLst>
              <p:ext uri="{D42A27DB-BD31-4B8C-83A1-F6EECF244321}">
                <p14:modId xmlns:p14="http://schemas.microsoft.com/office/powerpoint/2010/main" val="352344489"/>
              </p:ext>
            </p:extLst>
          </p:nvPr>
        </p:nvGraphicFramePr>
        <p:xfrm>
          <a:off x="838201" y="1931291"/>
          <a:ext cx="9086635" cy="4561584"/>
        </p:xfrm>
        <a:graphic>
          <a:graphicData uri="http://schemas.openxmlformats.org/drawingml/2006/table">
            <a:tbl>
              <a:tblPr firstRow="1" bandRow="1">
                <a:tableStyleId>{7DF18680-E054-41AD-8BC1-D1AEF772440D}</a:tableStyleId>
              </a:tblPr>
              <a:tblGrid>
                <a:gridCol w="3419575">
                  <a:extLst>
                    <a:ext uri="{9D8B030D-6E8A-4147-A177-3AD203B41FA5}">
                      <a16:colId xmlns:a16="http://schemas.microsoft.com/office/drawing/2014/main" val="3802499977"/>
                    </a:ext>
                  </a:extLst>
                </a:gridCol>
                <a:gridCol w="3419575">
                  <a:extLst>
                    <a:ext uri="{9D8B030D-6E8A-4147-A177-3AD203B41FA5}">
                      <a16:colId xmlns:a16="http://schemas.microsoft.com/office/drawing/2014/main" val="2793736853"/>
                    </a:ext>
                  </a:extLst>
                </a:gridCol>
                <a:gridCol w="2247485">
                  <a:extLst>
                    <a:ext uri="{9D8B030D-6E8A-4147-A177-3AD203B41FA5}">
                      <a16:colId xmlns:a16="http://schemas.microsoft.com/office/drawing/2014/main" val="1193261730"/>
                    </a:ext>
                  </a:extLst>
                </a:gridCol>
              </a:tblGrid>
              <a:tr h="490188">
                <a:tc>
                  <a:txBody>
                    <a:bodyPr/>
                    <a:lstStyle/>
                    <a:p>
                      <a:pPr algn="ctr"/>
                      <a:r>
                        <a:rPr lang="fi-FI" dirty="0">
                          <a:solidFill>
                            <a:schemeClr val="bg1"/>
                          </a:solidFill>
                        </a:rPr>
                        <a:t>Vaikutus(tavoite)</a:t>
                      </a:r>
                    </a:p>
                  </a:txBody>
                  <a:tcPr anchor="ctr"/>
                </a:tc>
                <a:tc>
                  <a:txBody>
                    <a:bodyPr/>
                    <a:lstStyle/>
                    <a:p>
                      <a:pPr algn="ctr"/>
                      <a:r>
                        <a:rPr lang="fi-FI" dirty="0">
                          <a:solidFill>
                            <a:schemeClr val="bg1"/>
                          </a:solidFill>
                        </a:rPr>
                        <a:t>Keinot vaikutustavoitteiden saavuttamiseksi</a:t>
                      </a:r>
                      <a:endParaRPr lang="fi-FI" i="1" dirty="0">
                        <a:solidFill>
                          <a:srgbClr val="FF0000"/>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800" dirty="0"/>
                        <a:t>Onnistumista määrittävät mittarit</a:t>
                      </a:r>
                    </a:p>
                  </a:txBody>
                  <a:tcPr anchor="ctr"/>
                </a:tc>
                <a:extLst>
                  <a:ext uri="{0D108BD9-81ED-4DB2-BD59-A6C34878D82A}">
                    <a16:rowId xmlns:a16="http://schemas.microsoft.com/office/drawing/2014/main" val="3691038602"/>
                  </a:ext>
                </a:extLst>
              </a:tr>
              <a:tr h="490188">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779184541"/>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971228964"/>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402777154"/>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60624005"/>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2541419944"/>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4060612401"/>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510203737"/>
                  </a:ext>
                </a:extLst>
              </a:tr>
              <a:tr h="490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0" i="0" strike="noStrike" dirty="0">
                        <a:solidFill>
                          <a:schemeClr val="tx1"/>
                        </a:solidFill>
                      </a:endParaRPr>
                    </a:p>
                  </a:txBody>
                  <a:tcPr/>
                </a:tc>
                <a:tc>
                  <a:txBody>
                    <a:bodyPr/>
                    <a:lstStyle/>
                    <a:p>
                      <a:endParaRPr lang="fi-FI" b="0" i="0" strike="noStrike" dirty="0">
                        <a:solidFill>
                          <a:schemeClr val="tx1"/>
                        </a:solidFill>
                      </a:endParaRPr>
                    </a:p>
                  </a:txBody>
                  <a:tcPr/>
                </a:tc>
                <a:tc>
                  <a:txBody>
                    <a:bodyPr/>
                    <a:lstStyle/>
                    <a:p>
                      <a:endParaRPr lang="fi-FI" b="0" i="0" strike="noStrike" dirty="0">
                        <a:solidFill>
                          <a:schemeClr val="tx1"/>
                        </a:solidFill>
                      </a:endParaRPr>
                    </a:p>
                  </a:txBody>
                  <a:tcPr/>
                </a:tc>
                <a:extLst>
                  <a:ext uri="{0D108BD9-81ED-4DB2-BD59-A6C34878D82A}">
                    <a16:rowId xmlns:a16="http://schemas.microsoft.com/office/drawing/2014/main" val="355155041"/>
                  </a:ext>
                </a:extLst>
              </a:tr>
            </a:tbl>
          </a:graphicData>
        </a:graphic>
      </p:graphicFrame>
      <p:sp>
        <p:nvSpPr>
          <p:cNvPr id="4" name="Dian numeron paikkamerkki 3">
            <a:extLst>
              <a:ext uri="{FF2B5EF4-FFF2-40B4-BE49-F238E27FC236}">
                <a16:creationId xmlns:a16="http://schemas.microsoft.com/office/drawing/2014/main" id="{3FE61F44-3B4F-4969-8D0E-E24511800AF0}"/>
              </a:ext>
            </a:extLst>
          </p:cNvPr>
          <p:cNvSpPr>
            <a:spLocks noGrp="1"/>
          </p:cNvSpPr>
          <p:nvPr>
            <p:ph type="sldNum" sz="quarter" idx="12"/>
          </p:nvPr>
        </p:nvSpPr>
        <p:spPr/>
        <p:txBody>
          <a:bodyPr/>
          <a:lstStyle/>
          <a:p>
            <a:fld id="{9AC3490C-B401-7445-84BA-EA6FCE9C76E3}" type="slidenum">
              <a:rPr lang="fi-FI" smtClean="0"/>
              <a:pPr/>
              <a:t>42</a:t>
            </a:fld>
            <a:endParaRPr lang="fi-FI"/>
          </a:p>
        </p:txBody>
      </p:sp>
      <p:sp>
        <p:nvSpPr>
          <p:cNvPr id="6" name="Tekstiruutu 5">
            <a:extLst>
              <a:ext uri="{FF2B5EF4-FFF2-40B4-BE49-F238E27FC236}">
                <a16:creationId xmlns:a16="http://schemas.microsoft.com/office/drawing/2014/main" id="{9D07DE93-4091-43F9-99A7-E2EFC3778339}"/>
              </a:ext>
            </a:extLst>
          </p:cNvPr>
          <p:cNvSpPr txBox="1"/>
          <p:nvPr/>
        </p:nvSpPr>
        <p:spPr>
          <a:xfrm>
            <a:off x="10130319" y="3955917"/>
            <a:ext cx="1705510" cy="2308324"/>
          </a:xfrm>
          <a:prstGeom prst="rect">
            <a:avLst/>
          </a:prstGeom>
          <a:solidFill>
            <a:srgbClr val="00799A"/>
          </a:solidFill>
        </p:spPr>
        <p:txBody>
          <a:bodyPr wrap="square" rtlCol="0">
            <a:spAutoFit/>
          </a:bodyPr>
          <a:lstStyle/>
          <a:p>
            <a:r>
              <a:rPr lang="fi-FI" sz="1600" b="1" i="1" dirty="0">
                <a:solidFill>
                  <a:schemeClr val="bg1"/>
                </a:solidFill>
              </a:rPr>
              <a:t>Vinkki: </a:t>
            </a:r>
          </a:p>
          <a:p>
            <a:r>
              <a:rPr lang="fi-FI" sz="1600" i="1" dirty="0">
                <a:solidFill>
                  <a:schemeClr val="bg1"/>
                </a:solidFill>
              </a:rPr>
              <a:t>Tätä työskentely-pohjaa voidaan käyttää apuna keskustelussa </a:t>
            </a:r>
          </a:p>
          <a:p>
            <a:r>
              <a:rPr lang="fi-FI" sz="1600" i="1" dirty="0">
                <a:solidFill>
                  <a:schemeClr val="bg1"/>
                </a:solidFill>
              </a:rPr>
              <a:t>ennen hyvinvointi-suunnitelman tarkempaa määrittelyä</a:t>
            </a:r>
            <a:r>
              <a:rPr lang="fi-FI" sz="1600" i="1" dirty="0">
                <a:solidFill>
                  <a:srgbClr val="00799A"/>
                </a:solidFill>
              </a:rPr>
              <a:t>.</a:t>
            </a:r>
          </a:p>
        </p:txBody>
      </p:sp>
    </p:spTree>
    <p:extLst>
      <p:ext uri="{BB962C8B-B14F-4D97-AF65-F5344CB8AC3E}">
        <p14:creationId xmlns:p14="http://schemas.microsoft.com/office/powerpoint/2010/main" val="603614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title"/>
          </p:nvPr>
        </p:nvSpPr>
        <p:spPr/>
        <p:txBody>
          <a:bodyPr/>
          <a:lstStyle/>
          <a:p>
            <a:r>
              <a:rPr lang="fi-FI" dirty="0"/>
              <a:t>Vaihe 4</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body" idx="1"/>
          </p:nvPr>
        </p:nvSpPr>
        <p:spPr/>
        <p:txBody>
          <a:bodyPr>
            <a:normAutofit/>
          </a:bodyPr>
          <a:lstStyle/>
          <a:p>
            <a:r>
              <a:rPr lang="fi-FI" dirty="0"/>
              <a:t>Hyvinvointisuunnitelman kokoaminen</a:t>
            </a:r>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A36A569F-74F6-4E6A-8B97-571ADCFEFC6E}"/>
              </a:ext>
            </a:extLst>
          </p:cNvPr>
          <p:cNvSpPr>
            <a:spLocks noGrp="1"/>
          </p:cNvSpPr>
          <p:nvPr>
            <p:ph type="sldNum" sz="quarter" idx="12"/>
          </p:nvPr>
        </p:nvSpPr>
        <p:spPr/>
        <p:txBody>
          <a:bodyPr/>
          <a:lstStyle/>
          <a:p>
            <a:fld id="{9AC3490C-B401-7445-84BA-EA6FCE9C76E3}" type="slidenum">
              <a:rPr lang="fi-FI" smtClean="0"/>
              <a:t>43</a:t>
            </a:fld>
            <a:endParaRPr lang="fi-FI"/>
          </a:p>
        </p:txBody>
      </p:sp>
    </p:spTree>
    <p:extLst>
      <p:ext uri="{BB962C8B-B14F-4D97-AF65-F5344CB8AC3E}">
        <p14:creationId xmlns:p14="http://schemas.microsoft.com/office/powerpoint/2010/main" val="3477589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52BE-5013-4892-831D-47A22EE6EFF8}"/>
              </a:ext>
            </a:extLst>
          </p:cNvPr>
          <p:cNvSpPr>
            <a:spLocks noGrp="1"/>
          </p:cNvSpPr>
          <p:nvPr>
            <p:ph type="title"/>
          </p:nvPr>
        </p:nvSpPr>
        <p:spPr>
          <a:xfrm>
            <a:off x="838200" y="143642"/>
            <a:ext cx="8781288" cy="1325563"/>
          </a:xfrm>
        </p:spPr>
        <p:txBody>
          <a:bodyPr>
            <a:normAutofit/>
          </a:bodyPr>
          <a:lstStyle/>
          <a:p>
            <a:r>
              <a:rPr lang="fi-FI" sz="3600" dirty="0"/>
              <a:t>Hyvinvointisuunnitelman laatiminen</a:t>
            </a:r>
          </a:p>
        </p:txBody>
      </p:sp>
      <p:sp>
        <p:nvSpPr>
          <p:cNvPr id="3" name="Content Placeholder 2">
            <a:extLst>
              <a:ext uri="{FF2B5EF4-FFF2-40B4-BE49-F238E27FC236}">
                <a16:creationId xmlns:a16="http://schemas.microsoft.com/office/drawing/2014/main" id="{6C2704CB-B6FF-4A36-93BC-4B1C91999F57}"/>
              </a:ext>
            </a:extLst>
          </p:cNvPr>
          <p:cNvSpPr>
            <a:spLocks noGrp="1"/>
          </p:cNvSpPr>
          <p:nvPr>
            <p:ph idx="1"/>
          </p:nvPr>
        </p:nvSpPr>
        <p:spPr>
          <a:xfrm>
            <a:off x="838200" y="1469205"/>
            <a:ext cx="8781288" cy="6811766"/>
          </a:xfrm>
        </p:spPr>
        <p:txBody>
          <a:bodyPr>
            <a:normAutofit/>
          </a:bodyPr>
          <a:lstStyle/>
          <a:p>
            <a:r>
              <a:rPr lang="fi-FI" sz="1800" dirty="0"/>
              <a:t>Vaikuttavuuslähtöisen hyvinvointisuunnitelman ja toiminnan tavoitteena on aina muutosten aikaansaaminen, ja siihen on jo lähtökohtaisesti sisäänrakennettu vaikutusten arvioiminen, mikä tapahtuu kunnan vuosikellon mukaisessa järjestyksessä (kertaa diat 12-13, jäljempänä dia 49).</a:t>
            </a:r>
          </a:p>
          <a:p>
            <a:r>
              <a:rPr lang="fi-FI" sz="1800" b="1" dirty="0"/>
              <a:t>Jotta vaikuttavuustavoite voi pitkällä aikavälillä toteutua, on valtuustokaudelle asetettava selkeät ja harkitut vaikutustavoitteet ja mietittävä, mitä ovat kohdennetut teot ja toimenpiteet, joilla tavoitteisiin päästään. </a:t>
            </a:r>
            <a:r>
              <a:rPr lang="fi-FI" sz="1800" dirty="0"/>
              <a:t>Tämä tarkoittaa vaikutustavoitteiden pilkkomista monialaisesti (tai toimialakohtaisesti) toteutettaviksi, mitattaviksi toimenpiteiksi. Tämä edellyttää selkeää vastuunjakoa ja vastuiden määrittämistä, jotta jokainen toimiala tietää mitä juuri heiltä odotetaan tai miten juuri ”me” edistämme ko. tavoitteen toteuttamista. </a:t>
            </a:r>
          </a:p>
          <a:p>
            <a:r>
              <a:rPr lang="fi-FI" sz="1800" dirty="0"/>
              <a:t>Tässä työssä saatetaan tarvita myös ikäryhmäkohtaista tai kunnan eri alueet huomioivaa käsittelyä. Toisin sanoen eri ikäryhmille tai kunnan eri alueille voidaan kohdentaa erilaisia tavoitteita ja niitä toteuttamaan erilaisia ratkaisuja ja toimenpiteitä, tai samaa tavoitetta voidaan toteuttaa eri toimenpiteillä eri ikäryhmille tai alueille.</a:t>
            </a:r>
          </a:p>
          <a:p>
            <a:endParaRPr lang="fi-FI" sz="1800" dirty="0"/>
          </a:p>
          <a:p>
            <a:endParaRPr lang="fi-FI" sz="1700" dirty="0"/>
          </a:p>
        </p:txBody>
      </p:sp>
      <p:sp>
        <p:nvSpPr>
          <p:cNvPr id="4" name="Dian numeron paikkamerkki 3">
            <a:extLst>
              <a:ext uri="{FF2B5EF4-FFF2-40B4-BE49-F238E27FC236}">
                <a16:creationId xmlns:a16="http://schemas.microsoft.com/office/drawing/2014/main" id="{6C9FF882-BCB9-4741-BA23-FB7E97E04A4A}"/>
              </a:ext>
            </a:extLst>
          </p:cNvPr>
          <p:cNvSpPr>
            <a:spLocks noGrp="1"/>
          </p:cNvSpPr>
          <p:nvPr>
            <p:ph type="sldNum" sz="quarter" idx="12"/>
          </p:nvPr>
        </p:nvSpPr>
        <p:spPr/>
        <p:txBody>
          <a:bodyPr/>
          <a:lstStyle/>
          <a:p>
            <a:fld id="{9AC3490C-B401-7445-84BA-EA6FCE9C76E3}" type="slidenum">
              <a:rPr lang="fi-FI" smtClean="0"/>
              <a:pPr/>
              <a:t>44</a:t>
            </a:fld>
            <a:endParaRPr lang="fi-FI"/>
          </a:p>
        </p:txBody>
      </p:sp>
    </p:spTree>
    <p:extLst>
      <p:ext uri="{BB962C8B-B14F-4D97-AF65-F5344CB8AC3E}">
        <p14:creationId xmlns:p14="http://schemas.microsoft.com/office/powerpoint/2010/main" val="3561919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22C3-16EE-40AD-93DF-622FC614E871}"/>
              </a:ext>
            </a:extLst>
          </p:cNvPr>
          <p:cNvSpPr>
            <a:spLocks noGrp="1"/>
          </p:cNvSpPr>
          <p:nvPr>
            <p:ph type="title"/>
          </p:nvPr>
        </p:nvSpPr>
        <p:spPr/>
        <p:txBody>
          <a:bodyPr>
            <a:normAutofit/>
          </a:bodyPr>
          <a:lstStyle/>
          <a:p>
            <a:r>
              <a:rPr lang="fi-FI" sz="1800" dirty="0"/>
              <a:t>Vaikutustavoitteet</a:t>
            </a:r>
            <a:r>
              <a:rPr lang="fi-FI" sz="1800" dirty="0">
                <a:solidFill>
                  <a:srgbClr val="FF0000"/>
                </a:solidFill>
              </a:rPr>
              <a:t> </a:t>
            </a:r>
            <a:r>
              <a:rPr lang="fi-FI" sz="1800" dirty="0"/>
              <a:t>valtuustokaudelle.</a:t>
            </a:r>
            <a:br>
              <a:rPr lang="fi-FI" sz="1800" dirty="0"/>
            </a:br>
            <a:r>
              <a:rPr lang="fi-FI" sz="1800" dirty="0"/>
              <a:t>Ideoikaa </a:t>
            </a:r>
            <a:r>
              <a:rPr lang="fi-FI" sz="1800" b="1" dirty="0"/>
              <a:t>hyvinvointisuunnitelman</a:t>
            </a:r>
            <a:r>
              <a:rPr lang="fi-FI" sz="1800" dirty="0"/>
              <a:t> tavoitteita, toimenpiteitä, vastuutahoja ja mittareita</a:t>
            </a:r>
            <a:br>
              <a:rPr lang="fi-FI" sz="1800" dirty="0"/>
            </a:br>
            <a:endParaRPr lang="fi-FI" sz="1800" dirty="0">
              <a:solidFill>
                <a:srgbClr val="FF0000"/>
              </a:solidFill>
            </a:endParaRPr>
          </a:p>
        </p:txBody>
      </p:sp>
      <p:graphicFrame>
        <p:nvGraphicFramePr>
          <p:cNvPr id="5" name="Taulukko 6">
            <a:extLst>
              <a:ext uri="{FF2B5EF4-FFF2-40B4-BE49-F238E27FC236}">
                <a16:creationId xmlns:a16="http://schemas.microsoft.com/office/drawing/2014/main" id="{91A3152D-5C14-4F66-8A75-6EB59B023DBE}"/>
              </a:ext>
            </a:extLst>
          </p:cNvPr>
          <p:cNvGraphicFramePr>
            <a:graphicFrameLocks/>
          </p:cNvGraphicFramePr>
          <p:nvPr>
            <p:extLst>
              <p:ext uri="{D42A27DB-BD31-4B8C-83A1-F6EECF244321}">
                <p14:modId xmlns:p14="http://schemas.microsoft.com/office/powerpoint/2010/main" val="1271459493"/>
              </p:ext>
            </p:extLst>
          </p:nvPr>
        </p:nvGraphicFramePr>
        <p:xfrm>
          <a:off x="879296" y="1729216"/>
          <a:ext cx="9251024" cy="4655936"/>
        </p:xfrm>
        <a:graphic>
          <a:graphicData uri="http://schemas.openxmlformats.org/drawingml/2006/table">
            <a:tbl>
              <a:tblPr firstRow="1" bandRow="1">
                <a:tableStyleId>{7DF18680-E054-41AD-8BC1-D1AEF772440D}</a:tableStyleId>
              </a:tblPr>
              <a:tblGrid>
                <a:gridCol w="2246210">
                  <a:extLst>
                    <a:ext uri="{9D8B030D-6E8A-4147-A177-3AD203B41FA5}">
                      <a16:colId xmlns:a16="http://schemas.microsoft.com/office/drawing/2014/main" val="4010782491"/>
                    </a:ext>
                  </a:extLst>
                </a:gridCol>
                <a:gridCol w="2246210">
                  <a:extLst>
                    <a:ext uri="{9D8B030D-6E8A-4147-A177-3AD203B41FA5}">
                      <a16:colId xmlns:a16="http://schemas.microsoft.com/office/drawing/2014/main" val="3262961249"/>
                    </a:ext>
                  </a:extLst>
                </a:gridCol>
                <a:gridCol w="2379302">
                  <a:extLst>
                    <a:ext uri="{9D8B030D-6E8A-4147-A177-3AD203B41FA5}">
                      <a16:colId xmlns:a16="http://schemas.microsoft.com/office/drawing/2014/main" val="3209865209"/>
                    </a:ext>
                  </a:extLst>
                </a:gridCol>
                <a:gridCol w="2379302">
                  <a:extLst>
                    <a:ext uri="{9D8B030D-6E8A-4147-A177-3AD203B41FA5}">
                      <a16:colId xmlns:a16="http://schemas.microsoft.com/office/drawing/2014/main" val="2950853399"/>
                    </a:ext>
                  </a:extLst>
                </a:gridCol>
              </a:tblGrid>
              <a:tr h="769505">
                <a:tc>
                  <a:txBody>
                    <a:bodyPr/>
                    <a:lstStyle/>
                    <a:p>
                      <a:pPr algn="ctr"/>
                      <a:r>
                        <a:rPr lang="fi-FI" dirty="0"/>
                        <a:t>Vaikutustavoite 1</a:t>
                      </a:r>
                    </a:p>
                  </a:txBody>
                  <a:tcPr anchor="ctr"/>
                </a:tc>
                <a:tc>
                  <a:txBody>
                    <a:bodyPr/>
                    <a:lstStyle/>
                    <a:p>
                      <a:pPr algn="ctr"/>
                      <a:r>
                        <a:rPr lang="fi-FI" dirty="0"/>
                        <a:t>Toimenpide</a:t>
                      </a:r>
                    </a:p>
                  </a:txBody>
                  <a:tcPr anchor="ctr"/>
                </a:tc>
                <a:tc>
                  <a:txBody>
                    <a:bodyPr/>
                    <a:lstStyle/>
                    <a:p>
                      <a:pPr algn="ctr"/>
                      <a:r>
                        <a:rPr lang="fi-FI" dirty="0"/>
                        <a:t>Vastuutoimiala(t)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800" dirty="0"/>
                        <a:t>Miten toteutumista mitataan?</a:t>
                      </a:r>
                      <a:endParaRPr lang="fi-FI" sz="1800" dirty="0">
                        <a:solidFill>
                          <a:schemeClr val="bg1"/>
                        </a:solidFill>
                        <a:effectLst/>
                        <a:latin typeface="Calibri" panose="020F050202020403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691038602"/>
                  </a:ext>
                </a:extLst>
              </a:tr>
              <a:tr h="587154">
                <a:tc rowSpan="8">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3779184541"/>
                  </a:ext>
                </a:extLst>
              </a:tr>
              <a:tr h="484382">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3971228964"/>
                  </a:ext>
                </a:extLst>
              </a:tr>
              <a:tr h="530078">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4251396679"/>
                  </a:ext>
                </a:extLst>
              </a:tr>
              <a:tr h="438686">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4022645151"/>
                  </a:ext>
                </a:extLst>
              </a:tr>
              <a:tr h="475242">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860838654"/>
                  </a:ext>
                </a:extLst>
              </a:tr>
              <a:tr h="456963">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3892845395"/>
                  </a:ext>
                </a:extLst>
              </a:tr>
              <a:tr h="456963">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3819715176"/>
                  </a:ext>
                </a:extLst>
              </a:tr>
              <a:tr h="456963">
                <a:tc vMerge="1">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tc>
                  <a:txBody>
                    <a:bodyPr/>
                    <a:lstStyle/>
                    <a:p>
                      <a:pPr marL="0" indent="0">
                        <a:buNone/>
                      </a:pPr>
                      <a:endParaRPr lang="fi-FI" dirty="0"/>
                    </a:p>
                  </a:txBody>
                  <a:tcPr/>
                </a:tc>
                <a:extLst>
                  <a:ext uri="{0D108BD9-81ED-4DB2-BD59-A6C34878D82A}">
                    <a16:rowId xmlns:a16="http://schemas.microsoft.com/office/drawing/2014/main" val="3069250980"/>
                  </a:ext>
                </a:extLst>
              </a:tr>
            </a:tbl>
          </a:graphicData>
        </a:graphic>
      </p:graphicFrame>
      <p:sp>
        <p:nvSpPr>
          <p:cNvPr id="3" name="Dian numeron paikkamerkki 2">
            <a:extLst>
              <a:ext uri="{FF2B5EF4-FFF2-40B4-BE49-F238E27FC236}">
                <a16:creationId xmlns:a16="http://schemas.microsoft.com/office/drawing/2014/main" id="{6D536414-A19A-4E2A-A804-8C2DDB2B31D2}"/>
              </a:ext>
            </a:extLst>
          </p:cNvPr>
          <p:cNvSpPr>
            <a:spLocks noGrp="1"/>
          </p:cNvSpPr>
          <p:nvPr>
            <p:ph type="sldNum" sz="quarter" idx="12"/>
          </p:nvPr>
        </p:nvSpPr>
        <p:spPr/>
        <p:txBody>
          <a:bodyPr/>
          <a:lstStyle/>
          <a:p>
            <a:fld id="{9AC3490C-B401-7445-84BA-EA6FCE9C76E3}" type="slidenum">
              <a:rPr lang="fi-FI" smtClean="0"/>
              <a:pPr/>
              <a:t>45</a:t>
            </a:fld>
            <a:endParaRPr lang="fi-FI"/>
          </a:p>
        </p:txBody>
      </p:sp>
      <p:sp>
        <p:nvSpPr>
          <p:cNvPr id="7" name="Tekstiruutu 6">
            <a:extLst>
              <a:ext uri="{FF2B5EF4-FFF2-40B4-BE49-F238E27FC236}">
                <a16:creationId xmlns:a16="http://schemas.microsoft.com/office/drawing/2014/main" id="{6F2D0960-D554-44C1-AFCF-10B76A6899B2}"/>
              </a:ext>
            </a:extLst>
          </p:cNvPr>
          <p:cNvSpPr txBox="1"/>
          <p:nvPr/>
        </p:nvSpPr>
        <p:spPr>
          <a:xfrm>
            <a:off x="10325527" y="3999253"/>
            <a:ext cx="1705510" cy="2308324"/>
          </a:xfrm>
          <a:prstGeom prst="rect">
            <a:avLst/>
          </a:prstGeom>
          <a:solidFill>
            <a:srgbClr val="00799A"/>
          </a:solidFill>
        </p:spPr>
        <p:txBody>
          <a:bodyPr wrap="square" rtlCol="0">
            <a:spAutoFit/>
          </a:bodyPr>
          <a:lstStyle/>
          <a:p>
            <a:r>
              <a:rPr lang="fi-FI" sz="1600" b="1" i="1" dirty="0">
                <a:solidFill>
                  <a:schemeClr val="bg1"/>
                </a:solidFill>
              </a:rPr>
              <a:t>Vinkki: </a:t>
            </a:r>
            <a:br>
              <a:rPr lang="fi-FI" sz="1600" i="1" dirty="0">
                <a:solidFill>
                  <a:schemeClr val="bg1"/>
                </a:solidFill>
              </a:rPr>
            </a:br>
            <a:r>
              <a:rPr lang="fi-FI" sz="1600" i="1" dirty="0">
                <a:solidFill>
                  <a:schemeClr val="bg1"/>
                </a:solidFill>
              </a:rPr>
              <a:t>Luokaa hyvät mitattavat tavoitteet ja konkreettiset toimenpiteet, joilla tavoitteeseen päästään</a:t>
            </a:r>
          </a:p>
        </p:txBody>
      </p:sp>
    </p:spTree>
    <p:extLst>
      <p:ext uri="{BB962C8B-B14F-4D97-AF65-F5344CB8AC3E}">
        <p14:creationId xmlns:p14="http://schemas.microsoft.com/office/powerpoint/2010/main" val="1775651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normAutofit fontScale="90000"/>
          </a:bodyPr>
          <a:lstStyle/>
          <a:p>
            <a:r>
              <a:rPr lang="fi-FI" sz="4000" dirty="0"/>
              <a:t>Ilmiölähtöisen hyvinvointisuunnitelman mallinnus</a:t>
            </a:r>
            <a:endParaRPr lang="fi-FI" dirty="0"/>
          </a:p>
        </p:txBody>
      </p:sp>
    </p:spTree>
    <p:extLst>
      <p:ext uri="{BB962C8B-B14F-4D97-AF65-F5344CB8AC3E}">
        <p14:creationId xmlns:p14="http://schemas.microsoft.com/office/powerpoint/2010/main" val="2725535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5633D0-F9F1-42F6-A019-C1E95451FEE6}"/>
              </a:ext>
            </a:extLst>
          </p:cNvPr>
          <p:cNvSpPr>
            <a:spLocks noGrp="1"/>
          </p:cNvSpPr>
          <p:nvPr>
            <p:ph type="title"/>
          </p:nvPr>
        </p:nvSpPr>
        <p:spPr>
          <a:xfrm>
            <a:off x="647071" y="439487"/>
            <a:ext cx="8781288" cy="816403"/>
          </a:xfrm>
        </p:spPr>
        <p:txBody>
          <a:bodyPr>
            <a:normAutofit fontScale="90000"/>
          </a:bodyPr>
          <a:lstStyle/>
          <a:p>
            <a:r>
              <a:rPr lang="fi-FI" sz="2800" dirty="0"/>
              <a:t>Ilmiölähtöisen hyvinvointisuunnitelman mallinnus</a:t>
            </a:r>
            <a:br>
              <a:rPr lang="fi-FI" sz="2800" dirty="0"/>
            </a:br>
            <a:br>
              <a:rPr lang="fi-FI" sz="2800" dirty="0"/>
            </a:br>
            <a:endParaRPr lang="fi-FI" sz="1400" i="1" dirty="0">
              <a:solidFill>
                <a:srgbClr val="FF0000"/>
              </a:solidFill>
            </a:endParaRPr>
          </a:p>
        </p:txBody>
      </p:sp>
      <p:graphicFrame>
        <p:nvGraphicFramePr>
          <p:cNvPr id="7" name="Taulukko 7">
            <a:extLst>
              <a:ext uri="{FF2B5EF4-FFF2-40B4-BE49-F238E27FC236}">
                <a16:creationId xmlns:a16="http://schemas.microsoft.com/office/drawing/2014/main" id="{C6B00242-E33A-4BA7-A811-4EF6DE9CC73C}"/>
              </a:ext>
            </a:extLst>
          </p:cNvPr>
          <p:cNvGraphicFramePr>
            <a:graphicFrameLocks noGrp="1"/>
          </p:cNvGraphicFramePr>
          <p:nvPr>
            <p:ph idx="1"/>
            <p:extLst>
              <p:ext uri="{D42A27DB-BD31-4B8C-83A1-F6EECF244321}">
                <p14:modId xmlns:p14="http://schemas.microsoft.com/office/powerpoint/2010/main" val="1775020215"/>
              </p:ext>
            </p:extLst>
          </p:nvPr>
        </p:nvGraphicFramePr>
        <p:xfrm>
          <a:off x="646309" y="1763991"/>
          <a:ext cx="8782050" cy="4735464"/>
        </p:xfrm>
        <a:graphic>
          <a:graphicData uri="http://schemas.openxmlformats.org/drawingml/2006/table">
            <a:tbl>
              <a:tblPr firstRow="1" bandRow="1">
                <a:tableStyleId>{7DF18680-E054-41AD-8BC1-D1AEF772440D}</a:tableStyleId>
              </a:tblPr>
              <a:tblGrid>
                <a:gridCol w="1709791">
                  <a:extLst>
                    <a:ext uri="{9D8B030D-6E8A-4147-A177-3AD203B41FA5}">
                      <a16:colId xmlns:a16="http://schemas.microsoft.com/office/drawing/2014/main" val="2214323670"/>
                    </a:ext>
                  </a:extLst>
                </a:gridCol>
                <a:gridCol w="1217559">
                  <a:extLst>
                    <a:ext uri="{9D8B030D-6E8A-4147-A177-3AD203B41FA5}">
                      <a16:colId xmlns:a16="http://schemas.microsoft.com/office/drawing/2014/main" val="295419702"/>
                    </a:ext>
                  </a:extLst>
                </a:gridCol>
                <a:gridCol w="1463675">
                  <a:extLst>
                    <a:ext uri="{9D8B030D-6E8A-4147-A177-3AD203B41FA5}">
                      <a16:colId xmlns:a16="http://schemas.microsoft.com/office/drawing/2014/main" val="2544904259"/>
                    </a:ext>
                  </a:extLst>
                </a:gridCol>
                <a:gridCol w="1463675">
                  <a:extLst>
                    <a:ext uri="{9D8B030D-6E8A-4147-A177-3AD203B41FA5}">
                      <a16:colId xmlns:a16="http://schemas.microsoft.com/office/drawing/2014/main" val="2058813900"/>
                    </a:ext>
                  </a:extLst>
                </a:gridCol>
                <a:gridCol w="1463675">
                  <a:extLst>
                    <a:ext uri="{9D8B030D-6E8A-4147-A177-3AD203B41FA5}">
                      <a16:colId xmlns:a16="http://schemas.microsoft.com/office/drawing/2014/main" val="2253617642"/>
                    </a:ext>
                  </a:extLst>
                </a:gridCol>
                <a:gridCol w="1463675">
                  <a:extLst>
                    <a:ext uri="{9D8B030D-6E8A-4147-A177-3AD203B41FA5}">
                      <a16:colId xmlns:a16="http://schemas.microsoft.com/office/drawing/2014/main" val="3541823849"/>
                    </a:ext>
                  </a:extLst>
                </a:gridCol>
              </a:tblGrid>
              <a:tr h="1959093">
                <a:tc>
                  <a:txBody>
                    <a:bodyPr/>
                    <a:lstStyle/>
                    <a:p>
                      <a:r>
                        <a:rPr lang="fi-FI" dirty="0"/>
                        <a:t>Hallinnonala</a:t>
                      </a:r>
                    </a:p>
                  </a:txBody>
                  <a:tcPr>
                    <a:solidFill>
                      <a:schemeClr val="tx2"/>
                    </a:solidFill>
                  </a:tcPr>
                </a:tc>
                <a:tc>
                  <a:txBody>
                    <a:bodyPr/>
                    <a:lstStyle/>
                    <a:p>
                      <a:r>
                        <a:rPr lang="fi-FI" dirty="0"/>
                        <a:t>Ilmiö nyt </a:t>
                      </a:r>
                      <a:r>
                        <a:rPr lang="fi-FI" sz="1600" dirty="0"/>
                        <a:t>(mikä tärkeää?)</a:t>
                      </a:r>
                    </a:p>
                  </a:txBody>
                  <a:tcPr/>
                </a:tc>
                <a:tc>
                  <a:txBody>
                    <a:bodyPr/>
                    <a:lstStyle/>
                    <a:p>
                      <a:r>
                        <a:rPr lang="fi-FI" sz="1600" dirty="0"/>
                        <a:t>Muutos-mekanismit </a:t>
                      </a:r>
                    </a:p>
                    <a:p>
                      <a:r>
                        <a:rPr lang="fi-FI" sz="1600" dirty="0"/>
                        <a:t>(tarvittavat, tunnistetut muutokset)</a:t>
                      </a:r>
                    </a:p>
                  </a:txBody>
                  <a:tcPr/>
                </a:tc>
                <a:tc>
                  <a:txBody>
                    <a:bodyPr/>
                    <a:lstStyle/>
                    <a:p>
                      <a:r>
                        <a:rPr lang="fi-FI" sz="1600" dirty="0"/>
                        <a:t>TA –tavoite 1. vuodelle (</a:t>
                      </a:r>
                      <a:r>
                        <a:rPr lang="fi-FI" sz="1600" dirty="0">
                          <a:solidFill>
                            <a:schemeClr val="bg1"/>
                          </a:solidFill>
                        </a:rPr>
                        <a:t>suunnitelman kokoaminen,</a:t>
                      </a:r>
                      <a:r>
                        <a:rPr lang="fi-FI" sz="1600" dirty="0"/>
                        <a:t> toimialojen ja päättäjien sitouttaminen)</a:t>
                      </a:r>
                    </a:p>
                  </a:txBody>
                  <a:tcPr/>
                </a:tc>
                <a:tc>
                  <a:txBody>
                    <a:bodyPr/>
                    <a:lstStyle/>
                    <a:p>
                      <a:r>
                        <a:rPr lang="fi-FI" dirty="0"/>
                        <a:t>2-4 vuoden vaikutus-tavoitteet ja mittarit</a:t>
                      </a:r>
                    </a:p>
                  </a:txBody>
                  <a:tcPr/>
                </a:tc>
                <a:tc>
                  <a:txBody>
                    <a:bodyPr/>
                    <a:lstStyle/>
                    <a:p>
                      <a:r>
                        <a:rPr lang="fi-FI" dirty="0"/>
                        <a:t>5-25 vuoden vaikuttavuus-tavoitteet</a:t>
                      </a:r>
                    </a:p>
                  </a:txBody>
                  <a:tcPr>
                    <a:solidFill>
                      <a:schemeClr val="accent4"/>
                    </a:solidFill>
                  </a:tcPr>
                </a:tc>
                <a:extLst>
                  <a:ext uri="{0D108BD9-81ED-4DB2-BD59-A6C34878D82A}">
                    <a16:rowId xmlns:a16="http://schemas.microsoft.com/office/drawing/2014/main" val="3947225872"/>
                  </a:ext>
                </a:extLst>
              </a:tr>
              <a:tr h="614044">
                <a:tc>
                  <a:txBody>
                    <a:bodyPr/>
                    <a:lstStyle/>
                    <a:p>
                      <a:r>
                        <a:rPr lang="fi-FI" dirty="0"/>
                        <a:t>Asuminen ja ympäristö</a:t>
                      </a:r>
                    </a:p>
                  </a:txBody>
                  <a:tcPr/>
                </a:tc>
                <a:tc>
                  <a:txBody>
                    <a:bodyPr/>
                    <a:lstStyle/>
                    <a:p>
                      <a:endParaRPr lang="fi-FI" dirty="0"/>
                    </a:p>
                  </a:txBody>
                  <a:tcPr/>
                </a:tc>
                <a:tc>
                  <a:txBody>
                    <a:bodyPr/>
                    <a:lstStyle/>
                    <a:p>
                      <a:endParaRPr lang="fi-FI" dirty="0"/>
                    </a:p>
                  </a:txBody>
                  <a:tcPr/>
                </a:tc>
                <a:tc>
                  <a:txBody>
                    <a:bodyPr/>
                    <a:lstStyle/>
                    <a:p>
                      <a:r>
                        <a:rPr lang="fi-FI" dirty="0"/>
                        <a:t>Suunnitelma</a:t>
                      </a:r>
                    </a:p>
                    <a:p>
                      <a:r>
                        <a:rPr lang="fi-FI" dirty="0"/>
                        <a:t>hyväksytään</a:t>
                      </a:r>
                    </a:p>
                  </a:txBody>
                  <a:tcPr/>
                </a:tc>
                <a:tc>
                  <a:txBody>
                    <a:bodyPr/>
                    <a:lstStyle/>
                    <a:p>
                      <a:endParaRPr lang="fi-FI"/>
                    </a:p>
                  </a:txBody>
                  <a:tcPr/>
                </a:tc>
                <a:tc>
                  <a:txBody>
                    <a:bodyPr/>
                    <a:lstStyle/>
                    <a:p>
                      <a:endParaRPr lang="fi-FI" dirty="0"/>
                    </a:p>
                  </a:txBody>
                  <a:tcPr>
                    <a:solidFill>
                      <a:schemeClr val="accent4"/>
                    </a:solidFill>
                  </a:tcPr>
                </a:tc>
                <a:extLst>
                  <a:ext uri="{0D108BD9-81ED-4DB2-BD59-A6C34878D82A}">
                    <a16:rowId xmlns:a16="http://schemas.microsoft.com/office/drawing/2014/main" val="2329862608"/>
                  </a:ext>
                </a:extLst>
              </a:tr>
              <a:tr h="614044">
                <a:tc>
                  <a:txBody>
                    <a:bodyPr/>
                    <a:lstStyle/>
                    <a:p>
                      <a:r>
                        <a:rPr lang="fi-FI" dirty="0"/>
                        <a:t>Varhaiskasvatus ja koulutus</a:t>
                      </a:r>
                    </a:p>
                  </a:txBody>
                  <a:tcPr/>
                </a:tc>
                <a:tc>
                  <a:txBody>
                    <a:bodyPr/>
                    <a:lstStyle/>
                    <a:p>
                      <a:endParaRPr lang="fi-FI"/>
                    </a:p>
                  </a:txBody>
                  <a:tcPr/>
                </a:tc>
                <a:tc>
                  <a:txBody>
                    <a:bodyPr/>
                    <a:lstStyle/>
                    <a:p>
                      <a:endParaRPr lang="fi-FI" dirty="0"/>
                    </a:p>
                  </a:txBody>
                  <a:tcPr/>
                </a:tc>
                <a:tc>
                  <a:txBody>
                    <a:bodyPr/>
                    <a:lstStyle/>
                    <a:p>
                      <a:r>
                        <a:rPr lang="fi-FI" dirty="0"/>
                        <a:t>Suunnitelma</a:t>
                      </a:r>
                    </a:p>
                    <a:p>
                      <a:r>
                        <a:rPr lang="fi-FI" dirty="0"/>
                        <a:t>hyväksytään</a:t>
                      </a:r>
                    </a:p>
                  </a:txBody>
                  <a:tcPr/>
                </a:tc>
                <a:tc>
                  <a:txBody>
                    <a:bodyPr/>
                    <a:lstStyle/>
                    <a:p>
                      <a:endParaRPr lang="fi-FI" dirty="0"/>
                    </a:p>
                  </a:txBody>
                  <a:tcPr/>
                </a:tc>
                <a:tc>
                  <a:txBody>
                    <a:bodyPr/>
                    <a:lstStyle/>
                    <a:p>
                      <a:endParaRPr lang="fi-FI" dirty="0"/>
                    </a:p>
                  </a:txBody>
                  <a:tcPr>
                    <a:solidFill>
                      <a:schemeClr val="accent4"/>
                    </a:solidFill>
                  </a:tcPr>
                </a:tc>
                <a:extLst>
                  <a:ext uri="{0D108BD9-81ED-4DB2-BD59-A6C34878D82A}">
                    <a16:rowId xmlns:a16="http://schemas.microsoft.com/office/drawing/2014/main" val="1736738484"/>
                  </a:ext>
                </a:extLst>
              </a:tr>
              <a:tr h="614044">
                <a:tc>
                  <a:txBody>
                    <a:bodyPr/>
                    <a:lstStyle/>
                    <a:p>
                      <a:r>
                        <a:rPr lang="fi-FI" dirty="0"/>
                        <a:t>Vapaa-aika</a:t>
                      </a:r>
                    </a:p>
                  </a:txBody>
                  <a:tcPr/>
                </a:tc>
                <a:tc>
                  <a:txBody>
                    <a:bodyPr/>
                    <a:lstStyle/>
                    <a:p>
                      <a:endParaRPr lang="fi-FI"/>
                    </a:p>
                  </a:txBody>
                  <a:tcPr/>
                </a:tc>
                <a:tc>
                  <a:txBody>
                    <a:bodyPr/>
                    <a:lstStyle/>
                    <a:p>
                      <a:endParaRPr lang="fi-FI"/>
                    </a:p>
                  </a:txBody>
                  <a:tcPr/>
                </a:tc>
                <a:tc>
                  <a:txBody>
                    <a:bodyPr/>
                    <a:lstStyle/>
                    <a:p>
                      <a:r>
                        <a:rPr lang="fi-FI" dirty="0"/>
                        <a:t>Suunnitelma</a:t>
                      </a:r>
                    </a:p>
                    <a:p>
                      <a:r>
                        <a:rPr lang="fi-FI" dirty="0"/>
                        <a:t>hyväksytään</a:t>
                      </a:r>
                    </a:p>
                  </a:txBody>
                  <a:tcPr/>
                </a:tc>
                <a:tc>
                  <a:txBody>
                    <a:bodyPr/>
                    <a:lstStyle/>
                    <a:p>
                      <a:endParaRPr lang="fi-FI" dirty="0"/>
                    </a:p>
                  </a:txBody>
                  <a:tcPr/>
                </a:tc>
                <a:tc>
                  <a:txBody>
                    <a:bodyPr/>
                    <a:lstStyle/>
                    <a:p>
                      <a:endParaRPr lang="fi-FI" dirty="0"/>
                    </a:p>
                  </a:txBody>
                  <a:tcPr>
                    <a:solidFill>
                      <a:schemeClr val="accent4"/>
                    </a:solidFill>
                  </a:tcPr>
                </a:tc>
                <a:extLst>
                  <a:ext uri="{0D108BD9-81ED-4DB2-BD59-A6C34878D82A}">
                    <a16:rowId xmlns:a16="http://schemas.microsoft.com/office/drawing/2014/main" val="626958459"/>
                  </a:ext>
                </a:extLst>
              </a:tr>
              <a:tr h="856131">
                <a:tc>
                  <a:txBody>
                    <a:bodyPr/>
                    <a:lstStyle/>
                    <a:p>
                      <a:r>
                        <a:rPr lang="fi-FI" dirty="0"/>
                        <a:t>Työ ja yrittäjyys</a:t>
                      </a:r>
                    </a:p>
                  </a:txBody>
                  <a:tcPr/>
                </a:tc>
                <a:tc>
                  <a:txBody>
                    <a:bodyPr/>
                    <a:lstStyle/>
                    <a:p>
                      <a:endParaRPr lang="fi-FI" dirty="0"/>
                    </a:p>
                  </a:txBody>
                  <a:tcPr/>
                </a:tc>
                <a:tc>
                  <a:txBody>
                    <a:bodyPr/>
                    <a:lstStyle/>
                    <a:p>
                      <a:endParaRPr lang="fi-FI"/>
                    </a:p>
                  </a:txBody>
                  <a:tcPr/>
                </a:tc>
                <a:tc>
                  <a:txBody>
                    <a:bodyPr/>
                    <a:lstStyle/>
                    <a:p>
                      <a:r>
                        <a:rPr lang="fi-FI" dirty="0"/>
                        <a:t>Suunnitelma</a:t>
                      </a:r>
                    </a:p>
                    <a:p>
                      <a:r>
                        <a:rPr lang="fi-FI" dirty="0"/>
                        <a:t>hyväksytään</a:t>
                      </a:r>
                    </a:p>
                  </a:txBody>
                  <a:tcPr/>
                </a:tc>
                <a:tc>
                  <a:txBody>
                    <a:bodyPr/>
                    <a:lstStyle/>
                    <a:p>
                      <a:endParaRPr lang="fi-FI" dirty="0"/>
                    </a:p>
                  </a:txBody>
                  <a:tcPr/>
                </a:tc>
                <a:tc>
                  <a:txBody>
                    <a:bodyPr/>
                    <a:lstStyle/>
                    <a:p>
                      <a:endParaRPr lang="fi-FI" dirty="0"/>
                    </a:p>
                  </a:txBody>
                  <a:tcPr>
                    <a:solidFill>
                      <a:schemeClr val="accent4"/>
                    </a:solidFill>
                  </a:tcPr>
                </a:tc>
                <a:extLst>
                  <a:ext uri="{0D108BD9-81ED-4DB2-BD59-A6C34878D82A}">
                    <a16:rowId xmlns:a16="http://schemas.microsoft.com/office/drawing/2014/main" val="1410825563"/>
                  </a:ext>
                </a:extLst>
              </a:tr>
            </a:tbl>
          </a:graphicData>
        </a:graphic>
      </p:graphicFrame>
      <p:sp>
        <p:nvSpPr>
          <p:cNvPr id="9" name="Tekstiruutu 8">
            <a:extLst>
              <a:ext uri="{FF2B5EF4-FFF2-40B4-BE49-F238E27FC236}">
                <a16:creationId xmlns:a16="http://schemas.microsoft.com/office/drawing/2014/main" id="{18D8B268-E4E6-4158-B243-B2B112C17843}"/>
              </a:ext>
            </a:extLst>
          </p:cNvPr>
          <p:cNvSpPr txBox="1"/>
          <p:nvPr/>
        </p:nvSpPr>
        <p:spPr>
          <a:xfrm>
            <a:off x="646308" y="1117660"/>
            <a:ext cx="4390259" cy="646331"/>
          </a:xfrm>
          <a:prstGeom prst="rect">
            <a:avLst/>
          </a:prstGeom>
          <a:solidFill>
            <a:schemeClr val="accent4"/>
          </a:solidFill>
        </p:spPr>
        <p:txBody>
          <a:bodyPr wrap="square" rtlCol="0">
            <a:spAutoFit/>
          </a:bodyPr>
          <a:lstStyle/>
          <a:p>
            <a:r>
              <a:rPr lang="fi-FI" dirty="0"/>
              <a:t>ILMIÖN NIMI JA YMMÄRRYS ILMIÖSTÄ</a:t>
            </a:r>
          </a:p>
          <a:p>
            <a:endParaRPr lang="fi-FI" dirty="0"/>
          </a:p>
        </p:txBody>
      </p:sp>
      <p:cxnSp>
        <p:nvCxnSpPr>
          <p:cNvPr id="11" name="Suora yhdysviiva 10">
            <a:extLst>
              <a:ext uri="{FF2B5EF4-FFF2-40B4-BE49-F238E27FC236}">
                <a16:creationId xmlns:a16="http://schemas.microsoft.com/office/drawing/2014/main" id="{621ED2E3-BA56-4356-B072-55D16897B8E0}"/>
              </a:ext>
            </a:extLst>
          </p:cNvPr>
          <p:cNvCxnSpPr>
            <a:cxnSpLocks/>
            <a:endCxn id="7" idx="2"/>
          </p:cNvCxnSpPr>
          <p:nvPr/>
        </p:nvCxnSpPr>
        <p:spPr>
          <a:xfrm>
            <a:off x="5037334" y="1117660"/>
            <a:ext cx="0" cy="5381795"/>
          </a:xfrm>
          <a:prstGeom prst="line">
            <a:avLst/>
          </a:prstGeom>
          <a:ln/>
        </p:spPr>
        <p:style>
          <a:lnRef idx="3">
            <a:schemeClr val="accent4"/>
          </a:lnRef>
          <a:fillRef idx="0">
            <a:schemeClr val="accent4"/>
          </a:fillRef>
          <a:effectRef idx="2">
            <a:schemeClr val="accent4"/>
          </a:effectRef>
          <a:fontRef idx="minor">
            <a:schemeClr val="tx1"/>
          </a:fontRef>
        </p:style>
      </p:cxnSp>
      <p:sp>
        <p:nvSpPr>
          <p:cNvPr id="14" name="Tekstiruutu 13">
            <a:extLst>
              <a:ext uri="{FF2B5EF4-FFF2-40B4-BE49-F238E27FC236}">
                <a16:creationId xmlns:a16="http://schemas.microsoft.com/office/drawing/2014/main" id="{06A209ED-ED5D-471E-BC6D-4420CFB79928}"/>
              </a:ext>
            </a:extLst>
          </p:cNvPr>
          <p:cNvSpPr txBox="1"/>
          <p:nvPr/>
        </p:nvSpPr>
        <p:spPr>
          <a:xfrm>
            <a:off x="5038096" y="1117660"/>
            <a:ext cx="4390263" cy="646331"/>
          </a:xfrm>
          <a:prstGeom prst="rect">
            <a:avLst/>
          </a:prstGeom>
          <a:solidFill>
            <a:srgbClr val="80C342"/>
          </a:solidFill>
        </p:spPr>
        <p:txBody>
          <a:bodyPr wrap="square" rtlCol="0">
            <a:spAutoFit/>
          </a:bodyPr>
          <a:lstStyle/>
          <a:p>
            <a:r>
              <a:rPr lang="fi-FI" dirty="0"/>
              <a:t>VAIKUTTAVUUS JA VAIKUTUSTAVOITTEET</a:t>
            </a:r>
          </a:p>
          <a:p>
            <a:endParaRPr lang="fi-FI" dirty="0"/>
          </a:p>
        </p:txBody>
      </p:sp>
      <p:sp>
        <p:nvSpPr>
          <p:cNvPr id="15" name="Nuoli: Oikea 14">
            <a:extLst>
              <a:ext uri="{FF2B5EF4-FFF2-40B4-BE49-F238E27FC236}">
                <a16:creationId xmlns:a16="http://schemas.microsoft.com/office/drawing/2014/main" id="{52EB43A5-58F7-406A-A7A0-98807E96B998}"/>
              </a:ext>
            </a:extLst>
          </p:cNvPr>
          <p:cNvSpPr/>
          <p:nvPr/>
        </p:nvSpPr>
        <p:spPr>
          <a:xfrm>
            <a:off x="9472773" y="3000054"/>
            <a:ext cx="739740" cy="287677"/>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6" name="Tekstiruutu 15">
            <a:extLst>
              <a:ext uri="{FF2B5EF4-FFF2-40B4-BE49-F238E27FC236}">
                <a16:creationId xmlns:a16="http://schemas.microsoft.com/office/drawing/2014/main" id="{5CB8675F-86EC-4881-BE3D-F1BEA74FB206}"/>
              </a:ext>
            </a:extLst>
          </p:cNvPr>
          <p:cNvSpPr txBox="1"/>
          <p:nvPr/>
        </p:nvSpPr>
        <p:spPr>
          <a:xfrm flipH="1">
            <a:off x="10301341" y="2820726"/>
            <a:ext cx="1544761" cy="646331"/>
          </a:xfrm>
          <a:prstGeom prst="rect">
            <a:avLst/>
          </a:prstGeom>
          <a:noFill/>
          <a:ln>
            <a:solidFill>
              <a:srgbClr val="00799A"/>
            </a:solidFill>
          </a:ln>
        </p:spPr>
        <p:txBody>
          <a:bodyPr wrap="square" rtlCol="0">
            <a:spAutoFit/>
          </a:bodyPr>
          <a:lstStyle/>
          <a:p>
            <a:r>
              <a:rPr lang="fi-FI" dirty="0"/>
              <a:t>Vaikuttavuus-indikaattorit?</a:t>
            </a:r>
          </a:p>
        </p:txBody>
      </p:sp>
      <p:sp>
        <p:nvSpPr>
          <p:cNvPr id="3" name="Tekstiruutu 2">
            <a:extLst>
              <a:ext uri="{FF2B5EF4-FFF2-40B4-BE49-F238E27FC236}">
                <a16:creationId xmlns:a16="http://schemas.microsoft.com/office/drawing/2014/main" id="{A3D67BC5-E31D-4FCF-B986-AF2809736B50}"/>
              </a:ext>
            </a:extLst>
          </p:cNvPr>
          <p:cNvSpPr txBox="1"/>
          <p:nvPr/>
        </p:nvSpPr>
        <p:spPr>
          <a:xfrm>
            <a:off x="9606337" y="4026744"/>
            <a:ext cx="2380177" cy="2446824"/>
          </a:xfrm>
          <a:prstGeom prst="rect">
            <a:avLst/>
          </a:prstGeom>
          <a:solidFill>
            <a:srgbClr val="00799A"/>
          </a:solidFill>
        </p:spPr>
        <p:txBody>
          <a:bodyPr wrap="square" rtlCol="0">
            <a:spAutoFit/>
          </a:bodyPr>
          <a:lstStyle/>
          <a:p>
            <a:r>
              <a:rPr lang="fi-FI" sz="1700" b="1" i="1" dirty="0">
                <a:solidFill>
                  <a:schemeClr val="bg1"/>
                </a:solidFill>
              </a:rPr>
              <a:t>Vinkki: </a:t>
            </a:r>
          </a:p>
          <a:p>
            <a:r>
              <a:rPr lang="fi-FI" sz="1700" i="1" dirty="0">
                <a:solidFill>
                  <a:schemeClr val="bg1"/>
                </a:solidFill>
              </a:rPr>
              <a:t>Tämä kuva on tehty jäsentämään hyvinvointisuunnitelman kokonaisprosessia ja sen yhteyttä valtuustokauden ja pidemmän aikavälin suunnitteluun.</a:t>
            </a:r>
            <a:endParaRPr lang="fi-FI" sz="1700" dirty="0">
              <a:solidFill>
                <a:schemeClr val="bg1"/>
              </a:solidFill>
            </a:endParaRPr>
          </a:p>
        </p:txBody>
      </p:sp>
      <p:sp>
        <p:nvSpPr>
          <p:cNvPr id="4" name="Dian numeron paikkamerkki 3">
            <a:extLst>
              <a:ext uri="{FF2B5EF4-FFF2-40B4-BE49-F238E27FC236}">
                <a16:creationId xmlns:a16="http://schemas.microsoft.com/office/drawing/2014/main" id="{FE51B736-566E-4112-AF29-2FE25C285AA7}"/>
              </a:ext>
            </a:extLst>
          </p:cNvPr>
          <p:cNvSpPr>
            <a:spLocks noGrp="1"/>
          </p:cNvSpPr>
          <p:nvPr>
            <p:ph type="sldNum" sz="quarter" idx="12"/>
          </p:nvPr>
        </p:nvSpPr>
        <p:spPr/>
        <p:txBody>
          <a:bodyPr/>
          <a:lstStyle/>
          <a:p>
            <a:fld id="{9AC3490C-B401-7445-84BA-EA6FCE9C76E3}" type="slidenum">
              <a:rPr lang="fi-FI" smtClean="0"/>
              <a:pPr/>
              <a:t>47</a:t>
            </a:fld>
            <a:endParaRPr lang="fi-FI"/>
          </a:p>
        </p:txBody>
      </p:sp>
    </p:spTree>
    <p:extLst>
      <p:ext uri="{BB962C8B-B14F-4D97-AF65-F5344CB8AC3E}">
        <p14:creationId xmlns:p14="http://schemas.microsoft.com/office/powerpoint/2010/main" val="3603838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title"/>
          </p:nvPr>
        </p:nvSpPr>
        <p:spPr/>
        <p:txBody>
          <a:bodyPr/>
          <a:lstStyle/>
          <a:p>
            <a:r>
              <a:rPr lang="fi-FI" dirty="0"/>
              <a:t>Vaihe 5</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body" idx="1"/>
          </p:nvPr>
        </p:nvSpPr>
        <p:spPr/>
        <p:txBody>
          <a:bodyPr>
            <a:normAutofit/>
          </a:bodyPr>
          <a:lstStyle/>
          <a:p>
            <a:r>
              <a:rPr lang="fi-FI" dirty="0"/>
              <a:t>Hyvinvointisuunnitelman vaikutusten arviointi</a:t>
            </a:r>
          </a:p>
          <a:p>
            <a:endParaRPr lang="fi-FI" dirty="0"/>
          </a:p>
          <a:p>
            <a:endParaRPr lang="fi-FI" dirty="0"/>
          </a:p>
        </p:txBody>
      </p:sp>
      <p:sp>
        <p:nvSpPr>
          <p:cNvPr id="4" name="Dian numeron paikkamerkki 3">
            <a:extLst>
              <a:ext uri="{FF2B5EF4-FFF2-40B4-BE49-F238E27FC236}">
                <a16:creationId xmlns:a16="http://schemas.microsoft.com/office/drawing/2014/main" id="{B6194A88-6A02-4640-9D98-6B1F32C18CED}"/>
              </a:ext>
            </a:extLst>
          </p:cNvPr>
          <p:cNvSpPr>
            <a:spLocks noGrp="1"/>
          </p:cNvSpPr>
          <p:nvPr>
            <p:ph type="sldNum" sz="quarter" idx="12"/>
          </p:nvPr>
        </p:nvSpPr>
        <p:spPr/>
        <p:txBody>
          <a:bodyPr/>
          <a:lstStyle/>
          <a:p>
            <a:fld id="{9AC3490C-B401-7445-84BA-EA6FCE9C76E3}" type="slidenum">
              <a:rPr lang="fi-FI" smtClean="0"/>
              <a:t>48</a:t>
            </a:fld>
            <a:endParaRPr lang="fi-FI"/>
          </a:p>
        </p:txBody>
      </p:sp>
    </p:spTree>
    <p:extLst>
      <p:ext uri="{BB962C8B-B14F-4D97-AF65-F5344CB8AC3E}">
        <p14:creationId xmlns:p14="http://schemas.microsoft.com/office/powerpoint/2010/main" val="2479098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A796DE-5BED-418E-AB98-065821E1021E}"/>
              </a:ext>
            </a:extLst>
          </p:cNvPr>
          <p:cNvSpPr>
            <a:spLocks noGrp="1"/>
          </p:cNvSpPr>
          <p:nvPr>
            <p:ph type="title"/>
          </p:nvPr>
        </p:nvSpPr>
        <p:spPr>
          <a:xfrm>
            <a:off x="176425" y="222060"/>
            <a:ext cx="4093396" cy="1325563"/>
          </a:xfrm>
        </p:spPr>
        <p:txBody>
          <a:bodyPr>
            <a:normAutofit/>
          </a:bodyPr>
          <a:lstStyle/>
          <a:p>
            <a:r>
              <a:rPr lang="fi-FI" sz="2400" dirty="0"/>
              <a:t>Kunnan vuosikellon mukainen suunnitelma ja vaikutusten arviointi</a:t>
            </a:r>
          </a:p>
        </p:txBody>
      </p:sp>
      <p:graphicFrame>
        <p:nvGraphicFramePr>
          <p:cNvPr id="4" name="Sisällön paikkamerkki 3">
            <a:extLst>
              <a:ext uri="{FF2B5EF4-FFF2-40B4-BE49-F238E27FC236}">
                <a16:creationId xmlns:a16="http://schemas.microsoft.com/office/drawing/2014/main" id="{07E3EAA5-B959-4419-ADC3-6B8A027DA767}"/>
              </a:ext>
            </a:extLst>
          </p:cNvPr>
          <p:cNvGraphicFramePr>
            <a:graphicFrameLocks noGrp="1"/>
          </p:cNvGraphicFramePr>
          <p:nvPr>
            <p:ph idx="1"/>
            <p:extLst>
              <p:ext uri="{D42A27DB-BD31-4B8C-83A1-F6EECF244321}">
                <p14:modId xmlns:p14="http://schemas.microsoft.com/office/powerpoint/2010/main" val="3875174311"/>
              </p:ext>
            </p:extLst>
          </p:nvPr>
        </p:nvGraphicFramePr>
        <p:xfrm>
          <a:off x="838199" y="791110"/>
          <a:ext cx="9908570" cy="5385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orakulmio 4">
            <a:extLst>
              <a:ext uri="{FF2B5EF4-FFF2-40B4-BE49-F238E27FC236}">
                <a16:creationId xmlns:a16="http://schemas.microsoft.com/office/drawing/2014/main" id="{71E65360-A1F5-444A-90C7-6D875448048E}"/>
              </a:ext>
            </a:extLst>
          </p:cNvPr>
          <p:cNvSpPr/>
          <p:nvPr/>
        </p:nvSpPr>
        <p:spPr>
          <a:xfrm>
            <a:off x="5856090" y="3380779"/>
            <a:ext cx="2836524" cy="236305"/>
          </a:xfrm>
          <a:prstGeom prst="rect">
            <a:avLst/>
          </a:prstGeom>
          <a:ln>
            <a:solidFill>
              <a:srgbClr val="357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2. valtuustovuosi</a:t>
            </a:r>
          </a:p>
        </p:txBody>
      </p:sp>
      <p:sp>
        <p:nvSpPr>
          <p:cNvPr id="9" name="Suorakulmio 8">
            <a:extLst>
              <a:ext uri="{FF2B5EF4-FFF2-40B4-BE49-F238E27FC236}">
                <a16:creationId xmlns:a16="http://schemas.microsoft.com/office/drawing/2014/main" id="{DD2B49FC-7E8F-4F64-9A4A-FBD878A012C3}"/>
              </a:ext>
            </a:extLst>
          </p:cNvPr>
          <p:cNvSpPr/>
          <p:nvPr/>
        </p:nvSpPr>
        <p:spPr>
          <a:xfrm>
            <a:off x="2860924" y="3365883"/>
            <a:ext cx="2836524" cy="236305"/>
          </a:xfrm>
          <a:prstGeom prst="rect">
            <a:avLst/>
          </a:prstGeom>
          <a:ln>
            <a:solidFill>
              <a:srgbClr val="357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4. valtuustovuosi</a:t>
            </a:r>
          </a:p>
        </p:txBody>
      </p:sp>
      <p:sp>
        <p:nvSpPr>
          <p:cNvPr id="10" name="Suorakulmio 9">
            <a:extLst>
              <a:ext uri="{FF2B5EF4-FFF2-40B4-BE49-F238E27FC236}">
                <a16:creationId xmlns:a16="http://schemas.microsoft.com/office/drawing/2014/main" id="{21B9ED7C-B6CC-47EA-8CC6-CEAAC4A9B325}"/>
              </a:ext>
            </a:extLst>
          </p:cNvPr>
          <p:cNvSpPr/>
          <p:nvPr/>
        </p:nvSpPr>
        <p:spPr>
          <a:xfrm rot="16200000">
            <a:off x="4661112" y="2072531"/>
            <a:ext cx="2374074" cy="338863"/>
          </a:xfrm>
          <a:prstGeom prst="rect">
            <a:avLst/>
          </a:prstGeom>
          <a:ln>
            <a:solidFill>
              <a:srgbClr val="357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Uusi valtuusto aloittaa</a:t>
            </a:r>
          </a:p>
        </p:txBody>
      </p:sp>
      <p:sp>
        <p:nvSpPr>
          <p:cNvPr id="11" name="Suorakulmio 10">
            <a:extLst>
              <a:ext uri="{FF2B5EF4-FFF2-40B4-BE49-F238E27FC236}">
                <a16:creationId xmlns:a16="http://schemas.microsoft.com/office/drawing/2014/main" id="{D0B6E73A-E98B-4E0D-A3C6-B18087FC8074}"/>
              </a:ext>
            </a:extLst>
          </p:cNvPr>
          <p:cNvSpPr/>
          <p:nvPr/>
        </p:nvSpPr>
        <p:spPr>
          <a:xfrm rot="16200000">
            <a:off x="4512678" y="4459661"/>
            <a:ext cx="2374074" cy="312751"/>
          </a:xfrm>
          <a:prstGeom prst="rect">
            <a:avLst/>
          </a:prstGeom>
          <a:ln>
            <a:solidFill>
              <a:srgbClr val="357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3. valtuustovuosi</a:t>
            </a:r>
          </a:p>
        </p:txBody>
      </p:sp>
      <p:sp>
        <p:nvSpPr>
          <p:cNvPr id="3" name="Dian numeron paikkamerkki 2">
            <a:extLst>
              <a:ext uri="{FF2B5EF4-FFF2-40B4-BE49-F238E27FC236}">
                <a16:creationId xmlns:a16="http://schemas.microsoft.com/office/drawing/2014/main" id="{CF0F5F30-E5E5-42CA-9B4F-DD11260071FB}"/>
              </a:ext>
            </a:extLst>
          </p:cNvPr>
          <p:cNvSpPr>
            <a:spLocks noGrp="1"/>
          </p:cNvSpPr>
          <p:nvPr>
            <p:ph type="sldNum" sz="quarter" idx="12"/>
          </p:nvPr>
        </p:nvSpPr>
        <p:spPr/>
        <p:txBody>
          <a:bodyPr/>
          <a:lstStyle/>
          <a:p>
            <a:fld id="{9AC3490C-B401-7445-84BA-EA6FCE9C76E3}" type="slidenum">
              <a:rPr lang="fi-FI" smtClean="0"/>
              <a:pPr/>
              <a:t>49</a:t>
            </a:fld>
            <a:endParaRPr lang="fi-FI"/>
          </a:p>
        </p:txBody>
      </p:sp>
    </p:spTree>
    <p:extLst>
      <p:ext uri="{BB962C8B-B14F-4D97-AF65-F5344CB8AC3E}">
        <p14:creationId xmlns:p14="http://schemas.microsoft.com/office/powerpoint/2010/main" val="14061420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38AFA5-F983-48F8-AFAD-3D47DF0E766B}"/>
              </a:ext>
            </a:extLst>
          </p:cNvPr>
          <p:cNvSpPr>
            <a:spLocks noGrp="1"/>
          </p:cNvSpPr>
          <p:nvPr>
            <p:ph type="title"/>
          </p:nvPr>
        </p:nvSpPr>
        <p:spPr>
          <a:xfrm>
            <a:off x="838200" y="221287"/>
            <a:ext cx="8781288" cy="1062983"/>
          </a:xfrm>
        </p:spPr>
        <p:txBody>
          <a:bodyPr>
            <a:normAutofit/>
          </a:bodyPr>
          <a:lstStyle/>
          <a:p>
            <a:r>
              <a:rPr lang="fi-FI" sz="3200" dirty="0">
                <a:solidFill>
                  <a:schemeClr val="tx2"/>
                </a:solidFill>
              </a:rPr>
              <a:t>Arviointi vuosittain valtuustokauden aikana</a:t>
            </a:r>
          </a:p>
        </p:txBody>
      </p:sp>
      <p:sp>
        <p:nvSpPr>
          <p:cNvPr id="4" name="Content Placeholder 3">
            <a:extLst>
              <a:ext uri="{FF2B5EF4-FFF2-40B4-BE49-F238E27FC236}">
                <a16:creationId xmlns:a16="http://schemas.microsoft.com/office/drawing/2014/main" id="{2D89D58C-2754-4478-A3F8-79386DC8D158}"/>
              </a:ext>
            </a:extLst>
          </p:cNvPr>
          <p:cNvSpPr>
            <a:spLocks noGrp="1"/>
          </p:cNvSpPr>
          <p:nvPr>
            <p:ph idx="1"/>
          </p:nvPr>
        </p:nvSpPr>
        <p:spPr>
          <a:xfrm>
            <a:off x="838200" y="1284270"/>
            <a:ext cx="8781288" cy="5126804"/>
          </a:xfrm>
        </p:spPr>
        <p:txBody>
          <a:bodyPr>
            <a:noAutofit/>
          </a:bodyPr>
          <a:lstStyle/>
          <a:p>
            <a:r>
              <a:rPr lang="fi-FI" sz="2000" dirty="0"/>
              <a:t>Valtuustovuoden tilinpäätösvaihe on hyvä hetki tehdä asetettujen tavoitteiden vaikutusten arviointi.</a:t>
            </a:r>
            <a:endParaRPr lang="fi-FI" sz="2000" b="1" dirty="0"/>
          </a:p>
          <a:p>
            <a:r>
              <a:rPr lang="fi-FI" sz="2000" b="1" dirty="0"/>
              <a:t>Mikäli </a:t>
            </a:r>
            <a:r>
              <a:rPr lang="fi-FI" sz="2000" b="1" dirty="0">
                <a:solidFill>
                  <a:schemeClr val="tx2"/>
                </a:solidFill>
              </a:rPr>
              <a:t>arviointitulos osoittaa, </a:t>
            </a:r>
            <a:r>
              <a:rPr lang="fi-FI" sz="2000" b="1" dirty="0"/>
              <a:t>ettei ole todennäköistä päästä määritettyihin tavoitteisiin valtuustokauden aikana, toimenpiteitä tulee uudistaa vaikuttavammiksi tai jopa muuttaa toisiksi toimenpiteiksi</a:t>
            </a:r>
            <a:r>
              <a:rPr lang="fi-FI" sz="2000" dirty="0"/>
              <a:t>. Ellei edistystä ole nähtävissä, </a:t>
            </a:r>
            <a:r>
              <a:rPr lang="fi-FI" sz="2000" b="1" dirty="0"/>
              <a:t>on myös tarpeen miettiä onko asetettu tavoite määritelty </a:t>
            </a:r>
            <a:r>
              <a:rPr lang="fi-FI" sz="2000" b="1" dirty="0" err="1"/>
              <a:t>alunperin</a:t>
            </a:r>
            <a:r>
              <a:rPr lang="fi-FI" sz="2000" b="1" dirty="0"/>
              <a:t> liian vaativaksi tai pitääkö suunnitelmaa muuttaa. </a:t>
            </a:r>
            <a:endParaRPr lang="fi-FI" sz="2000" dirty="0"/>
          </a:p>
          <a:p>
            <a:r>
              <a:rPr lang="fi-FI" sz="2000" b="1" dirty="0"/>
              <a:t>Seurannan suunnittelu on oleellista, jotta suunnitelma voi toimia johtamisen ja ohjauksen välineenä. </a:t>
            </a:r>
            <a:r>
              <a:rPr lang="fi-FI" sz="2000" b="1" dirty="0">
                <a:solidFill>
                  <a:schemeClr val="tx2"/>
                </a:solidFill>
              </a:rPr>
              <a:t>Ilmiölähtöinen kehittäminen ja suunnittelu edellyttävät myös seurantakeskusteluja ja mittaroinnin kehittämistä. </a:t>
            </a:r>
            <a:r>
              <a:rPr lang="fi-FI" sz="2000" dirty="0"/>
              <a:t>Tähän vaaditaan uutta osaamista, kiinnostusta ja ennakkoluulottomuutta sekä rohkeita kokeiluja ja tutkimustiedon hyödyntämistä.</a:t>
            </a:r>
            <a:endParaRPr lang="fi-FI" dirty="0"/>
          </a:p>
          <a:p>
            <a:r>
              <a:rPr lang="fi-FI" sz="2000" dirty="0"/>
              <a:t>Edellä kuvattu prosessi on iteratiivinen ja ennakoiva eli se mahdollistaa suunnitteluvaiheeseen palaamisen sekä hallitut suunnanmuutokset olosuhteiden tai tilanteiden muuttuessa.</a:t>
            </a:r>
          </a:p>
        </p:txBody>
      </p:sp>
      <p:sp>
        <p:nvSpPr>
          <p:cNvPr id="2" name="Dian numeron paikkamerkki 1">
            <a:extLst>
              <a:ext uri="{FF2B5EF4-FFF2-40B4-BE49-F238E27FC236}">
                <a16:creationId xmlns:a16="http://schemas.microsoft.com/office/drawing/2014/main" id="{3E091EE5-0DB8-42D6-A4F0-9AB8C0D04768}"/>
              </a:ext>
            </a:extLst>
          </p:cNvPr>
          <p:cNvSpPr>
            <a:spLocks noGrp="1"/>
          </p:cNvSpPr>
          <p:nvPr>
            <p:ph type="sldNum" sz="quarter" idx="12"/>
          </p:nvPr>
        </p:nvSpPr>
        <p:spPr/>
        <p:txBody>
          <a:bodyPr/>
          <a:lstStyle/>
          <a:p>
            <a:fld id="{9AC3490C-B401-7445-84BA-EA6FCE9C76E3}" type="slidenum">
              <a:rPr lang="fi-FI" smtClean="0"/>
              <a:pPr/>
              <a:t>50</a:t>
            </a:fld>
            <a:endParaRPr lang="fi-FI"/>
          </a:p>
        </p:txBody>
      </p:sp>
    </p:spTree>
    <p:extLst>
      <p:ext uri="{BB962C8B-B14F-4D97-AF65-F5344CB8AC3E}">
        <p14:creationId xmlns:p14="http://schemas.microsoft.com/office/powerpoint/2010/main" val="2426974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45B-119B-464E-91CF-DA97AC83A661}"/>
              </a:ext>
            </a:extLst>
          </p:cNvPr>
          <p:cNvSpPr>
            <a:spLocks noGrp="1"/>
          </p:cNvSpPr>
          <p:nvPr>
            <p:ph type="ctrTitle"/>
          </p:nvPr>
        </p:nvSpPr>
        <p:spPr/>
        <p:txBody>
          <a:bodyPr/>
          <a:lstStyle/>
          <a:p>
            <a:r>
              <a:rPr lang="fi-FI" dirty="0"/>
              <a:t>Työskentelypohjat V</a:t>
            </a:r>
          </a:p>
        </p:txBody>
      </p:sp>
      <p:sp>
        <p:nvSpPr>
          <p:cNvPr id="3" name="Text Placeholder 2">
            <a:extLst>
              <a:ext uri="{FF2B5EF4-FFF2-40B4-BE49-F238E27FC236}">
                <a16:creationId xmlns:a16="http://schemas.microsoft.com/office/drawing/2014/main" id="{16E36613-8524-4654-86D3-34ABB6DEB4AB}"/>
              </a:ext>
            </a:extLst>
          </p:cNvPr>
          <p:cNvSpPr>
            <a:spLocks noGrp="1"/>
          </p:cNvSpPr>
          <p:nvPr>
            <p:ph type="subTitle" idx="1"/>
          </p:nvPr>
        </p:nvSpPr>
        <p:spPr/>
        <p:txBody>
          <a:bodyPr>
            <a:normAutofit/>
          </a:bodyPr>
          <a:lstStyle/>
          <a:p>
            <a:r>
              <a:rPr lang="fi-FI" dirty="0"/>
              <a:t>Seurantakeskustelu: toteutuvatko tavoitteet?</a:t>
            </a:r>
          </a:p>
        </p:txBody>
      </p:sp>
    </p:spTree>
    <p:extLst>
      <p:ext uri="{BB962C8B-B14F-4D97-AF65-F5344CB8AC3E}">
        <p14:creationId xmlns:p14="http://schemas.microsoft.com/office/powerpoint/2010/main" val="42633228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923B64-1B06-4B55-B13F-85D08CD33A6F}"/>
              </a:ext>
            </a:extLst>
          </p:cNvPr>
          <p:cNvSpPr>
            <a:spLocks noGrp="1"/>
          </p:cNvSpPr>
          <p:nvPr>
            <p:ph type="title"/>
          </p:nvPr>
        </p:nvSpPr>
        <p:spPr>
          <a:xfrm>
            <a:off x="236306" y="0"/>
            <a:ext cx="8781288" cy="1325563"/>
          </a:xfrm>
        </p:spPr>
        <p:txBody>
          <a:bodyPr/>
          <a:lstStyle/>
          <a:p>
            <a:r>
              <a:rPr lang="fi-FI" dirty="0"/>
              <a:t>Toteutuvatko tavoitteet </a:t>
            </a:r>
          </a:p>
        </p:txBody>
      </p:sp>
      <p:sp>
        <p:nvSpPr>
          <p:cNvPr id="5" name="Content Placeholder 4">
            <a:extLst>
              <a:ext uri="{FF2B5EF4-FFF2-40B4-BE49-F238E27FC236}">
                <a16:creationId xmlns:a16="http://schemas.microsoft.com/office/drawing/2014/main" id="{4A5A9100-40AA-44F3-A1FC-5AFAD114D922}"/>
              </a:ext>
            </a:extLst>
          </p:cNvPr>
          <p:cNvSpPr>
            <a:spLocks noGrp="1"/>
          </p:cNvSpPr>
          <p:nvPr>
            <p:ph idx="1"/>
          </p:nvPr>
        </p:nvSpPr>
        <p:spPr>
          <a:xfrm>
            <a:off x="236306" y="1222625"/>
            <a:ext cx="9822094" cy="5393933"/>
          </a:xfrm>
        </p:spPr>
        <p:txBody>
          <a:bodyPr>
            <a:normAutofit fontScale="77500" lnSpcReduction="20000"/>
          </a:bodyPr>
          <a:lstStyle/>
          <a:p>
            <a:pPr marL="0" indent="0">
              <a:buNone/>
            </a:pPr>
            <a:r>
              <a:rPr lang="fi-FI" dirty="0"/>
              <a:t>Tulosten mittaaminen on usein liian vähäistä tai se keskittyy liian varhaiseen vaiheeseen vaikuttavuuden näkökulmasta katsottuna. Jotta voidaan arvioida, onko tehty työ ollut hyödyllistä, on hyvä säännöllisesti pysähtyä tarkastelemaan, miten arviointiprosessi toimii. </a:t>
            </a:r>
          </a:p>
          <a:p>
            <a:pPr marL="0" indent="0">
              <a:buNone/>
            </a:pPr>
            <a:endParaRPr lang="fi-FI" dirty="0"/>
          </a:p>
          <a:p>
            <a:pPr marL="0" lvl="0" indent="0">
              <a:buNone/>
            </a:pPr>
            <a:r>
              <a:rPr lang="fi-FI" b="1" dirty="0"/>
              <a:t>Nykyinen käytössä oleva arviointiprosessi, </a:t>
            </a:r>
            <a:r>
              <a:rPr lang="fi-FI" dirty="0"/>
              <a:t>mm.</a:t>
            </a:r>
          </a:p>
          <a:p>
            <a:r>
              <a:rPr lang="fi-FI" dirty="0"/>
              <a:t>Ovatko käytössä olevat mittaamisen menetelmät toimivia?</a:t>
            </a:r>
          </a:p>
          <a:p>
            <a:r>
              <a:rPr lang="fi-FI" dirty="0"/>
              <a:t>Tuottaako arviointi tietoa pitkän aikavälin vaikuttavuudesta?</a:t>
            </a:r>
          </a:p>
          <a:p>
            <a:r>
              <a:rPr lang="fi-FI" dirty="0"/>
              <a:t>Tuottaako arviointi riittävästi tietoa lyhyen aikavälin vaikutuksista?</a:t>
            </a:r>
          </a:p>
          <a:p>
            <a:pPr marL="0" indent="0">
              <a:buNone/>
            </a:pPr>
            <a:endParaRPr lang="fi-FI" dirty="0"/>
          </a:p>
          <a:p>
            <a:pPr marL="0" lvl="0" indent="0">
              <a:buNone/>
            </a:pPr>
            <a:r>
              <a:rPr lang="fi-FI" b="1" dirty="0"/>
              <a:t>Mitä uutta tietoa on olemassa </a:t>
            </a:r>
            <a:r>
              <a:rPr lang="fi-FI" dirty="0"/>
              <a:t>mittaamisen avuksi, mm.</a:t>
            </a:r>
          </a:p>
          <a:p>
            <a:r>
              <a:rPr lang="fi-FI" dirty="0"/>
              <a:t>Mitä tietoa tarvitaan lisää, jotta voidaan arvioida, päästiinkö tavoitteisiin?</a:t>
            </a:r>
          </a:p>
          <a:p>
            <a:r>
              <a:rPr lang="fi-FI" b="0" i="0" dirty="0">
                <a:effectLst/>
              </a:rPr>
              <a:t>Onko olemassa uutta tutkittua tietoa vaikutusten kääntymisestä vaikuttavuuteen? </a:t>
            </a:r>
          </a:p>
          <a:p>
            <a:r>
              <a:rPr lang="fi-FI" dirty="0"/>
              <a:t>Miten varmistua siitä, että tavoitellut vaikutukset johtavat haluttuun positiiviseen vaikuttavuuteen, eivätkä </a:t>
            </a:r>
            <a:r>
              <a:rPr lang="fi-FI" b="0" i="0" dirty="0">
                <a:effectLst/>
              </a:rPr>
              <a:t>ennakoimattomaan negatiiviseen lopputulokseen?</a:t>
            </a:r>
            <a:endParaRPr lang="fi-FI" dirty="0"/>
          </a:p>
          <a:p>
            <a:endParaRPr lang="fi-FI" dirty="0"/>
          </a:p>
        </p:txBody>
      </p:sp>
      <p:sp>
        <p:nvSpPr>
          <p:cNvPr id="2" name="Dian numeron paikkamerkki 1">
            <a:extLst>
              <a:ext uri="{FF2B5EF4-FFF2-40B4-BE49-F238E27FC236}">
                <a16:creationId xmlns:a16="http://schemas.microsoft.com/office/drawing/2014/main" id="{511163A6-5553-4E43-AB78-942C3B76AF4D}"/>
              </a:ext>
            </a:extLst>
          </p:cNvPr>
          <p:cNvSpPr>
            <a:spLocks noGrp="1"/>
          </p:cNvSpPr>
          <p:nvPr>
            <p:ph type="sldNum" sz="quarter" idx="12"/>
          </p:nvPr>
        </p:nvSpPr>
        <p:spPr/>
        <p:txBody>
          <a:bodyPr/>
          <a:lstStyle/>
          <a:p>
            <a:fld id="{9AC3490C-B401-7445-84BA-EA6FCE9C76E3}" type="slidenum">
              <a:rPr lang="fi-FI" smtClean="0"/>
              <a:pPr/>
              <a:t>52</a:t>
            </a:fld>
            <a:endParaRPr lang="fi-FI"/>
          </a:p>
        </p:txBody>
      </p:sp>
    </p:spTree>
    <p:extLst>
      <p:ext uri="{BB962C8B-B14F-4D97-AF65-F5344CB8AC3E}">
        <p14:creationId xmlns:p14="http://schemas.microsoft.com/office/powerpoint/2010/main" val="3499188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F31A0-1CAA-4152-9409-FC99FF14598A}"/>
              </a:ext>
            </a:extLst>
          </p:cNvPr>
          <p:cNvSpPr>
            <a:spLocks noGrp="1"/>
          </p:cNvSpPr>
          <p:nvPr>
            <p:ph type="title"/>
          </p:nvPr>
        </p:nvSpPr>
        <p:spPr>
          <a:xfrm>
            <a:off x="831850" y="1442609"/>
            <a:ext cx="10515600" cy="2852737"/>
          </a:xfrm>
        </p:spPr>
        <p:txBody>
          <a:bodyPr/>
          <a:lstStyle/>
          <a:p>
            <a:r>
              <a:rPr lang="fi-FI" dirty="0"/>
              <a:t>Hyviä hetkiä ilmiölähtöisen hyvinvointikertomuksen tekoon!</a:t>
            </a:r>
          </a:p>
        </p:txBody>
      </p:sp>
      <p:sp>
        <p:nvSpPr>
          <p:cNvPr id="3" name="Content Placeholder 2">
            <a:extLst>
              <a:ext uri="{FF2B5EF4-FFF2-40B4-BE49-F238E27FC236}">
                <a16:creationId xmlns:a16="http://schemas.microsoft.com/office/drawing/2014/main" id="{AC5C2014-D2DB-45B2-8806-378E4187D29A}"/>
              </a:ext>
            </a:extLst>
          </p:cNvPr>
          <p:cNvSpPr>
            <a:spLocks noGrp="1"/>
          </p:cNvSpPr>
          <p:nvPr>
            <p:ph type="body" idx="1"/>
          </p:nvPr>
        </p:nvSpPr>
        <p:spPr>
          <a:xfrm>
            <a:off x="831850" y="4589463"/>
            <a:ext cx="10808770" cy="1973383"/>
          </a:xfrm>
        </p:spPr>
        <p:txBody>
          <a:bodyPr numCol="2">
            <a:normAutofit/>
          </a:bodyPr>
          <a:lstStyle/>
          <a:p>
            <a:r>
              <a:rPr lang="fi-FI" sz="1600" dirty="0"/>
              <a:t>Kehittämispäällikkö Satu Kankkonen</a:t>
            </a:r>
          </a:p>
          <a:p>
            <a:r>
              <a:rPr lang="fi-FI" sz="1600" dirty="0"/>
              <a:t>Tampereen kaupunkiseutu</a:t>
            </a:r>
          </a:p>
          <a:p>
            <a:endParaRPr lang="fi-FI" sz="1600" dirty="0"/>
          </a:p>
          <a:p>
            <a:r>
              <a:rPr lang="fi-FI" sz="1600" dirty="0"/>
              <a:t>Käsikirjan työskentelypohjat: Johtava konsultti Sirpa Korhonen, FCG </a:t>
            </a:r>
            <a:r>
              <a:rPr lang="fi-FI" sz="1600" dirty="0" err="1"/>
              <a:t>Finnish</a:t>
            </a:r>
            <a:r>
              <a:rPr lang="fi-FI" sz="1600" dirty="0"/>
              <a:t> Consulting Group Oy</a:t>
            </a:r>
          </a:p>
          <a:p>
            <a:pPr marL="0" indent="0">
              <a:buNone/>
            </a:pPr>
            <a:endParaRPr lang="fi-FI" sz="1600" dirty="0"/>
          </a:p>
          <a:p>
            <a:endParaRPr lang="fi-FI" dirty="0"/>
          </a:p>
        </p:txBody>
      </p:sp>
      <p:sp>
        <p:nvSpPr>
          <p:cNvPr id="4" name="Dian numeron paikkamerkki 3">
            <a:extLst>
              <a:ext uri="{FF2B5EF4-FFF2-40B4-BE49-F238E27FC236}">
                <a16:creationId xmlns:a16="http://schemas.microsoft.com/office/drawing/2014/main" id="{17A28269-1244-4D0F-B97B-1BF04793AB6C}"/>
              </a:ext>
            </a:extLst>
          </p:cNvPr>
          <p:cNvSpPr>
            <a:spLocks noGrp="1"/>
          </p:cNvSpPr>
          <p:nvPr>
            <p:ph type="sldNum" sz="quarter" idx="12"/>
          </p:nvPr>
        </p:nvSpPr>
        <p:spPr/>
        <p:txBody>
          <a:bodyPr/>
          <a:lstStyle/>
          <a:p>
            <a:fld id="{9AC3490C-B401-7445-84BA-EA6FCE9C76E3}" type="slidenum">
              <a:rPr lang="fi-FI" smtClean="0"/>
              <a:t>53</a:t>
            </a:fld>
            <a:endParaRPr lang="fi-FI"/>
          </a:p>
        </p:txBody>
      </p:sp>
    </p:spTree>
    <p:extLst>
      <p:ext uri="{BB962C8B-B14F-4D97-AF65-F5344CB8AC3E}">
        <p14:creationId xmlns:p14="http://schemas.microsoft.com/office/powerpoint/2010/main" val="4170156896"/>
      </p:ext>
    </p:extLst>
  </p:cSld>
  <p:clrMapOvr>
    <a:masterClrMapping/>
  </p:clrMapOvr>
</p:sld>
</file>

<file path=ppt/theme/theme1.xml><?xml version="1.0" encoding="utf-8"?>
<a:theme xmlns:a="http://schemas.openxmlformats.org/drawingml/2006/main" name="Office-teema">
  <a:themeElements>
    <a:clrScheme name="TKS - Värimalli 1">
      <a:dk1>
        <a:srgbClr val="222222"/>
      </a:dk1>
      <a:lt1>
        <a:srgbClr val="FFFFFF"/>
      </a:lt1>
      <a:dk2>
        <a:srgbClr val="007899"/>
      </a:dk2>
      <a:lt2>
        <a:srgbClr val="FFFFFF"/>
      </a:lt2>
      <a:accent1>
        <a:srgbClr val="357769"/>
      </a:accent1>
      <a:accent2>
        <a:srgbClr val="7FC341"/>
      </a:accent2>
      <a:accent3>
        <a:srgbClr val="FFD668"/>
      </a:accent3>
      <a:accent4>
        <a:srgbClr val="F78D1D"/>
      </a:accent4>
      <a:accent5>
        <a:srgbClr val="007899"/>
      </a:accent5>
      <a:accent6>
        <a:srgbClr val="F7403F"/>
      </a:accent6>
      <a:hlink>
        <a:srgbClr val="003590"/>
      </a:hlink>
      <a:folHlink>
        <a:srgbClr val="9211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FA6E9A15A8387341BB0F377F8A975994" ma:contentTypeVersion="2" ma:contentTypeDescription="Luo uusi asiakirja." ma:contentTypeScope="" ma:versionID="ab19ecd290b276fe4d69c1bbc936b1ff">
  <xsd:schema xmlns:xsd="http://www.w3.org/2001/XMLSchema" xmlns:xs="http://www.w3.org/2001/XMLSchema" xmlns:p="http://schemas.microsoft.com/office/2006/metadata/properties" xmlns:ns2="b82b3398-d351-432e-899a-ed0a95c2d3ea" targetNamespace="http://schemas.microsoft.com/office/2006/metadata/properties" ma:root="true" ma:fieldsID="c7b26fc685d3e732ee69ad9db299e5d1" ns2:_="">
    <xsd:import namespace="b82b3398-d351-432e-899a-ed0a95c2d3e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b3398-d351-432e-899a-ed0a95c2d3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B8EE1-FF77-437B-914D-8D5E044EC7A4}">
  <ds:schemaRefs>
    <ds:schemaRef ds:uri="http://schemas.microsoft.com/sharepoint/v3/contenttype/forms"/>
  </ds:schemaRefs>
</ds:datastoreItem>
</file>

<file path=customXml/itemProps2.xml><?xml version="1.0" encoding="utf-8"?>
<ds:datastoreItem xmlns:ds="http://schemas.openxmlformats.org/officeDocument/2006/customXml" ds:itemID="{1BFD854D-5F0D-4BC8-8AEA-13E9E4ECF1D1}">
  <ds:schemaRefs>
    <ds:schemaRef ds:uri="http://purl.org/dc/dcmitype/"/>
    <ds:schemaRef ds:uri="http://schemas.microsoft.com/office/2006/documentManagement/types"/>
    <ds:schemaRef ds:uri="http://purl.org/dc/elements/1.1/"/>
    <ds:schemaRef ds:uri="http://www.w3.org/XML/1998/namespace"/>
    <ds:schemaRef ds:uri="http://purl.org/dc/terms/"/>
    <ds:schemaRef ds:uri="http://schemas.microsoft.com/office/2006/metadata/properties"/>
    <ds:schemaRef ds:uri="http://schemas.microsoft.com/office/infopath/2007/PartnerControls"/>
    <ds:schemaRef ds:uri="http://schemas.openxmlformats.org/package/2006/metadata/core-properties"/>
    <ds:schemaRef ds:uri="b82b3398-d351-432e-899a-ed0a95c2d3ea"/>
  </ds:schemaRefs>
</ds:datastoreItem>
</file>

<file path=customXml/itemProps3.xml><?xml version="1.0" encoding="utf-8"?>
<ds:datastoreItem xmlns:ds="http://schemas.openxmlformats.org/officeDocument/2006/customXml" ds:itemID="{FE7B9B1F-9985-403E-9DC2-FA2525EE5444}">
  <ds:schemaRefs>
    <ds:schemaRef ds:uri="b82b3398-d351-432e-899a-ed0a95c2d3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2266</TotalTime>
  <Words>2655</Words>
  <Application>Microsoft Office PowerPoint</Application>
  <PresentationFormat>Laajakuva</PresentationFormat>
  <Paragraphs>372</Paragraphs>
  <Slides>53</Slides>
  <Notes>4</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53</vt:i4>
      </vt:variant>
    </vt:vector>
  </HeadingPairs>
  <TitlesOfParts>
    <vt:vector size="57" baseType="lpstr">
      <vt:lpstr>Arial</vt:lpstr>
      <vt:lpstr>Calibri</vt:lpstr>
      <vt:lpstr>Posterama</vt:lpstr>
      <vt:lpstr>Office-teema</vt:lpstr>
      <vt:lpstr>Ilmiölähtöisen hyvinvointijohtamisen käsikirja</vt:lpstr>
      <vt:lpstr>Sisällysluettelo</vt:lpstr>
      <vt:lpstr>Käyttöohje</vt:lpstr>
      <vt:lpstr>Miten käytän tätä käsikirjaa?</vt:lpstr>
      <vt:lpstr>Käsitteet Ilmiölähtöinen hyvinvointisuunnitelma </vt:lpstr>
      <vt:lpstr>Käsitteitä</vt:lpstr>
      <vt:lpstr>Ilmiölähtöisyys hyvinvointisuunnitelman laadinnassa</vt:lpstr>
      <vt:lpstr>Ilmiölähtöinen suunnittelu</vt:lpstr>
      <vt:lpstr>Ilmiölähtöinen suunnittelu hyvinvointisuunnitelman laadinnassa</vt:lpstr>
      <vt:lpstr>Kohti mahdollisia tulevaisuuksia</vt:lpstr>
      <vt:lpstr>Vaikutusketju kehittämisen apuna  Lisätietoja: Sitra </vt:lpstr>
      <vt:lpstr>Hyvinvointisuunnitelman laadinta prosessina</vt:lpstr>
      <vt:lpstr>PowerPoint-esitys</vt:lpstr>
      <vt:lpstr>Hyvinvointisuunnitelma osana kunnan johtamista</vt:lpstr>
      <vt:lpstr>Yhteys kuntastrategiaan sekä talouden ja toiminnan suunnitteluun</vt:lpstr>
      <vt:lpstr>Mitä tehdään uudella tavalla?  </vt:lpstr>
      <vt:lpstr>Käsikirja</vt:lpstr>
      <vt:lpstr>Vaihe 1</vt:lpstr>
      <vt:lpstr>Valtuustokauden ylittävät tunnistetut ilmiöt ja tavoiteasetanta</vt:lpstr>
      <vt:lpstr>Työskentelypohjat I</vt:lpstr>
      <vt:lpstr>Mitkä hyvinvoinnin edistämiseen liittyvät asiat ovat toimintaympäristössä tärkeitä ja ajankohtaisia?</vt:lpstr>
      <vt:lpstr>Mitä hyvinvointikertomuksen tuloksista ilmenee (mm. hyvinvointivajeet ja myönteiset kehityskulut)?</vt:lpstr>
      <vt:lpstr>Työskentelypohjat II</vt:lpstr>
      <vt:lpstr>Ilmiölähtöinen suunnittelu</vt:lpstr>
      <vt:lpstr>Ilmiöiden tunnistamista voi lähestyä seuraavilla tavoilla</vt:lpstr>
      <vt:lpstr>Ilmiöiden tunnistaminen – osa-tekijöistä ilmiöihin</vt:lpstr>
      <vt:lpstr>Ilmiöiden tunnistaminen – ilmiöstä osa-tekijöihin</vt:lpstr>
      <vt:lpstr>Ilmiöiden tunnistamisesta kohti vaikuttavuustavoitteiden asettamista</vt:lpstr>
      <vt:lpstr>Kirjatkaa ilmiöitä ja niiden pohjalta vaikuttavuustavoitteita</vt:lpstr>
      <vt:lpstr>Mikäli vaikuttavuustavoitteita tarvitsee priorisoida?</vt:lpstr>
      <vt:lpstr>Hyvinvoinnin edistämisen vaikuttavuustavoitteiden priorisointi</vt:lpstr>
      <vt:lpstr>Vaihe 2</vt:lpstr>
      <vt:lpstr>Toimialojen roolien hahmottaminen</vt:lpstr>
      <vt:lpstr>Työskentelypohjat III</vt:lpstr>
      <vt:lpstr>Toimialojen rooli</vt:lpstr>
      <vt:lpstr>A. Mitä toimialamme TEKEE vaikuttavuustavoitteen edistämiseksi TÄLLÄ HETKELLÄ?</vt:lpstr>
      <vt:lpstr>B. Mitä toimialamme VOI TEHDÄ vaikuttavuustavoitteen edistämiseksi TULEVAISUUDESSA VIELÄ ENEMMÄN TAI ERI TAVALLA? Pyrkikää löytämään uusia ideoita, joita ette tällä hetkellä vielä tee. </vt:lpstr>
      <vt:lpstr>Vaihe 3</vt:lpstr>
      <vt:lpstr>Tärkeimmät tavoitteet valtuustokaudeksi?</vt:lpstr>
      <vt:lpstr>Millainen on hyvä tavoite?</vt:lpstr>
      <vt:lpstr>Työskentelypohjat IV</vt:lpstr>
      <vt:lpstr>Vaikuttavuustavoite: Kirjoita tähän vaikuttavuustavoite (pitkä aikaväli 5-25 v.) Sarake 1: Ideoikaa vaikuttavuustavoitteesta johdettavia vaikutuksia (Mitä muutoksia tarvitaan, jotta ne johtavat perustellusti hyödyn syntymiseen?) Sarake 2: Miettikää keinoja, joilla haluttuun muutokseen voidaan vaikuttaa valtuustokauden aikana. Sarake 3: Mitkä mittarit määrittävät onnistumista? Miten voimme mitata olemmeko menossa kohti tavoiteltua muutosta (vaikutus)? </vt:lpstr>
      <vt:lpstr>Vaihe 4</vt:lpstr>
      <vt:lpstr>Hyvinvointisuunnitelman laatiminen</vt:lpstr>
      <vt:lpstr>Vaikutustavoitteet valtuustokaudelle. Ideoikaa hyvinvointisuunnitelman tavoitteita, toimenpiteitä, vastuutahoja ja mittareita </vt:lpstr>
      <vt:lpstr>Ilmiölähtöisen hyvinvointisuunnitelman mallinnus</vt:lpstr>
      <vt:lpstr>Ilmiölähtöisen hyvinvointisuunnitelman mallinnus  </vt:lpstr>
      <vt:lpstr>Vaihe 5</vt:lpstr>
      <vt:lpstr>Kunnan vuosikellon mukainen suunnitelma ja vaikutusten arviointi</vt:lpstr>
      <vt:lpstr>Arviointi vuosittain valtuustokauden aikana</vt:lpstr>
      <vt:lpstr>Työskentelypohjat V</vt:lpstr>
      <vt:lpstr>Toteutuvatko tavoitteet </vt:lpstr>
      <vt:lpstr>Hyviä hetkiä ilmiölähtöisen hyvinvointikertomuksen tekoon!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Juho</dc:creator>
  <cp:lastModifiedBy>Malo Terttu</cp:lastModifiedBy>
  <cp:revision>219</cp:revision>
  <cp:lastPrinted>2021-08-24T11:01:40Z</cp:lastPrinted>
  <dcterms:created xsi:type="dcterms:W3CDTF">2020-08-27T04:50:54Z</dcterms:created>
  <dcterms:modified xsi:type="dcterms:W3CDTF">2021-10-20T12:27:26Z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0x010100FA6E9A15A8387341BB0F377F8A975994</vt:lpwstr>
  </property>
  <property fmtid="{D5CDD505-2E9C-101B-9397-08002B2CF9AE}" pid="3" name="_NewReviewCycle">
    <vt:lpwstr/>
  </property>
</Properties>
</file>