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7" r:id="rId4"/>
    <p:sldId id="258" r:id="rId5"/>
    <p:sldId id="269" r:id="rId6"/>
    <p:sldId id="272" r:id="rId7"/>
    <p:sldId id="273" r:id="rId8"/>
    <p:sldId id="271" r:id="rId9"/>
    <p:sldId id="274" r:id="rId10"/>
    <p:sldId id="261" r:id="rId11"/>
    <p:sldId id="262" r:id="rId12"/>
    <p:sldId id="259" r:id="rId13"/>
    <p:sldId id="260" r:id="rId14"/>
    <p:sldId id="263" r:id="rId15"/>
    <p:sldId id="264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8/8/2021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8/8/2021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8/8/2021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8/8/2021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8/8/2021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8/8/2021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8/8/2021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7oDn-KlFz4s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mieli.fi/sites/default/files/inline/Hankkeet/TLP/digilog_suo/lp_lokikirja_varhaiskasvatukseen_2019.pdf" TargetMode="External"/><Relationship Id="rId2" Type="http://schemas.openxmlformats.org/officeDocument/2006/relationships/hyperlink" Target="https://mieli.fi/fi/kehitt%C3%A4mistoiminta/lapset-ja-nuoret/toimiva-lapsi-perhe-ty%C3%B6/lapset-puheeksi-lp-menetelm%C3%A4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eseus.fi/bitstream/handle/10024/116487/KivirantaHeidi.pdf?sequence=1&amp;isAllowed=y" TargetMode="External"/><Relationship Id="rId2" Type="http://schemas.openxmlformats.org/officeDocument/2006/relationships/hyperlink" Target="https://kasvuntuki.fi/tyomenetelmat/perhekoulu-pop/?_sfm_kohderyhma=perhee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kasvuntuki.fi/tyomenetelmat/voimaperheet/?_sfm_kohderyhma=perheet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sT1N8mlFy-w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zm1_9Tr15iA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Yhteistyö perheen kanssa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err="1" smtClean="0"/>
              <a:t>Perto</a:t>
            </a:r>
            <a:r>
              <a:rPr lang="fi-FI" dirty="0" smtClean="0"/>
              <a:t> syksy 2021</a:t>
            </a:r>
          </a:p>
          <a:p>
            <a:r>
              <a:rPr lang="fi-FI" dirty="0" smtClean="0"/>
              <a:t>Jenni Paukkuri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61794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Menetelmiä ja välineitä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b="1" dirty="0"/>
              <a:t>Keskustelut: </a:t>
            </a:r>
          </a:p>
          <a:p>
            <a:pPr>
              <a:buFontTx/>
              <a:buChar char="-"/>
            </a:pPr>
            <a:r>
              <a:rPr lang="fi-FI" dirty="0"/>
              <a:t>Tutustuminen ja Alkuvasu: sovitaan käytänteet ja turvataan lapsen hyvä varhaiskasvatuksen </a:t>
            </a:r>
            <a:r>
              <a:rPr lang="fi-FI" dirty="0" smtClean="0"/>
              <a:t>aloitus</a:t>
            </a:r>
          </a:p>
          <a:p>
            <a:pPr>
              <a:buFontTx/>
              <a:buChar char="-"/>
            </a:pPr>
            <a:r>
              <a:rPr lang="fi-FI" dirty="0" smtClean="0"/>
              <a:t>vasu-keskustelu</a:t>
            </a:r>
            <a:r>
              <a:rPr lang="fi-FI" dirty="0"/>
              <a:t>: huoltajan ja henkilöstön havainnot ja näkemykset lapsen </a:t>
            </a:r>
            <a:r>
              <a:rPr lang="fi-FI" dirty="0" smtClean="0"/>
              <a:t>kehityksen </a:t>
            </a:r>
            <a:r>
              <a:rPr lang="fi-FI" dirty="0"/>
              <a:t>ja oppimisen vaiheista sekä ryhmässä toimimisesta, sopimus </a:t>
            </a:r>
            <a:r>
              <a:rPr lang="fi-FI" dirty="0" smtClean="0"/>
              <a:t>huoltajien </a:t>
            </a:r>
            <a:r>
              <a:rPr lang="fi-FI" dirty="0"/>
              <a:t>ja varhaiskasvatuksen välillä lapsen </a:t>
            </a:r>
            <a:r>
              <a:rPr lang="fi-FI" dirty="0" smtClean="0"/>
              <a:t>vahvuuksienedistämisestä </a:t>
            </a:r>
            <a:r>
              <a:rPr lang="fi-FI" dirty="0"/>
              <a:t>ja mahdollisista </a:t>
            </a:r>
            <a:r>
              <a:rPr lang="fi-FI" dirty="0" smtClean="0"/>
              <a:t>tuentarpeista</a:t>
            </a:r>
          </a:p>
          <a:p>
            <a:pPr>
              <a:buFontTx/>
              <a:buChar char="-"/>
            </a:pPr>
            <a:r>
              <a:rPr lang="fi-FI" dirty="0" smtClean="0"/>
              <a:t>päivittäiset </a:t>
            </a:r>
            <a:r>
              <a:rPr lang="fi-FI" dirty="0"/>
              <a:t>keskustelut tuonti- ja hakutilanteissa: säännöllisyys ja </a:t>
            </a:r>
            <a:r>
              <a:rPr lang="fi-FI" dirty="0" smtClean="0"/>
              <a:t>avoimuus</a:t>
            </a:r>
          </a:p>
          <a:p>
            <a:pPr>
              <a:buFontTx/>
              <a:buChar char="-"/>
            </a:pPr>
            <a:r>
              <a:rPr lang="fi-FI" dirty="0" smtClean="0"/>
              <a:t>viestintä </a:t>
            </a:r>
            <a:r>
              <a:rPr lang="fi-FI" dirty="0"/>
              <a:t>eri sovellusten kuten Wilman kautta</a:t>
            </a:r>
          </a:p>
          <a:p>
            <a:r>
              <a:rPr lang="fi-FI" b="1" dirty="0"/>
              <a:t>Vanhempainillat ja erilaiset tapahtumat</a:t>
            </a:r>
          </a:p>
          <a:p>
            <a:r>
              <a:rPr lang="fi-FI" b="1" dirty="0"/>
              <a:t>Palautteen kerääminen </a:t>
            </a:r>
            <a:r>
              <a:rPr lang="fi-FI" b="1" dirty="0" smtClean="0"/>
              <a:t>vanhemmilta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19131052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Moniammatillisuus</a:t>
            </a:r>
            <a:r>
              <a:rPr lang="fi-FI" dirty="0"/>
              <a:t>:</a:t>
            </a:r>
          </a:p>
          <a:p>
            <a:pPr>
              <a:buFontTx/>
              <a:buChar char="-"/>
            </a:pPr>
            <a:r>
              <a:rPr lang="fi-FI" dirty="0" err="1"/>
              <a:t>Viikottaiset</a:t>
            </a:r>
            <a:r>
              <a:rPr lang="fi-FI" dirty="0"/>
              <a:t> tiimipalaverit</a:t>
            </a:r>
          </a:p>
          <a:p>
            <a:pPr>
              <a:buFontTx/>
              <a:buChar char="-"/>
            </a:pPr>
            <a:r>
              <a:rPr lang="fi-FI" dirty="0"/>
              <a:t>Yhteistyö päiväkodin muiden ryhmien kanssa</a:t>
            </a:r>
          </a:p>
          <a:p>
            <a:pPr>
              <a:buFontTx/>
              <a:buChar char="-"/>
            </a:pPr>
            <a:r>
              <a:rPr lang="fi-FI" dirty="0"/>
              <a:t>Alueen muut päiväkodit ja perhepäivähoitajat</a:t>
            </a:r>
          </a:p>
          <a:p>
            <a:pPr>
              <a:buFontTx/>
              <a:buChar char="-"/>
            </a:pPr>
            <a:r>
              <a:rPr lang="fi-FI" dirty="0"/>
              <a:t>Suunnittelupalaverit ammattiryhmittäin omassa yksikössä tai alueella</a:t>
            </a:r>
          </a:p>
          <a:p>
            <a:pPr>
              <a:buFontTx/>
              <a:buChar char="-"/>
            </a:pPr>
            <a:r>
              <a:rPr lang="fi-FI" dirty="0"/>
              <a:t>Varhaiskasvatuksen erityisopettaja</a:t>
            </a:r>
          </a:p>
          <a:p>
            <a:pPr>
              <a:buFontTx/>
              <a:buChar char="-"/>
            </a:pPr>
            <a:r>
              <a:rPr lang="fi-FI" dirty="0"/>
              <a:t>Moniammatilliset tiimit</a:t>
            </a:r>
          </a:p>
          <a:p>
            <a:pPr>
              <a:buFontTx/>
              <a:buChar char="-"/>
            </a:pPr>
            <a:r>
              <a:rPr lang="fi-FI" dirty="0"/>
              <a:t>Neuvola (</a:t>
            </a:r>
            <a:r>
              <a:rPr lang="fi-FI" dirty="0" err="1"/>
              <a:t>esim</a:t>
            </a:r>
            <a:r>
              <a:rPr lang="fi-FI" dirty="0"/>
              <a:t> 4v-palaute päiväkodista neuvolaan)</a:t>
            </a:r>
          </a:p>
          <a:p>
            <a:pPr>
              <a:buFontTx/>
              <a:buChar char="-"/>
            </a:pPr>
            <a:r>
              <a:rPr lang="fi-FI" dirty="0"/>
              <a:t>Tarvittaessa mm fysioterapeutti, toimintaterapeutti, puheterapeutti</a:t>
            </a:r>
          </a:p>
          <a:p>
            <a:pPr>
              <a:buFontTx/>
              <a:buChar char="-"/>
            </a:pPr>
            <a:r>
              <a:rPr lang="fi-FI" dirty="0"/>
              <a:t>Tarvittaessa </a:t>
            </a:r>
            <a:r>
              <a:rPr lang="fi-FI" dirty="0" err="1"/>
              <a:t>sosiaali</a:t>
            </a:r>
            <a:r>
              <a:rPr lang="fi-FI" dirty="0"/>
              <a:t>- ja </a:t>
            </a:r>
            <a:r>
              <a:rPr lang="fi-FI" dirty="0" smtClean="0"/>
              <a:t>perhepalvelut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78939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Lapset puheeksi-menetelmä</a:t>
            </a:r>
            <a:br>
              <a:rPr lang="fi-FI" dirty="0" smtClean="0"/>
            </a:br>
            <a:r>
              <a:rPr lang="fi-FI" dirty="0">
                <a:hlinkClick r:id="rId2"/>
              </a:rPr>
              <a:t>Lapset puheeksi - YouTube</a:t>
            </a: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lapsikeskeinen toimintamalli</a:t>
            </a:r>
          </a:p>
          <a:p>
            <a:r>
              <a:rPr lang="fi-FI" dirty="0"/>
              <a:t>kehitetty vahvistamaan vanhemmuutta, lapsen ja vanhemman myönteistä suhdetta sekä lapsen turvallista ja sujuvaa arkea kotona, päiväkodissa, koulussa ja vapaa-aikana</a:t>
            </a:r>
          </a:p>
          <a:p>
            <a:r>
              <a:rPr lang="fi-FI" dirty="0"/>
              <a:t>Osallistuminen vapaaehtoista, ei korvaa vasu-keskustelua</a:t>
            </a:r>
          </a:p>
          <a:p>
            <a:r>
              <a:rPr lang="fi-FI" dirty="0"/>
              <a:t>keskustelu vanhemman/vanhempien ja työntekijän välillä: lapseen ja hänen elämäntilanteeseen liittyvät vahvuudet ja haavoittuvuudet</a:t>
            </a:r>
          </a:p>
          <a:p>
            <a:r>
              <a:rPr lang="fi-FI" dirty="0"/>
              <a:t>lasten osallistuminen arvioidaan tilannekohtaisesti</a:t>
            </a:r>
          </a:p>
          <a:p>
            <a:r>
              <a:rPr lang="fi-FI" dirty="0"/>
              <a:t>suositellaan käytäväksi akuutin kriisivaiheen jälkeen</a:t>
            </a:r>
          </a:p>
          <a:p>
            <a:r>
              <a:rPr lang="fi-FI" dirty="0"/>
              <a:t>yhteinen periaate on eri osapuolien asiantuntemuksen </a:t>
            </a:r>
            <a:r>
              <a:rPr lang="fi-FI" dirty="0" smtClean="0"/>
              <a:t>kunnioitus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6871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fi-FI" dirty="0">
              <a:solidFill>
                <a:schemeClr val="bg1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Käydään läpi lapsen elämäntilanne kotona, koulussa/päiväkodissa, vapaa-aikana</a:t>
            </a:r>
          </a:p>
          <a:p>
            <a:r>
              <a:rPr lang="fi-FI" dirty="0"/>
              <a:t>Opitaan ymmärtämään lasta eri kehitysympäristöissä</a:t>
            </a:r>
          </a:p>
          <a:p>
            <a:r>
              <a:rPr lang="fi-FI" dirty="0"/>
              <a:t>Tunnistetaan elämäntilanteeseen liittyvät vahvuudet ja haavoittuvuudet</a:t>
            </a:r>
          </a:p>
          <a:p>
            <a:r>
              <a:rPr lang="fi-FI" dirty="0"/>
              <a:t>Tehdään toimintasuunnitelma: päätetään, miten vahvistetaan lapsen elämän tärkeitä vahvuuksia ja etsitään ratkaisuja haavoittuvuuksiin</a:t>
            </a:r>
          </a:p>
          <a:p>
            <a:r>
              <a:rPr lang="fi-FI" dirty="0"/>
              <a:t>Jos toimintasuunnitelman toteuttamiseen tarvitaan lisää tekijöitä </a:t>
            </a:r>
            <a:r>
              <a:rPr lang="fi-FI" dirty="0">
                <a:sym typeface="Wingdings" panose="05000000000000000000" pitchFamily="2" charset="2"/>
              </a:rPr>
              <a:t> neuvonpito  </a:t>
            </a:r>
            <a:r>
              <a:rPr lang="fi-FI" dirty="0" smtClean="0">
                <a:sym typeface="Wingdings" panose="05000000000000000000" pitchFamily="2" charset="2"/>
              </a:rPr>
              <a:t>verkosto</a:t>
            </a:r>
          </a:p>
          <a:p>
            <a:pPr marL="0" indent="0">
              <a:buNone/>
            </a:pPr>
            <a:r>
              <a:rPr lang="fi-FI" dirty="0">
                <a:hlinkClick r:id="rId2"/>
              </a:rPr>
              <a:t>Lapset puheeksi (LP) -menetelmä | MIELI Suomen Mielenterveys </a:t>
            </a:r>
            <a:r>
              <a:rPr lang="fi-FI" dirty="0" smtClean="0">
                <a:hlinkClick r:id="rId2"/>
              </a:rPr>
              <a:t>ry</a:t>
            </a:r>
            <a:endParaRPr lang="fi-FI" dirty="0" smtClean="0"/>
          </a:p>
          <a:p>
            <a:pPr marL="0" indent="0">
              <a:buNone/>
            </a:pPr>
            <a:r>
              <a:rPr lang="fi-FI" dirty="0">
                <a:hlinkClick r:id="rId3"/>
              </a:rPr>
              <a:t>Microsoft Word - LP_vaka_lokikirja_Bitta_25.8.2019.docx (mieli.fi)</a:t>
            </a:r>
            <a:endParaRPr lang="fi-FI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658048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Perhekoulu-malli: </a:t>
            </a:r>
            <a:r>
              <a:rPr lang="fi-FI" dirty="0">
                <a:hlinkClick r:id="rId2"/>
              </a:rPr>
              <a:t>Perhekoulu POP - Kasvuntuki</a:t>
            </a:r>
            <a:endParaRPr lang="fi-FI" dirty="0"/>
          </a:p>
          <a:p>
            <a:pPr marL="0" indent="0">
              <a:buNone/>
            </a:pPr>
            <a:r>
              <a:rPr lang="fi-FI" dirty="0" err="1">
                <a:hlinkClick r:id="rId3"/>
              </a:rPr>
              <a:t>Opinnäytetyö_KivirantaHeidi</a:t>
            </a:r>
            <a:r>
              <a:rPr lang="fi-FI" dirty="0">
                <a:hlinkClick r:id="rId3"/>
              </a:rPr>
              <a:t> (theseus.fi)</a:t>
            </a:r>
            <a:endParaRPr lang="fi-FI" dirty="0"/>
          </a:p>
          <a:p>
            <a:r>
              <a:rPr lang="fi-FI" dirty="0"/>
              <a:t>Voimaperheet-malli: </a:t>
            </a:r>
            <a:r>
              <a:rPr lang="fi-FI" dirty="0">
                <a:hlinkClick r:id="rId4"/>
              </a:rPr>
              <a:t>Voimaperheet - Kasvuntuki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480777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Suunnitellaan </a:t>
            </a:r>
            <a:r>
              <a:rPr lang="fi-FI" dirty="0" smtClean="0"/>
              <a:t>pareittain vanhempainillan </a:t>
            </a:r>
            <a:r>
              <a:rPr lang="fi-FI" dirty="0"/>
              <a:t>runko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Huomioikaa vanhempien osallisuus ja myönteinen kohtaaminen</a:t>
            </a:r>
            <a:r>
              <a:rPr lang="fi-FI" dirty="0" smtClean="0"/>
              <a:t>!</a:t>
            </a:r>
          </a:p>
          <a:p>
            <a:r>
              <a:rPr lang="fi-FI" dirty="0" smtClean="0"/>
              <a:t>Miettikää myös vanhemmille annettavaksi jokin vinkki (leikki/peli/tekeminen) perheen sisäisen </a:t>
            </a:r>
            <a:r>
              <a:rPr lang="fi-FI" smtClean="0"/>
              <a:t>vuorovaikutuksen vahvistamiseksi.</a:t>
            </a:r>
            <a:endParaRPr lang="fi-FI" dirty="0"/>
          </a:p>
          <a:p>
            <a:endParaRPr lang="fi-FI" dirty="0"/>
          </a:p>
          <a:p>
            <a:r>
              <a:rPr lang="fi-FI" dirty="0"/>
              <a:t>Suunnitelma esitellään muulle ryhmälle. </a:t>
            </a:r>
          </a:p>
        </p:txBody>
      </p:sp>
    </p:spTree>
    <p:extLst>
      <p:ext uri="{BB962C8B-B14F-4D97-AF65-F5344CB8AC3E}">
        <p14:creationId xmlns:p14="http://schemas.microsoft.com/office/powerpoint/2010/main" val="2415571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>Opiskelija toimii yhteistyössä lapsen ja perheen kanssa</a:t>
            </a:r>
            <a:br>
              <a:rPr lang="fi-FI" b="1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toimii yhteistyössä huoltajan kanssa käyttäen </a:t>
            </a:r>
            <a:r>
              <a:rPr lang="fi-FI" u="sng" dirty="0"/>
              <a:t>yhteistyön menetelmiä ja välineitä </a:t>
            </a:r>
            <a:r>
              <a:rPr lang="fi-FI" dirty="0"/>
              <a:t>tilanteeseen sopivalla tavalla sekä ymmärtää </a:t>
            </a:r>
            <a:r>
              <a:rPr lang="fi-FI" u="sng" dirty="0"/>
              <a:t>yhteistyön merkityksen </a:t>
            </a:r>
            <a:r>
              <a:rPr lang="fi-FI" dirty="0"/>
              <a:t>lapsen oppimiselle, kehitykselle ja </a:t>
            </a:r>
            <a:r>
              <a:rPr lang="fi-FI" dirty="0" smtClean="0"/>
              <a:t>hyvinvoinnille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käyttää </a:t>
            </a:r>
            <a:r>
              <a:rPr lang="fi-FI" u="sng" dirty="0"/>
              <a:t>perheiden kanssa tehtävässä yhteistyössä</a:t>
            </a:r>
            <a:r>
              <a:rPr lang="fi-FI" dirty="0"/>
              <a:t> monipuolisesti erilaisia viestintäteknologisia tai sosiaalisen median muotoja työyhteisön käytäntöjen ja eettisten periaatteiden mukaisesti ymmärtäen niiden mahdollisuudet ja haasteet työssään.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54094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Sananselitys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Levitetään sanat pöydälle.</a:t>
            </a:r>
          </a:p>
          <a:p>
            <a:r>
              <a:rPr lang="fi-FI" dirty="0" smtClean="0"/>
              <a:t>Vuorotellen selitetään jokin pöydällä oleva sana kaverille ilman, että mainitaan kyseinen sana.</a:t>
            </a:r>
          </a:p>
          <a:p>
            <a:r>
              <a:rPr lang="fi-FI" dirty="0" smtClean="0"/>
              <a:t>Kaveri arvaa, mikä sana kyseessä.</a:t>
            </a:r>
          </a:p>
          <a:p>
            <a:r>
              <a:rPr lang="fi-FI" dirty="0" smtClean="0"/>
              <a:t>Kun kaikki sanat on selitetty, miettikää mikä oli vaikein selittää ja mikä helpoin.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52289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Yhteistyö varhaiskasvatuksessa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Dialogisuus</a:t>
            </a:r>
          </a:p>
          <a:p>
            <a:r>
              <a:rPr lang="fi-FI" dirty="0" smtClean="0"/>
              <a:t>Säännöllisyys</a:t>
            </a:r>
          </a:p>
          <a:p>
            <a:r>
              <a:rPr lang="fi-FI" dirty="0" smtClean="0"/>
              <a:t>Sanaton viestintä</a:t>
            </a:r>
          </a:p>
          <a:p>
            <a:r>
              <a:rPr lang="fi-FI" dirty="0" smtClean="0"/>
              <a:t>Vuorovaikutus</a:t>
            </a:r>
          </a:p>
          <a:p>
            <a:r>
              <a:rPr lang="fi-FI" dirty="0" smtClean="0"/>
              <a:t>Osallisuus</a:t>
            </a:r>
          </a:p>
          <a:p>
            <a:r>
              <a:rPr lang="fi-FI" dirty="0" smtClean="0"/>
              <a:t>Avoimuus</a:t>
            </a:r>
          </a:p>
          <a:p>
            <a:r>
              <a:rPr lang="fi-FI" dirty="0" smtClean="0"/>
              <a:t>Luottamus</a:t>
            </a:r>
          </a:p>
          <a:p>
            <a:r>
              <a:rPr lang="fi-FI" dirty="0" smtClean="0"/>
              <a:t>Positiivinen palaute</a:t>
            </a:r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02486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Yhteistyö perheen kanssa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dirty="0" smtClean="0"/>
              <a:t>Vanhemmilla ensisijainen vastuu lapsen kasvatuksesta</a:t>
            </a:r>
          </a:p>
          <a:p>
            <a:r>
              <a:rPr lang="fi-FI" dirty="0" smtClean="0"/>
              <a:t>Varhaiskasvatuksen yhtenä tavoitteena </a:t>
            </a:r>
            <a:r>
              <a:rPr lang="fi-FI" dirty="0"/>
              <a:t>on toimia yhdessä lapsen sekä lapsen </a:t>
            </a:r>
            <a:r>
              <a:rPr lang="fi-FI" dirty="0" smtClean="0"/>
              <a:t>vanhemman/muun </a:t>
            </a:r>
            <a:r>
              <a:rPr lang="fi-FI" dirty="0"/>
              <a:t>huoltajan kanssa lapsen tasapainoisen kehityksen ja kokonaisvaltaisen hyvinvoinnin parhaaksi sekä tukea lapsen </a:t>
            </a:r>
            <a:r>
              <a:rPr lang="fi-FI" dirty="0" smtClean="0"/>
              <a:t>vanhempaa kasvatustyössä</a:t>
            </a:r>
          </a:p>
          <a:p>
            <a:r>
              <a:rPr lang="fi-FI" dirty="0"/>
              <a:t>T</a:t>
            </a:r>
            <a:r>
              <a:rPr lang="fi-FI" dirty="0" smtClean="0"/>
              <a:t>ukee </a:t>
            </a:r>
            <a:r>
              <a:rPr lang="fi-FI" dirty="0"/>
              <a:t>ja täydentää kotien kasvatustehtävää ja vastaa omalta osaltaan lasten </a:t>
            </a:r>
            <a:r>
              <a:rPr lang="fi-FI" dirty="0" smtClean="0"/>
              <a:t>hyvinvoinnista</a:t>
            </a:r>
          </a:p>
          <a:p>
            <a:r>
              <a:rPr lang="fi-FI" dirty="0"/>
              <a:t>Lapsen vanhemmille on annettava mahdollisuus osallistua ja vaikuttaa lapsensa varhaiskasvatuksen suunnitteluun, toteuttamiseen ja arviointiin sekä toimipaikassa on järjestettävä säännöllisesti mahdollisuus osallistua varhaiskasvatuksen suunnitteluun ja arviointiin</a:t>
            </a:r>
          </a:p>
          <a:p>
            <a:r>
              <a:rPr lang="fi-FI" dirty="0" smtClean="0"/>
              <a:t>Vasun perusteissa määrätään erikseen varhaiskasvatuksen järjestäjän ja lapsen huoltajan välisestä yhteistyöstä</a:t>
            </a:r>
          </a:p>
          <a:p>
            <a:r>
              <a:rPr lang="fi-FI" dirty="0" smtClean="0"/>
              <a:t>Kaupungin/kunnan on myös järjestettävä lapsen vanhemmille/huoltajalle neuvontaa tai ohjausta heidän käytettävissä olevista palveluista</a:t>
            </a:r>
          </a:p>
        </p:txBody>
      </p:sp>
    </p:spTree>
    <p:extLst>
      <p:ext uri="{BB962C8B-B14F-4D97-AF65-F5344CB8AC3E}">
        <p14:creationId xmlns:p14="http://schemas.microsoft.com/office/powerpoint/2010/main" val="3238360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Yhteistyö perheen kanssa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Taataan jokaiselle lapselle oman kehityksen ja tarpeiden mukaista kasvatusta, opetusta ja hoitoa. </a:t>
            </a:r>
          </a:p>
          <a:p>
            <a:r>
              <a:rPr lang="fi-FI" dirty="0"/>
              <a:t>Vastuu yhteistyön toteutumisesta ja suunnitelmallisuudesta on varhaiskasvatuksen järjestäjillä. He vastaavat myös yhteistyön monialaisuudesta</a:t>
            </a:r>
          </a:p>
          <a:p>
            <a:r>
              <a:rPr lang="fi-FI" dirty="0" smtClean="0"/>
              <a:t>Luottamuksen </a:t>
            </a:r>
            <a:r>
              <a:rPr lang="fi-FI" dirty="0"/>
              <a:t>rakentaminen sekä tasa-arvoinen vuorovaikutus ja keskinäinen </a:t>
            </a:r>
            <a:r>
              <a:rPr lang="fi-FI" dirty="0" smtClean="0"/>
              <a:t>kunnioitus yhteistyön pohjana</a:t>
            </a:r>
          </a:p>
          <a:p>
            <a:r>
              <a:rPr lang="fi-FI" dirty="0"/>
              <a:t>H</a:t>
            </a:r>
            <a:r>
              <a:rPr lang="fi-FI" dirty="0" smtClean="0"/>
              <a:t>enkilöstön </a:t>
            </a:r>
            <a:r>
              <a:rPr lang="fi-FI" dirty="0"/>
              <a:t>kesken että huoltajien </a:t>
            </a:r>
            <a:r>
              <a:rPr lang="fi-FI" dirty="0" smtClean="0"/>
              <a:t>kanssa</a:t>
            </a:r>
            <a:r>
              <a:rPr lang="fi-FI" dirty="0"/>
              <a:t> </a:t>
            </a:r>
            <a:r>
              <a:rPr lang="fi-FI" dirty="0" smtClean="0"/>
              <a:t>kasvatustyöhön </a:t>
            </a:r>
            <a:r>
              <a:rPr lang="fi-FI" dirty="0"/>
              <a:t>liittyvistä arvoista, tavoitteista ja vastuista </a:t>
            </a:r>
            <a:r>
              <a:rPr lang="fi-FI" dirty="0" smtClean="0"/>
              <a:t>keskustelu</a:t>
            </a:r>
          </a:p>
          <a:p>
            <a:r>
              <a:rPr lang="fi-FI" dirty="0" smtClean="0"/>
              <a:t> </a:t>
            </a:r>
            <a:r>
              <a:rPr lang="fi-FI" dirty="0"/>
              <a:t>V</a:t>
            </a:r>
            <a:r>
              <a:rPr lang="fi-FI" dirty="0" smtClean="0"/>
              <a:t>uorovaikutteista </a:t>
            </a:r>
            <a:endParaRPr lang="fi-FI" dirty="0"/>
          </a:p>
          <a:p>
            <a:r>
              <a:rPr lang="fi-FI" dirty="0"/>
              <a:t>E</a:t>
            </a:r>
            <a:r>
              <a:rPr lang="fi-FI" dirty="0" smtClean="0"/>
              <a:t>dellyttää </a:t>
            </a:r>
            <a:r>
              <a:rPr lang="fi-FI" dirty="0"/>
              <a:t>varhaiskasvatuksen henkilöstöltä aloitteellisuutta ja </a:t>
            </a:r>
            <a:r>
              <a:rPr lang="fi-FI" dirty="0" smtClean="0"/>
              <a:t>aktiivisuutta</a:t>
            </a:r>
          </a:p>
          <a:p>
            <a:r>
              <a:rPr lang="fi-FI" dirty="0"/>
              <a:t>H</a:t>
            </a:r>
            <a:r>
              <a:rPr lang="fi-FI" dirty="0" smtClean="0"/>
              <a:t>uomioidaan </a:t>
            </a:r>
            <a:r>
              <a:rPr lang="fi-FI" dirty="0"/>
              <a:t>perheiden moninaisuus, lasten yksilölliset tarpeet sekä huoltajuuteen ja vanhemmuuteen liittyvät </a:t>
            </a:r>
            <a:r>
              <a:rPr lang="fi-FI" dirty="0" smtClean="0"/>
              <a:t>kysymykset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55828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Miten vanhempien kannattaisi olla mukana päiväkodissa? - YouTube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679591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Välittävä kohtaaminen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Eliisa Leskisenoja Lapsen välittävä kohtaaminen </a:t>
            </a:r>
            <a:r>
              <a:rPr lang="fi-FI" dirty="0" smtClean="0">
                <a:hlinkClick r:id="rId2"/>
              </a:rPr>
              <a:t>– YouTube</a:t>
            </a:r>
            <a:endParaRPr lang="fi-FI" dirty="0" smtClean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Mitkä videolla mainitut asiat liittyivät myös vanhempien kohtaamiseen?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554575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Vuorovaikutus-harjoitus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Jokainen etsii itselleen parin ja asetutaan parin kanssa vastakkain.</a:t>
            </a:r>
          </a:p>
          <a:p>
            <a:r>
              <a:rPr lang="fi-FI" dirty="0" smtClean="0"/>
              <a:t>Teemana on Mitä aiot tehdä viikonloppuna?</a:t>
            </a:r>
          </a:p>
          <a:p>
            <a:r>
              <a:rPr lang="fi-FI" dirty="0" err="1" smtClean="0"/>
              <a:t>Kumpikikin</a:t>
            </a:r>
            <a:r>
              <a:rPr lang="fi-FI" dirty="0" smtClean="0"/>
              <a:t> pitää 2 minuutin puheenvuoron aiheesta.</a:t>
            </a:r>
          </a:p>
          <a:p>
            <a:r>
              <a:rPr lang="fi-FI" dirty="0" smtClean="0"/>
              <a:t>Ennen </a:t>
            </a:r>
            <a:r>
              <a:rPr lang="fi-FI" dirty="0"/>
              <a:t>puheenvuoron alkua kukin saa hetken miettiä mitä kertoo. </a:t>
            </a:r>
            <a:endParaRPr lang="fi-FI" dirty="0" smtClean="0"/>
          </a:p>
          <a:p>
            <a:r>
              <a:rPr lang="fi-FI" dirty="0" smtClean="0"/>
              <a:t>Toinen </a:t>
            </a:r>
            <a:r>
              <a:rPr lang="fi-FI" dirty="0"/>
              <a:t>pareista aloittaa ja toinen </a:t>
            </a:r>
            <a:r>
              <a:rPr lang="fi-FI" dirty="0" smtClean="0"/>
              <a:t>keskittyy </a:t>
            </a:r>
            <a:r>
              <a:rPr lang="fi-FI" dirty="0"/>
              <a:t>kuuntelemaan aktiivisesti. Puhujaa ei saa </a:t>
            </a:r>
            <a:r>
              <a:rPr lang="fi-FI" dirty="0" smtClean="0"/>
              <a:t>keskeyttää</a:t>
            </a:r>
            <a:r>
              <a:rPr lang="fi-FI" dirty="0"/>
              <a:t>, mutta häntä voi kannustaa esim. </a:t>
            </a:r>
            <a:r>
              <a:rPr lang="fi-FI" dirty="0" smtClean="0"/>
              <a:t>nyökkäämällä</a:t>
            </a:r>
            <a:r>
              <a:rPr lang="fi-FI" dirty="0"/>
              <a:t>. </a:t>
            </a:r>
            <a:endParaRPr lang="fi-FI" dirty="0" smtClean="0"/>
          </a:p>
          <a:p>
            <a:r>
              <a:rPr lang="fi-FI" dirty="0" smtClean="0"/>
              <a:t>Kun </a:t>
            </a:r>
            <a:r>
              <a:rPr lang="fi-FI" dirty="0"/>
              <a:t>minuutti on ohi, kuuntelija kertoo omin sanoin korkeintaan puolessa minuutissa, mitä on kuullut. </a:t>
            </a:r>
            <a:r>
              <a:rPr lang="fi-FI" dirty="0" smtClean="0"/>
              <a:t>Nyt </a:t>
            </a:r>
            <a:r>
              <a:rPr lang="fi-FI" dirty="0"/>
              <a:t>ensimmäinen puhuja ei saa keskeyttää tai korjata tarinaa. </a:t>
            </a:r>
            <a:endParaRPr lang="fi-FI" dirty="0" smtClean="0"/>
          </a:p>
          <a:p>
            <a:r>
              <a:rPr lang="fi-FI" dirty="0" smtClean="0"/>
              <a:t>Tämän </a:t>
            </a:r>
            <a:r>
              <a:rPr lang="fi-FI" dirty="0"/>
              <a:t>jälkeen vaihdetaan rooleja.</a:t>
            </a:r>
          </a:p>
        </p:txBody>
      </p:sp>
    </p:spTree>
    <p:extLst>
      <p:ext uri="{BB962C8B-B14F-4D97-AF65-F5344CB8AC3E}">
        <p14:creationId xmlns:p14="http://schemas.microsoft.com/office/powerpoint/2010/main" val="2497250024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3960F"/>
      </a:accent1>
      <a:accent2>
        <a:srgbClr val="E04116"/>
      </a:accent2>
      <a:accent3>
        <a:srgbClr val="9D4DE7"/>
      </a:accent3>
      <a:accent4>
        <a:srgbClr val="449EF3"/>
      </a:accent4>
      <a:accent5>
        <a:srgbClr val="39C6BE"/>
      </a:accent5>
      <a:accent6>
        <a:srgbClr val="88C933"/>
      </a:accent6>
      <a:hlink>
        <a:srgbClr val="EBB41F"/>
      </a:hlink>
      <a:folHlink>
        <a:srgbClr val="E1D676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29B3952A-A5A2-4E72-A5C9-A88B41734E0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2842</TotalTime>
  <Words>686</Words>
  <Application>Microsoft Office PowerPoint</Application>
  <PresentationFormat>Laajakuva</PresentationFormat>
  <Paragraphs>90</Paragraphs>
  <Slides>15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9" baseType="lpstr">
      <vt:lpstr>Calibri Light</vt:lpstr>
      <vt:lpstr>Rockwell</vt:lpstr>
      <vt:lpstr>Wingdings</vt:lpstr>
      <vt:lpstr>Atlas</vt:lpstr>
      <vt:lpstr>Yhteistyö perheen kanssa</vt:lpstr>
      <vt:lpstr>Opiskelija toimii yhteistyössä lapsen ja perheen kanssa </vt:lpstr>
      <vt:lpstr>Sananselitys</vt:lpstr>
      <vt:lpstr>Yhteistyö varhaiskasvatuksessa</vt:lpstr>
      <vt:lpstr>Yhteistyö perheen kanssa</vt:lpstr>
      <vt:lpstr>Yhteistyö perheen kanssa</vt:lpstr>
      <vt:lpstr>PowerPoint-esitys</vt:lpstr>
      <vt:lpstr>Välittävä kohtaaminen</vt:lpstr>
      <vt:lpstr>Vuorovaikutus-harjoitus</vt:lpstr>
      <vt:lpstr>Menetelmiä ja välineitä</vt:lpstr>
      <vt:lpstr>PowerPoint-esitys</vt:lpstr>
      <vt:lpstr>Lapset puheeksi-menetelmä Lapset puheeksi - YouTube </vt:lpstr>
      <vt:lpstr>PowerPoint-esitys</vt:lpstr>
      <vt:lpstr>PowerPoint-esitys</vt:lpstr>
      <vt:lpstr>Suunnitellaan pareittain vanhempainillan runko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Yhteistyö perheen kanssa</dc:title>
  <dc:creator>Paukkuri Jenni</dc:creator>
  <cp:lastModifiedBy>Paukkuri Jenni</cp:lastModifiedBy>
  <cp:revision>16</cp:revision>
  <dcterms:created xsi:type="dcterms:W3CDTF">2021-08-04T07:44:48Z</dcterms:created>
  <dcterms:modified xsi:type="dcterms:W3CDTF">2021-08-08T12:42:20Z</dcterms:modified>
</cp:coreProperties>
</file>