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61A09-391A-4615-9702-CFD4D5ADB41A}" type="datetimeFigureOut">
              <a:rPr lang="fi-FI" smtClean="0"/>
              <a:t>17.11.2015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B6029-BF70-4F74-811A-6C2E9C0D89C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60258" TargetMode="External"/><Relationship Id="rId2" Type="http://schemas.openxmlformats.org/officeDocument/2006/relationships/hyperlink" Target="http://www.finlex.fi/linkit/kehys/smur/2005019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nlex.fi/linkit/kehys/smur/20010101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19941506" TargetMode="External"/><Relationship Id="rId2" Type="http://schemas.openxmlformats.org/officeDocument/2006/relationships/hyperlink" Target="http://www.finlex.fi/linkit/kehys/smur/1994150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m.fi/stm/neuvottelukunnat/hila" TargetMode="External"/><Relationship Id="rId2" Type="http://schemas.openxmlformats.org/officeDocument/2006/relationships/hyperlink" Target="http://www.finlex.fi/linkit/kehys/smur/2004122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19870693" TargetMode="External"/><Relationship Id="rId2" Type="http://schemas.openxmlformats.org/officeDocument/2006/relationships/hyperlink" Target="http://www.finlex.fi/linkit/kehys/smur/1987039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nlex.fi/linkit/kehys/smur/2002108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80543" TargetMode="External"/><Relationship Id="rId2" Type="http://schemas.openxmlformats.org/officeDocument/2006/relationships/hyperlink" Target="http://www.finlex.fi/linkit/kehys/smur/200803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nlex.fi/linkit/smur/2008054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50316" TargetMode="External"/><Relationship Id="rId2" Type="http://schemas.openxmlformats.org/officeDocument/2006/relationships/hyperlink" Target="http://www.finlex.fi/linkit/kehys/smur/2008049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90616" TargetMode="External"/><Relationship Id="rId2" Type="http://schemas.openxmlformats.org/officeDocument/2006/relationships/hyperlink" Target="http://www.finlex.fi/linkit/kehys/smur/2009059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nlex.fi/fi/laki/smur/2010/20100066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21180" TargetMode="External"/><Relationship Id="rId2" Type="http://schemas.openxmlformats.org/officeDocument/2006/relationships/hyperlink" Target="http://www.finlex.fi/linkit/kehys/smur/1946014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nlex.fi/linkit/kehys/smur/20080979" TargetMode="External"/><Relationship Id="rId2" Type="http://schemas.openxmlformats.org/officeDocument/2006/relationships/hyperlink" Target="http://www.finlex.fi/linkit/kehys/smur/2002108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nlex.fi/linkit/kehys/smur/200811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Lääkelainsäädäntö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Carita Lepikonmäki</a:t>
            </a:r>
          </a:p>
          <a:p>
            <a:r>
              <a:rPr lang="fi-FI" dirty="0" smtClean="0"/>
              <a:t>Poke </a:t>
            </a:r>
            <a:r>
              <a:rPr lang="fi-FI" dirty="0" smtClean="0"/>
              <a:t>2015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Veren ja kudosten käsittely ja käyttö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Ihmisveren ja sen -osien luovutuksesta ja verensiirtoon tarkoitetun veren ja sen osien käsittelystä, säilytyksestä ja jakelusta säädetään veripalvelulaissa ja -asetuksessa.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hlinkClick r:id="rId2" tooltip="Veripalvelulaki"/>
              </a:rPr>
              <a:t>Veripalvelulaki 197/2005 (</a:t>
            </a:r>
            <a:r>
              <a:rPr lang="fi-FI" dirty="0" err="1" smtClean="0">
                <a:hlinkClick r:id="rId2" tooltip="Veripalvelulaki"/>
              </a:rPr>
              <a:t>Finlex</a:t>
            </a:r>
            <a:r>
              <a:rPr lang="fi-FI" dirty="0" smtClean="0">
                <a:hlinkClick r:id="rId2" tooltip="Veripalvelulaki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err="1" smtClean="0">
                <a:hlinkClick r:id="rId3" tooltip="Veripalveluasetus"/>
              </a:rPr>
              <a:t>STM:n</a:t>
            </a:r>
            <a:r>
              <a:rPr lang="fi-FI" dirty="0" smtClean="0">
                <a:hlinkClick r:id="rId3" tooltip="Veripalveluasetus"/>
              </a:rPr>
              <a:t> asetus veripalvelusta 258/2006 (</a:t>
            </a:r>
            <a:r>
              <a:rPr lang="fi-FI" dirty="0" err="1" smtClean="0">
                <a:hlinkClick r:id="rId3" tooltip="Veripalveluasetus"/>
              </a:rPr>
              <a:t>Finlex</a:t>
            </a:r>
            <a:r>
              <a:rPr lang="fi-FI" dirty="0" smtClean="0">
                <a:hlinkClick r:id="rId3" tooltip="Veripalveluasetus"/>
              </a:rPr>
              <a:t>)</a:t>
            </a:r>
            <a:endParaRPr lang="fi-FI" dirty="0" smtClean="0"/>
          </a:p>
          <a:p>
            <a:r>
              <a:rPr lang="fi-FI" dirty="0" smtClean="0"/>
              <a:t>Ihmisen elimien, kudoksen ja solujen lääketieteellisestä käytöstä on oma lakinsa. 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>
                <a:hlinkClick r:id="rId4" tooltip="Kudoslaki"/>
              </a:rPr>
              <a:t>Laki ihmisen elimien, kudoksen ja solujen lääketieteellisestä käytöstä 101/2001 (</a:t>
            </a:r>
            <a:r>
              <a:rPr lang="fi-FI" dirty="0" err="1" smtClean="0">
                <a:hlinkClick r:id="rId4" tooltip="Kudoslaki"/>
              </a:rPr>
              <a:t>Finlex</a:t>
            </a:r>
            <a:r>
              <a:rPr lang="fi-FI" dirty="0" smtClean="0">
                <a:hlinkClick r:id="rId4" tooltip="Kudoslaki"/>
              </a:rPr>
              <a:t>)</a:t>
            </a:r>
            <a:r>
              <a:rPr lang="fi-FI" dirty="0" smtClean="0"/>
              <a:t> 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Valvira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Sosiaali- ja terveysalan </a:t>
            </a:r>
            <a:r>
              <a:rPr lang="fi-FI" dirty="0" smtClean="0"/>
              <a:t>lupa-ja valvontavirasto Valvira ohjaa aluehallintovirastoja ja kuntia lainsäädännön toimeenpanossa, valvoo </a:t>
            </a:r>
            <a:r>
              <a:rPr lang="fi-FI" dirty="0" err="1" smtClean="0"/>
              <a:t>th:n</a:t>
            </a:r>
            <a:r>
              <a:rPr lang="fi-FI" dirty="0" smtClean="0"/>
              <a:t> organisaatioiden ja ammattihenkilöiden toimintaa</a:t>
            </a:r>
          </a:p>
          <a:p>
            <a:r>
              <a:rPr lang="fi-FI" dirty="0" smtClean="0"/>
              <a:t>Ratkoo terveydenhuollon kanteluita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Fimea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Lääkealan turvallisuus- ja kehittämiskeskus valvoo lääkkeisiin, veripalveluun sekä lääkinnällisiin laitteisiin ja tarvikkeisiin liittyvää toimintaa mm lääketehtaissa ja apteekeissa</a:t>
            </a:r>
          </a:p>
          <a:p>
            <a:r>
              <a:rPr lang="fi-FI" dirty="0" smtClean="0"/>
              <a:t>Antaa määräyksiä ja ohjeita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95504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Laitteet ja tarvikkeet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Terveydenhuollon laitteista ja tarvikkeista on säännökset siitä annetussa laissa ja asetuksessa  sekä eräissä </a:t>
            </a:r>
            <a:r>
              <a:rPr lang="fi-FI" dirty="0" err="1"/>
              <a:t>sosiaali</a:t>
            </a:r>
            <a:r>
              <a:rPr lang="fi-FI" dirty="0"/>
              <a:t>- ja terveysministeriön määräyksissä.</a:t>
            </a:r>
          </a:p>
          <a:p>
            <a:r>
              <a:rPr lang="fi-FI" dirty="0">
                <a:hlinkClick r:id="rId2"/>
              </a:rPr>
              <a:t>Laki terveydenhuollon laitteista ja tarvikkeista 1505/1994 (Finlex)</a:t>
            </a:r>
            <a:endParaRPr lang="fi-FI" dirty="0"/>
          </a:p>
          <a:p>
            <a:r>
              <a:rPr lang="fi-FI" dirty="0">
                <a:hlinkClick r:id="rId3"/>
              </a:rPr>
              <a:t>Asetus terveydenhuollon laitteista ja tarvikkeista 1506/1994 (Finlex)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 smtClean="0"/>
              <a:t>Lainsäädäntöä lääkehuollosta ja terveydenhuollon laitteista ja tarvikkeista </a:t>
            </a:r>
          </a:p>
          <a:p>
            <a:r>
              <a:rPr lang="fi-FI" b="1" dirty="0" smtClean="0"/>
              <a:t>Lääkekorvaukset</a:t>
            </a:r>
          </a:p>
          <a:p>
            <a:r>
              <a:rPr lang="fi-FI" dirty="0" smtClean="0"/>
              <a:t>Apteekista ostettavien lääkkeiden, kliinisten ravintovalmisteiden ja perusvoiteiden korvauksista säädetään sairausvakuutuslaissa.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hlinkClick r:id="rId2" tooltip="Sairausvakuutuslaki"/>
              </a:rPr>
              <a:t>Sairausvakuutuslaki 1224/2004 (</a:t>
            </a:r>
            <a:r>
              <a:rPr lang="fi-FI" dirty="0" err="1" smtClean="0">
                <a:hlinkClick r:id="rId2" tooltip="Sairausvakuutuslaki"/>
              </a:rPr>
              <a:t>Finlex</a:t>
            </a:r>
            <a:r>
              <a:rPr lang="fi-FI" dirty="0" smtClean="0">
                <a:hlinkClick r:id="rId2" tooltip="Sairausvakuutuslaki"/>
              </a:rPr>
              <a:t>)</a:t>
            </a:r>
            <a:endParaRPr lang="fi-FI" dirty="0" smtClean="0"/>
          </a:p>
          <a:p>
            <a:r>
              <a:rPr lang="fi-FI" dirty="0" smtClean="0"/>
              <a:t>Laissa säädetään myös sosiaali- ja terveysministeriön alaisuudessa toimivasta lääkkeiden hintalautakunnasta (HILA).</a:t>
            </a:r>
          </a:p>
          <a:p>
            <a:r>
              <a:rPr lang="fi-FI" dirty="0" smtClean="0">
                <a:hlinkClick r:id="rId3"/>
              </a:rPr>
              <a:t>Lääkkeiden hintalautakunta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Lääkehuolto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fi-FI" b="1" dirty="0" smtClean="0"/>
          </a:p>
          <a:p>
            <a:r>
              <a:rPr lang="fi-FI" dirty="0" smtClean="0"/>
              <a:t>Lääkehuollon keskeiset säädökset ovat lääkelaissa ja -asetuksessa. Niissä säädetään</a:t>
            </a:r>
          </a:p>
          <a:p>
            <a:r>
              <a:rPr lang="fi-FI" dirty="0" smtClean="0"/>
              <a:t>lääkkeiden valmistuksesta</a:t>
            </a:r>
          </a:p>
          <a:p>
            <a:r>
              <a:rPr lang="fi-FI" dirty="0" smtClean="0"/>
              <a:t>maahantuonnista</a:t>
            </a:r>
          </a:p>
          <a:p>
            <a:r>
              <a:rPr lang="fi-FI" dirty="0" smtClean="0"/>
              <a:t>myyntiluvista</a:t>
            </a:r>
          </a:p>
          <a:p>
            <a:r>
              <a:rPr lang="fi-FI" dirty="0" smtClean="0"/>
              <a:t>jakelusta</a:t>
            </a:r>
          </a:p>
          <a:p>
            <a:r>
              <a:rPr lang="fi-FI" dirty="0" smtClean="0"/>
              <a:t>myynnistä.</a:t>
            </a:r>
          </a:p>
          <a:p>
            <a:r>
              <a:rPr lang="fi-FI" dirty="0" smtClean="0"/>
              <a:t>Säädökset koskevat lääketehtaita, lääketukkukauppoja ja apteekkeja sekä sairaaloiden ja terveyskeskusten lääkkeiden valmistusta ja jakelua. Laissa on myös säädökset lääkehuollon suunnittelusta ja valvonnasta.</a:t>
            </a:r>
          </a:p>
          <a:p>
            <a:r>
              <a:rPr lang="fi-FI" dirty="0" smtClean="0">
                <a:hlinkClick r:id="rId2" tooltip="Lääkelaki"/>
              </a:rPr>
              <a:t>Lääkelaki 395/1987 (</a:t>
            </a:r>
            <a:r>
              <a:rPr lang="fi-FI" dirty="0" err="1" smtClean="0">
                <a:hlinkClick r:id="rId2" tooltip="Lääkelaki"/>
              </a:rPr>
              <a:t>Finlex</a:t>
            </a:r>
            <a:r>
              <a:rPr lang="fi-FI" dirty="0" smtClean="0">
                <a:hlinkClick r:id="rId2" tooltip="Lääkelaki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>
                <a:hlinkClick r:id="rId3" tooltip="Lääkeasetus"/>
              </a:rPr>
              <a:t>Lääkeasetus 693/1987 (</a:t>
            </a:r>
            <a:r>
              <a:rPr lang="fi-FI" dirty="0" err="1" smtClean="0">
                <a:hlinkClick r:id="rId3" tooltip="Lääkeasetus"/>
              </a:rPr>
              <a:t>Finlex</a:t>
            </a:r>
            <a:r>
              <a:rPr lang="fi-FI" dirty="0" smtClean="0">
                <a:hlinkClick r:id="rId3" tooltip="Lääkeasetus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err="1" smtClean="0">
                <a:hlinkClick r:id="rId4" tooltip="VN-asetus lääkevalmisteiden tuonnista"/>
              </a:rPr>
              <a:t>VN:n</a:t>
            </a:r>
            <a:r>
              <a:rPr lang="fi-FI" dirty="0" smtClean="0">
                <a:hlinkClick r:id="rId4" tooltip="VN-asetus lääkevalmisteiden tuonnista"/>
              </a:rPr>
              <a:t> asetus lääkevalmisteiden henkilökohtaisesta tuonnista Suomeen 1088/2002 (</a:t>
            </a:r>
            <a:r>
              <a:rPr lang="fi-FI" dirty="0" err="1" smtClean="0">
                <a:hlinkClick r:id="rId4" tooltip="VN-asetus lääkevalmisteiden tuonnista"/>
              </a:rPr>
              <a:t>Finlex</a:t>
            </a:r>
            <a:r>
              <a:rPr lang="fi-FI" dirty="0" smtClean="0">
                <a:hlinkClick r:id="rId4" tooltip="VN-asetus lääkevalmisteiden tuonnista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Huumausaineet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Huumausaineiksi luokiteltujen lääkkeiden valmistuksesta ja tuonnista ja viennistä on säännöksiä myös huumausainelaissa ja -asetuksessa.</a:t>
            </a:r>
          </a:p>
          <a:p>
            <a:r>
              <a:rPr lang="fi-FI" dirty="0" smtClean="0">
                <a:hlinkClick r:id="rId2" tooltip="Huumausainelaki"/>
              </a:rPr>
              <a:t>Huumausainelaki 373/2008 (</a:t>
            </a:r>
            <a:r>
              <a:rPr lang="fi-FI" dirty="0" err="1" smtClean="0">
                <a:hlinkClick r:id="rId2" tooltip="Huumausainelaki"/>
              </a:rPr>
              <a:t>Finlex</a:t>
            </a:r>
            <a:r>
              <a:rPr lang="fi-FI" dirty="0" smtClean="0">
                <a:hlinkClick r:id="rId2" tooltip="Huumausainelaki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>
                <a:hlinkClick r:id="rId3" tooltip="Huumausaineasetus"/>
              </a:rPr>
              <a:t>Valtioneuvoston asetus huumausaineina pidettävistä aineista, valmisteista ja kasveista 543/2008 (</a:t>
            </a:r>
            <a:r>
              <a:rPr lang="fi-FI" dirty="0" err="1" smtClean="0">
                <a:hlinkClick r:id="rId3" tooltip="Huumausaineasetus"/>
              </a:rPr>
              <a:t>Finlex</a:t>
            </a:r>
            <a:r>
              <a:rPr lang="fi-FI" dirty="0" smtClean="0">
                <a:hlinkClick r:id="rId3" tooltip="Huumausaineasetus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>
                <a:hlinkClick r:id="rId4" tooltip="VN-asetus huumausaineiden valvonnasta"/>
              </a:rPr>
              <a:t>Valtioneuvoston asetus huumausaineiden valvonnasta 548/2008 (</a:t>
            </a:r>
            <a:r>
              <a:rPr lang="fi-FI" dirty="0" err="1" smtClean="0">
                <a:hlinkClick r:id="rId4" tooltip="VN-asetus huumausaineiden valvonnasta"/>
              </a:rPr>
              <a:t>Finlex</a:t>
            </a:r>
            <a:r>
              <a:rPr lang="fi-FI" dirty="0" smtClean="0">
                <a:hlinkClick r:id="rId4" tooltip="VN-asetus huumausaineiden valvonnasta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Lääkärien ja hammaslääkärien oikeudesta määrätä lääkkeitä säädetään sosiaali- ja terveysministeriön asetuksessa ja sen muutoksissa. </a:t>
            </a:r>
            <a:br>
              <a:rPr lang="fi-FI" dirty="0" smtClean="0"/>
            </a:br>
            <a:r>
              <a:rPr lang="fi-FI" dirty="0" err="1" smtClean="0">
                <a:hlinkClick r:id="rId2" tooltip="STM:n asetus lääkkeen määrämisestä"/>
              </a:rPr>
              <a:t>STM:n</a:t>
            </a:r>
            <a:r>
              <a:rPr lang="fi-FI" dirty="0" smtClean="0">
                <a:hlinkClick r:id="rId2" tooltip="STM:n asetus lääkkeen määrämisestä"/>
              </a:rPr>
              <a:t> asetus lääkkeen määräämisestä</a:t>
            </a:r>
            <a:r>
              <a:rPr lang="fi-FI" dirty="0" smtClean="0"/>
              <a:t> 490/2008 (</a:t>
            </a:r>
            <a:r>
              <a:rPr lang="fi-FI" dirty="0" err="1" smtClean="0"/>
              <a:t>Finlex</a:t>
            </a:r>
            <a:r>
              <a:rPr lang="fi-FI" dirty="0" smtClean="0"/>
              <a:t>)</a:t>
            </a:r>
          </a:p>
          <a:p>
            <a:r>
              <a:rPr lang="fi-FI" dirty="0" smtClean="0"/>
              <a:t>Lääketutkimusta säädellään lääkelailla, lääketieteellisestä tutkimuksesta annetulla lailla 488/1999 ja asetuksella.</a:t>
            </a:r>
          </a:p>
          <a:p>
            <a:r>
              <a:rPr lang="fi-FI" dirty="0" err="1" smtClean="0">
                <a:hlinkClick r:id="rId3" tooltip="STM:n asetus kliinisestä lääketutkimuksesta"/>
              </a:rPr>
              <a:t>STM:n</a:t>
            </a:r>
            <a:r>
              <a:rPr lang="fi-FI" dirty="0" smtClean="0">
                <a:hlinkClick r:id="rId3" tooltip="STM:n asetus kliinisestä lääketutkimuksesta"/>
              </a:rPr>
              <a:t> asetus kliinisistä lääketutkimuksista 316/2005 (</a:t>
            </a:r>
            <a:r>
              <a:rPr lang="fi-FI" dirty="0" err="1" smtClean="0">
                <a:hlinkClick r:id="rId3" tooltip="STM:n asetus kliinisestä lääketutkimuksesta"/>
              </a:rPr>
              <a:t>Finlex</a:t>
            </a:r>
            <a:r>
              <a:rPr lang="fi-FI" dirty="0" smtClean="0">
                <a:hlinkClick r:id="rId3" tooltip="STM:n asetus kliinisestä lääketutkimuksesta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Lääkehuollon hallinto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i-FI" b="1" dirty="0" smtClean="0"/>
          </a:p>
          <a:p>
            <a:r>
              <a:rPr lang="fi-FI" dirty="0" smtClean="0"/>
              <a:t>Lääkealan turvallisuus- ja kehittämiskeskuksesta säädetään lailla ja asetuksella</a:t>
            </a:r>
          </a:p>
          <a:p>
            <a:r>
              <a:rPr lang="fi-FI" dirty="0" smtClean="0">
                <a:hlinkClick r:id="rId2"/>
              </a:rPr>
              <a:t>Laki Lääkealan turvallisuus- ja kehittämiskeskuksesta 593/2009 (</a:t>
            </a:r>
            <a:r>
              <a:rPr lang="fi-FI" dirty="0" err="1" smtClean="0">
                <a:hlinkClick r:id="rId2"/>
              </a:rPr>
              <a:t>Finlex</a:t>
            </a:r>
            <a:r>
              <a:rPr lang="fi-FI" dirty="0" smtClean="0">
                <a:hlinkClick r:id="rId2"/>
              </a:rPr>
              <a:t>)</a:t>
            </a:r>
            <a:endParaRPr lang="fi-FI" dirty="0" smtClean="0"/>
          </a:p>
          <a:p>
            <a:r>
              <a:rPr lang="fi-FI" dirty="0" smtClean="0">
                <a:hlinkClick r:id="rId3"/>
              </a:rPr>
              <a:t>Valtioneuvoston asetus Lääkealan turvallisuus- ja kehittämiskeskuksesta 616/2009 (</a:t>
            </a:r>
            <a:r>
              <a:rPr lang="fi-FI" dirty="0" err="1" smtClean="0">
                <a:hlinkClick r:id="rId3"/>
              </a:rPr>
              <a:t>Finlex</a:t>
            </a:r>
            <a:r>
              <a:rPr lang="fi-FI" dirty="0" smtClean="0">
                <a:hlinkClick r:id="rId3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Lääkevalmisteiden myyntilupien ja lääkevalvontaan liittyvät muiden lupien hinnoista ja muista kehittämiskeskuksen perimistä maksuista säädetään asetuksella. </a:t>
            </a:r>
            <a:r>
              <a:rPr lang="fi-FI" dirty="0" err="1" smtClean="0">
                <a:hlinkClick r:id="rId2" tooltip="STM:n asetus Lääkealan turvallisuus- ja kehittämiskeskuksen maksullisista suoritteista"/>
              </a:rPr>
              <a:t>STM:n</a:t>
            </a:r>
            <a:r>
              <a:rPr lang="fi-FI" dirty="0" smtClean="0">
                <a:hlinkClick r:id="rId2" tooltip="STM:n asetus Lääkealan turvallisuus- ja kehittämiskeskuksen maksullisista suoritteista"/>
              </a:rPr>
              <a:t> asetus Lääkealan turvallisuus- ja kehittämiskeskuksen maksullisista suoritteista 66/2010 (</a:t>
            </a:r>
            <a:r>
              <a:rPr lang="fi-FI" dirty="0" err="1" smtClean="0">
                <a:hlinkClick r:id="rId2" tooltip="STM:n asetus Lääkealan turvallisuus- ja kehittämiskeskuksen maksullisista suoritteista"/>
              </a:rPr>
              <a:t>Finlex</a:t>
            </a:r>
            <a:r>
              <a:rPr lang="fi-FI" dirty="0" smtClean="0">
                <a:hlinkClick r:id="rId2" tooltip="STM:n asetus Lääkealan turvallisuus- ja kehittämiskeskuksen maksullisista suoritteista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Apteekkeja koskevaa lainsäädäntöä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Apteekkeja koskevat säännökset ovat lääkelaissa. Sen lisäksi lääkkeiden hinnoitteluun ja apteekkitoiminnasta valtiolle suoritettavasta apteekkimaksusta säädetään erikseen.</a:t>
            </a:r>
          </a:p>
          <a:p>
            <a:r>
              <a:rPr lang="fi-FI" dirty="0" smtClean="0"/>
              <a:t>Apteekkiliikkeestä apteekkarin vuosittain liikevaihdon mukaan määrätty maksu määritellään apteekkimaksulaissa.</a:t>
            </a:r>
          </a:p>
          <a:p>
            <a:r>
              <a:rPr lang="fi-FI" dirty="0" smtClean="0">
                <a:hlinkClick r:id="rId2" tooltip="Apteekkimaksulaki"/>
              </a:rPr>
              <a:t>Laki apteekkimaksusta 148/1946 (</a:t>
            </a:r>
            <a:r>
              <a:rPr lang="fi-FI" dirty="0" err="1" smtClean="0">
                <a:hlinkClick r:id="rId2" tooltip="Apteekkimaksulaki"/>
              </a:rPr>
              <a:t>Finlex</a:t>
            </a:r>
            <a:r>
              <a:rPr lang="fi-FI" dirty="0" smtClean="0">
                <a:hlinkClick r:id="rId2" tooltip="Apteekkimaksulaki"/>
              </a:rPr>
              <a:t>)</a:t>
            </a:r>
            <a:r>
              <a:rPr lang="fi-FI" dirty="0" smtClean="0"/>
              <a:t> </a:t>
            </a:r>
            <a:r>
              <a:rPr lang="fi-FI" dirty="0" smtClean="0">
                <a:hlinkClick r:id="rId3" tooltip="VN-asetus kulttuurihistoriallisten apteekkien maksusta"/>
              </a:rPr>
              <a:t>Valtioneuvoston asetus kulttuurihistoriallisesti arvokkaiden apteekkien apteekkimaksusta 1180/2002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smtClean="0"/>
              <a:t>Apteekkien lääkkeiden myynnistä saama kate määritellään lääketaksassa. 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hlinkClick r:id="rId2" tooltip="Asetus lääketaksasta"/>
              </a:rPr>
              <a:t>Valtioneuvoston asetus lääketaksasta 1087/2002 (</a:t>
            </a:r>
            <a:r>
              <a:rPr lang="fi-FI" dirty="0" err="1" smtClean="0">
                <a:hlinkClick r:id="rId2" tooltip="Asetus lääketaksasta"/>
              </a:rPr>
              <a:t>Finlex</a:t>
            </a:r>
            <a:r>
              <a:rPr lang="fi-FI" dirty="0" smtClean="0">
                <a:hlinkClick r:id="rId2" tooltip="Asetus lääketaksasta"/>
              </a:rPr>
              <a:t>)</a:t>
            </a:r>
            <a:endParaRPr lang="fi-FI" dirty="0" smtClean="0"/>
          </a:p>
          <a:p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Velvoitevarastointi</a:t>
            </a:r>
          </a:p>
          <a:p>
            <a:r>
              <a:rPr lang="fi-FI" dirty="0" smtClean="0"/>
              <a:t>Lääketehtaiden, lääkkeiden maahantuojan, sairaaloiden, Terveyden ja hyvinvoinnin laitoksen ja Suomen Punaisen Ristin on ylläpidettävä lääkevarastoa. Varastoinnista säädetään lääkkeiden velvoitevarastointilaissa ja asetuksessa.</a:t>
            </a:r>
          </a:p>
          <a:p>
            <a:r>
              <a:rPr lang="fi-FI" dirty="0" smtClean="0">
                <a:hlinkClick r:id="rId3" tooltip="Lääkkeiden velvoitevarastointilaki"/>
              </a:rPr>
              <a:t>Lääkkeiden velvoitevarastointilaki 979/2008 (</a:t>
            </a:r>
            <a:r>
              <a:rPr lang="fi-FI" dirty="0" err="1" smtClean="0">
                <a:hlinkClick r:id="rId3" tooltip="Lääkkeiden velvoitevarastointilaki"/>
              </a:rPr>
              <a:t>Finlex</a:t>
            </a:r>
            <a:r>
              <a:rPr lang="fi-FI" dirty="0" smtClean="0">
                <a:hlinkClick r:id="rId3" tooltip="Lääkkeiden velvoitevarastointilaki"/>
              </a:rPr>
              <a:t>)</a:t>
            </a:r>
            <a:r>
              <a:rPr lang="fi-FI" dirty="0" smtClean="0"/>
              <a:t> </a:t>
            </a:r>
            <a:br>
              <a:rPr lang="fi-FI" dirty="0" smtClean="0"/>
            </a:br>
            <a:r>
              <a:rPr lang="fi-FI" dirty="0" smtClean="0">
                <a:hlinkClick r:id="rId4" tooltip="Lääkkeiden velvoitevarastointiasetus"/>
              </a:rPr>
              <a:t>Asetus lääkkeiden velvoitevarastoinnista 1114/2008 (</a:t>
            </a:r>
            <a:r>
              <a:rPr lang="fi-FI" dirty="0" err="1" smtClean="0">
                <a:hlinkClick r:id="rId4" tooltip="Lääkkeiden velvoitevarastointiasetus"/>
              </a:rPr>
              <a:t>Finlex</a:t>
            </a:r>
            <a:r>
              <a:rPr lang="fi-FI" dirty="0" smtClean="0">
                <a:hlinkClick r:id="rId4" tooltip="Lääkkeiden velvoitevarastointiasetus"/>
              </a:rPr>
              <a:t>)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310</Words>
  <Application>Microsoft Office PowerPoint</Application>
  <PresentationFormat>Näytössä katseltava diaesitys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Lääkelainsäädäntö</vt:lpstr>
      <vt:lpstr>PowerPoint-esitys</vt:lpstr>
      <vt:lpstr>Lääkehuolto</vt:lpstr>
      <vt:lpstr> Huumausaineet</vt:lpstr>
      <vt:lpstr>PowerPoint-esitys</vt:lpstr>
      <vt:lpstr>Lääkehuollon hallinto</vt:lpstr>
      <vt:lpstr>PowerPoint-esitys</vt:lpstr>
      <vt:lpstr>Apteekkeja koskevaa lainsäädäntöä </vt:lpstr>
      <vt:lpstr>PowerPoint-esitys</vt:lpstr>
      <vt:lpstr>Veren ja kudosten käsittely ja käyttö </vt:lpstr>
      <vt:lpstr>Valvira </vt:lpstr>
      <vt:lpstr>Fimea</vt:lpstr>
      <vt:lpstr>Laitteet ja tarvikkeet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Lääkelainsäädäntö</dc:title>
  <dc:creator>Carita</dc:creator>
  <cp:lastModifiedBy>Carita Lepikonmäki</cp:lastModifiedBy>
  <cp:revision>4</cp:revision>
  <dcterms:created xsi:type="dcterms:W3CDTF">2014-04-15T20:03:41Z</dcterms:created>
  <dcterms:modified xsi:type="dcterms:W3CDTF">2015-11-17T06:22:53Z</dcterms:modified>
</cp:coreProperties>
</file>