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29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1"/>
    <p:restoredTop sz="94658"/>
  </p:normalViewPr>
  <p:slideViewPr>
    <p:cSldViewPr>
      <p:cViewPr varScale="1">
        <p:scale>
          <a:sx n="78" d="100"/>
          <a:sy n="78" d="100"/>
        </p:scale>
        <p:origin x="684" y="84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770879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309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681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771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067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9481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551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636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487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4138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82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634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7488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453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933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342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Tähän alkuun ensi kumpikin kartta ilman selityksiä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381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1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Otin mukaan vain keskeisimmät vaiheet ja laitoin aina kysymyksiä väliin. Ei mikään visuaalinen ilotulitus, mutta selkeä ja ope muuttakoon hienommaksi jos ei kelpaa.</a:t>
            </a: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34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6376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9791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69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52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7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Vedä kuva paikkamerkkiin tai lisää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perustyylejä naps.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chemeClr val="accent1"/>
                </a:solidFill>
                <a:latin typeface="Verdana" pitchFamily="34" charset="0"/>
              </a:rPr>
              <a:t>Forum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32736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 smtClean="0">
                <a:solidFill>
                  <a:schemeClr val="accent1"/>
                </a:solidFill>
              </a:rPr>
              <a:t>Luku 10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-FI" sz="2400" b="1" i="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Salamasodasta </a:t>
            </a:r>
            <a:endParaRPr lang="fi-FI" sz="2400" b="1" i="0" dirty="0" smtClean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-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atomipommiin –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-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maailma </a:t>
            </a:r>
            <a:r>
              <a:rPr lang="fi-FI" sz="2400" b="1" i="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liekeissä</a:t>
            </a:r>
          </a:p>
        </p:txBody>
      </p:sp>
    </p:spTree>
    <p:extLst>
      <p:ext uri="{BB962C8B-B14F-4D97-AF65-F5344CB8AC3E}">
        <p14:creationId xmlns:p14="http://schemas.microsoft.com/office/powerpoint/2010/main" val="200464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1940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1135224" y="2052724"/>
            <a:ext cx="2644687" cy="346450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Saksa sai salamasodalla hyödynnettyä oman armeijan liikkuvuuden ja tehokkuuden. Saksa halusi saada sotatoimet päättymään nopeasti </a:t>
            </a:r>
            <a:r>
              <a:rPr lang="fi-FI" sz="1800" b="1" i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fi-FI" sz="1800" b="1" i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7" name="Shape 167"/>
          <p:cNvSpPr/>
          <p:nvPr/>
        </p:nvSpPr>
        <p:spPr>
          <a:xfrm rot="-8999316">
            <a:off x="5642304" y="2363505"/>
            <a:ext cx="807921" cy="746635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 rot="-10090362">
            <a:off x="5343637" y="2982422"/>
            <a:ext cx="807952" cy="746644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3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1940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1259632" y="2420888"/>
            <a:ext cx="2232248" cy="16052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+mn-lt"/>
                <a:ea typeface="Verdana" pitchFamily="34" charset="0"/>
                <a:cs typeface="Verdana" pitchFamily="34" charset="0"/>
              </a:rPr>
              <a:t>Mitä NL teki kesällä 1940</a:t>
            </a:r>
            <a:r>
              <a:rPr lang="fi-FI" sz="1800" b="1" i="0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48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1939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1135225" y="2052725"/>
            <a:ext cx="2394900" cy="2037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NL miehitti Baltian maat.</a:t>
            </a:r>
          </a:p>
        </p:txBody>
      </p:sp>
      <p:sp>
        <p:nvSpPr>
          <p:cNvPr id="185" name="Shape 185"/>
          <p:cNvSpPr/>
          <p:nvPr/>
        </p:nvSpPr>
        <p:spPr>
          <a:xfrm>
            <a:off x="6096000" y="1695050"/>
            <a:ext cx="1026300" cy="9954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6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1940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1125610" y="2052725"/>
            <a:ext cx="2394900" cy="2037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Miksi Saksa ei tehnyt maihinnousua Brittein saarille?</a:t>
            </a:r>
          </a:p>
        </p:txBody>
      </p:sp>
      <p:sp>
        <p:nvSpPr>
          <p:cNvPr id="194" name="Shape 194"/>
          <p:cNvSpPr/>
          <p:nvPr/>
        </p:nvSpPr>
        <p:spPr>
          <a:xfrm>
            <a:off x="3981150" y="1726150"/>
            <a:ext cx="1181700" cy="12597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3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1940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1135225" y="2052725"/>
            <a:ext cx="2394900" cy="2037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Se ei saanut ilmaherruutta. Maihinnousu olisi ollut liian suuri riski.</a:t>
            </a:r>
          </a:p>
        </p:txBody>
      </p:sp>
      <p:sp>
        <p:nvSpPr>
          <p:cNvPr id="203" name="Shape 203"/>
          <p:cNvSpPr/>
          <p:nvPr/>
        </p:nvSpPr>
        <p:spPr>
          <a:xfrm>
            <a:off x="3981150" y="1726150"/>
            <a:ext cx="1181700" cy="12597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8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1941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1043608" y="2030859"/>
            <a:ext cx="2644688" cy="2037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Miksi Saksa hyökkäsi Neuvostoliittoon kesäkuussa 1941?</a:t>
            </a:r>
          </a:p>
        </p:txBody>
      </p:sp>
      <p:sp>
        <p:nvSpPr>
          <p:cNvPr id="212" name="Shape 212"/>
          <p:cNvSpPr/>
          <p:nvPr/>
        </p:nvSpPr>
        <p:spPr>
          <a:xfrm rot="-1027384">
            <a:off x="6236300" y="3548491"/>
            <a:ext cx="808015" cy="746809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 rot="-1778360">
            <a:off x="5343624" y="2335469"/>
            <a:ext cx="808025" cy="746628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 rot="-565431">
            <a:off x="5887980" y="1245051"/>
            <a:ext cx="808004" cy="746552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 rot="-2491333">
            <a:off x="5676439" y="3055715"/>
            <a:ext cx="807801" cy="746588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1941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/>
          <p:nvPr/>
        </p:nvSpPr>
        <p:spPr>
          <a:xfrm>
            <a:off x="326575" y="1679500"/>
            <a:ext cx="3690300" cy="3296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1800" b="1" i="0">
                <a:latin typeface="Verdana" pitchFamily="34" charset="0"/>
                <a:ea typeface="Verdana" pitchFamily="34" charset="0"/>
                <a:cs typeface="Verdana" pitchFamily="34" charset="0"/>
              </a:rPr>
              <a:t>Useita </a:t>
            </a:r>
            <a:r>
              <a:rPr lang="fi-FI" sz="1800" b="1" i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syitä:</a:t>
            </a:r>
            <a:endParaRPr lang="fi-FI" sz="1800" b="1" i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raaka-aineita ja energiaa sodankäyntiin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yritys ratkaista Saksan elintarvikepula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ideologinen ristiretki kommunismia vastaan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elintilaa </a:t>
            </a:r>
            <a:r>
              <a:rPr lang="fi-FI" sz="1800" b="1" i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saksalaisille</a:t>
            </a:r>
            <a:endParaRPr lang="fi-FI" sz="1800" b="1" i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4" name="Shape 224"/>
          <p:cNvSpPr/>
          <p:nvPr/>
        </p:nvSpPr>
        <p:spPr>
          <a:xfrm rot="-1027384">
            <a:off x="6236300" y="3548491"/>
            <a:ext cx="808015" cy="746809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 rot="-1778360">
            <a:off x="5343624" y="2335469"/>
            <a:ext cx="808025" cy="746628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 rot="-565431">
            <a:off x="5887980" y="1245051"/>
            <a:ext cx="808004" cy="746552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 rot="-2491333">
            <a:off x="5676439" y="3055715"/>
            <a:ext cx="807801" cy="746588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8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685800" y="730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1942-43</a:t>
            </a:r>
          </a:p>
        </p:txBody>
      </p:sp>
      <p:sp>
        <p:nvSpPr>
          <p:cNvPr id="233" name="Shape 233"/>
          <p:cNvSpPr/>
          <p:nvPr/>
        </p:nvSpPr>
        <p:spPr>
          <a:xfrm rot="-760484">
            <a:off x="5656716" y="2623419"/>
            <a:ext cx="741058" cy="746297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7927" y="907199"/>
            <a:ext cx="5582524" cy="53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326575" y="1819475"/>
            <a:ext cx="3001500" cy="216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Miksi vuodet </a:t>
            </a:r>
            <a:r>
              <a:rPr lang="fi-FI" sz="1800" b="1" i="0">
                <a:latin typeface="Verdana" pitchFamily="34" charset="0"/>
                <a:ea typeface="Verdana" pitchFamily="34" charset="0"/>
                <a:cs typeface="Verdana" pitchFamily="34" charset="0"/>
              </a:rPr>
              <a:t>1942-43 </a:t>
            </a:r>
            <a:r>
              <a:rPr lang="fi-FI" sz="1800" b="1" i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olivat </a:t>
            </a: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Saksan sodan käännekohta?</a:t>
            </a:r>
          </a:p>
        </p:txBody>
      </p:sp>
    </p:spTree>
    <p:extLst>
      <p:ext uri="{BB962C8B-B14F-4D97-AF65-F5344CB8AC3E}">
        <p14:creationId xmlns:p14="http://schemas.microsoft.com/office/powerpoint/2010/main" val="37373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685800" y="730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1942-43</a:t>
            </a:r>
          </a:p>
        </p:txBody>
      </p:sp>
      <p:sp>
        <p:nvSpPr>
          <p:cNvPr id="241" name="Shape 241"/>
          <p:cNvSpPr/>
          <p:nvPr/>
        </p:nvSpPr>
        <p:spPr>
          <a:xfrm rot="-760484">
            <a:off x="5656716" y="2623419"/>
            <a:ext cx="741058" cy="746297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077" y="891649"/>
            <a:ext cx="5582524" cy="53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326575" y="1819475"/>
            <a:ext cx="3001500" cy="1990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Sota Pohjois-Afrikassa päättyi Saksan tappioon. Liittoutuneet nousivat maihin Italiassa.</a:t>
            </a:r>
          </a:p>
        </p:txBody>
      </p:sp>
      <p:sp>
        <p:nvSpPr>
          <p:cNvPr id="244" name="Shape 244"/>
          <p:cNvSpPr/>
          <p:nvPr/>
        </p:nvSpPr>
        <p:spPr>
          <a:xfrm rot="702599">
            <a:off x="6170650" y="5337682"/>
            <a:ext cx="2140346" cy="1158721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/>
          <p:nvPr/>
        </p:nvSpPr>
        <p:spPr>
          <a:xfrm rot="-1757780">
            <a:off x="4945677" y="4994757"/>
            <a:ext cx="808049" cy="746945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685800" y="730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1942-43</a:t>
            </a:r>
          </a:p>
        </p:txBody>
      </p:sp>
      <p:sp>
        <p:nvSpPr>
          <p:cNvPr id="251" name="Shape 251"/>
          <p:cNvSpPr/>
          <p:nvPr/>
        </p:nvSpPr>
        <p:spPr>
          <a:xfrm rot="-760484">
            <a:off x="5656716" y="2623419"/>
            <a:ext cx="741058" cy="746297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077" y="891649"/>
            <a:ext cx="5582524" cy="53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326574" y="1819474"/>
            <a:ext cx="3165305" cy="247362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Sota Neuvostoliittoa vastaan kääntyi tappiolliseksi. Stalingradin taistelun jälkeen alkoi Saksan hidas perääntyminen.</a:t>
            </a:r>
          </a:p>
        </p:txBody>
      </p:sp>
      <p:sp>
        <p:nvSpPr>
          <p:cNvPr id="254" name="Shape 254"/>
          <p:cNvSpPr/>
          <p:nvPr/>
        </p:nvSpPr>
        <p:spPr>
          <a:xfrm>
            <a:off x="8235725" y="2375750"/>
            <a:ext cx="675000" cy="8907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 rot="9331144">
            <a:off x="7309461" y="2526794"/>
            <a:ext cx="807933" cy="746856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800" y="342124"/>
            <a:ext cx="7747425" cy="582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3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685800" y="730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1944</a:t>
            </a:r>
          </a:p>
        </p:txBody>
      </p:sp>
      <p:sp>
        <p:nvSpPr>
          <p:cNvPr id="261" name="Shape 261"/>
          <p:cNvSpPr/>
          <p:nvPr/>
        </p:nvSpPr>
        <p:spPr>
          <a:xfrm rot="-760484">
            <a:off x="5656716" y="2623419"/>
            <a:ext cx="741058" cy="746297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077" y="891649"/>
            <a:ext cx="5582524" cy="53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326575" y="1819475"/>
            <a:ext cx="3001500" cy="1990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Mitä sodan kannalta ratkaisevaa tapahtui kesäkuussa 1944?</a:t>
            </a:r>
          </a:p>
        </p:txBody>
      </p:sp>
    </p:spTree>
    <p:extLst>
      <p:ext uri="{BB962C8B-B14F-4D97-AF65-F5344CB8AC3E}">
        <p14:creationId xmlns:p14="http://schemas.microsoft.com/office/powerpoint/2010/main" val="35390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685800" y="730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1944</a:t>
            </a:r>
          </a:p>
        </p:txBody>
      </p:sp>
      <p:sp>
        <p:nvSpPr>
          <p:cNvPr id="269" name="Shape 269"/>
          <p:cNvSpPr/>
          <p:nvPr/>
        </p:nvSpPr>
        <p:spPr>
          <a:xfrm rot="-760484">
            <a:off x="5656716" y="2623419"/>
            <a:ext cx="741058" cy="746297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077" y="891649"/>
            <a:ext cx="5582524" cy="53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/>
          <p:nvPr/>
        </p:nvSpPr>
        <p:spPr>
          <a:xfrm>
            <a:off x="326575" y="1819475"/>
            <a:ext cx="3001500" cy="1990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Liittoutuneet nousivat maihin Ranskan rannikolla, Normandiassa.</a:t>
            </a:r>
          </a:p>
        </p:txBody>
      </p:sp>
      <p:sp>
        <p:nvSpPr>
          <p:cNvPr id="272" name="Shape 272"/>
          <p:cNvSpPr/>
          <p:nvPr/>
        </p:nvSpPr>
        <p:spPr>
          <a:xfrm rot="1540808">
            <a:off x="3530574" y="2304413"/>
            <a:ext cx="807898" cy="746850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7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685800" y="730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1944</a:t>
            </a:r>
          </a:p>
        </p:txBody>
      </p:sp>
      <p:sp>
        <p:nvSpPr>
          <p:cNvPr id="278" name="Shape 278"/>
          <p:cNvSpPr/>
          <p:nvPr/>
        </p:nvSpPr>
        <p:spPr>
          <a:xfrm rot="-760484">
            <a:off x="5656716" y="2623419"/>
            <a:ext cx="741058" cy="746297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077" y="891649"/>
            <a:ext cx="5582524" cy="53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/>
          <p:nvPr/>
        </p:nvSpPr>
        <p:spPr>
          <a:xfrm>
            <a:off x="326574" y="1819474"/>
            <a:ext cx="3093297" cy="218558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Saksa oli usean rintaman puristuksessa. Sen piti jakaa riittämättömiä resurssejaan eri paikkoihin.</a:t>
            </a:r>
          </a:p>
        </p:txBody>
      </p:sp>
      <p:sp>
        <p:nvSpPr>
          <p:cNvPr id="281" name="Shape 281"/>
          <p:cNvSpPr/>
          <p:nvPr/>
        </p:nvSpPr>
        <p:spPr>
          <a:xfrm rot="1540808">
            <a:off x="3903799" y="2556838"/>
            <a:ext cx="807898" cy="746850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 rot="9031302">
            <a:off x="6933250" y="2304289"/>
            <a:ext cx="807772" cy="746931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 rot="-5656776">
            <a:off x="5328294" y="4211017"/>
            <a:ext cx="808053" cy="746710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8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685800" y="730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1945</a:t>
            </a:r>
          </a:p>
        </p:txBody>
      </p:sp>
      <p:sp>
        <p:nvSpPr>
          <p:cNvPr id="289" name="Shape 289"/>
          <p:cNvSpPr/>
          <p:nvPr/>
        </p:nvSpPr>
        <p:spPr>
          <a:xfrm rot="-760484">
            <a:off x="5656716" y="2623419"/>
            <a:ext cx="741058" cy="746297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077" y="891649"/>
            <a:ext cx="5582524" cy="53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/>
          <p:nvPr/>
        </p:nvSpPr>
        <p:spPr>
          <a:xfrm>
            <a:off x="326575" y="1819475"/>
            <a:ext cx="3001500" cy="1990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Saksan epätoivoinen taistelu päättyi, kun Hitler teki itsemurhan. Saksa antautui 9.5.1945.</a:t>
            </a:r>
          </a:p>
        </p:txBody>
      </p:sp>
      <p:sp>
        <p:nvSpPr>
          <p:cNvPr id="292" name="Shape 292"/>
          <p:cNvSpPr/>
          <p:nvPr/>
        </p:nvSpPr>
        <p:spPr>
          <a:xfrm rot="1540808">
            <a:off x="4660899" y="2441288"/>
            <a:ext cx="807898" cy="746850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/>
          <p:nvPr/>
        </p:nvSpPr>
        <p:spPr>
          <a:xfrm rot="9902388">
            <a:off x="5969148" y="2441259"/>
            <a:ext cx="807675" cy="746919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/>
          <p:nvPr/>
        </p:nvSpPr>
        <p:spPr>
          <a:xfrm rot="-5656776">
            <a:off x="5343844" y="3499517"/>
            <a:ext cx="808053" cy="746710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26" y="217726"/>
            <a:ext cx="6724074" cy="6033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0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1939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35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5442850" y="2161600"/>
            <a:ext cx="1492800" cy="14928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1601750" y="2052725"/>
            <a:ext cx="1928400" cy="149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Mitä tapahtui Puolassa syyskuussa 1939?</a:t>
            </a:r>
          </a:p>
        </p:txBody>
      </p:sp>
      <p:cxnSp>
        <p:nvCxnSpPr>
          <p:cNvPr id="111" name="Shape 111"/>
          <p:cNvCxnSpPr>
            <a:stCxn id="110" idx="3"/>
            <a:endCxn id="109" idx="2"/>
          </p:cNvCxnSpPr>
          <p:nvPr/>
        </p:nvCxnSpPr>
        <p:spPr>
          <a:xfrm>
            <a:off x="3530150" y="2799125"/>
            <a:ext cx="1912800" cy="108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7408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1939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35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1337399" y="2052724"/>
            <a:ext cx="2516143" cy="16571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Saksan salamahyökkäys Puolaan 1.9.1939: sota </a:t>
            </a: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alkoi.</a:t>
            </a:r>
          </a:p>
        </p:txBody>
      </p:sp>
      <p:sp>
        <p:nvSpPr>
          <p:cNvPr id="120" name="Shape 120"/>
          <p:cNvSpPr/>
          <p:nvPr/>
        </p:nvSpPr>
        <p:spPr>
          <a:xfrm rot="-350254">
            <a:off x="5256222" y="2597140"/>
            <a:ext cx="808191" cy="746369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1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1939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35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1601750" y="2052725"/>
            <a:ext cx="1928400" cy="149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NL miehitti Itä-Puolan.</a:t>
            </a:r>
          </a:p>
        </p:txBody>
      </p:sp>
      <p:sp>
        <p:nvSpPr>
          <p:cNvPr id="129" name="Shape 129"/>
          <p:cNvSpPr/>
          <p:nvPr/>
        </p:nvSpPr>
        <p:spPr>
          <a:xfrm rot="-350254">
            <a:off x="5256222" y="2597140"/>
            <a:ext cx="808191" cy="746369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 rot="10230792">
            <a:off x="6823819" y="2425917"/>
            <a:ext cx="808152" cy="746404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1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1939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1601750" y="2052725"/>
            <a:ext cx="1928400" cy="149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NL hyökkäsi Suomeen - talvisota 1939-1940.</a:t>
            </a:r>
          </a:p>
        </p:txBody>
      </p:sp>
      <p:sp>
        <p:nvSpPr>
          <p:cNvPr id="139" name="Shape 139"/>
          <p:cNvSpPr/>
          <p:nvPr/>
        </p:nvSpPr>
        <p:spPr>
          <a:xfrm rot="-10090362">
            <a:off x="7072912" y="1461497"/>
            <a:ext cx="807952" cy="746644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96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1939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1135224" y="2052724"/>
            <a:ext cx="2572679" cy="3176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>
                <a:latin typeface="Verdana" pitchFamily="34" charset="0"/>
                <a:ea typeface="Verdana" pitchFamily="34" charset="0"/>
                <a:cs typeface="Verdana" pitchFamily="34" charset="0"/>
              </a:rPr>
              <a:t>Saksan </a:t>
            </a:r>
            <a:r>
              <a:rPr lang="fi-FI" sz="1800" b="1" i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salamahyökkäys </a:t>
            </a: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länteen keväällä 1940. Saksa miehitti Tanskan, Norjan, Belgian, Hollannin ja Ranskan.</a:t>
            </a:r>
          </a:p>
        </p:txBody>
      </p:sp>
      <p:sp>
        <p:nvSpPr>
          <p:cNvPr id="148" name="Shape 148"/>
          <p:cNvSpPr/>
          <p:nvPr/>
        </p:nvSpPr>
        <p:spPr>
          <a:xfrm rot="-8999316">
            <a:off x="5642304" y="2363505"/>
            <a:ext cx="807921" cy="746635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 rot="-10090362">
            <a:off x="5343637" y="2982422"/>
            <a:ext cx="807952" cy="746644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4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II MS: vuosi 1940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900" y="1143000"/>
            <a:ext cx="4550149" cy="4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1135224" y="2052724"/>
            <a:ext cx="2716695" cy="209635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Miksi Saksa </a:t>
            </a:r>
            <a:r>
              <a:rPr lang="fi-FI" sz="1800" b="1" i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käytti salamasotaa </a:t>
            </a:r>
            <a:r>
              <a:rPr lang="fi-FI" sz="1800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(useiden aselajien yhteistyö)?</a:t>
            </a:r>
          </a:p>
        </p:txBody>
      </p:sp>
      <p:sp>
        <p:nvSpPr>
          <p:cNvPr id="158" name="Shape 158"/>
          <p:cNvSpPr/>
          <p:nvPr/>
        </p:nvSpPr>
        <p:spPr>
          <a:xfrm rot="-8999316">
            <a:off x="5642304" y="2363505"/>
            <a:ext cx="807921" cy="746635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 rot="-10090362">
            <a:off x="5343637" y="2982422"/>
            <a:ext cx="807952" cy="746644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pe-ppt_pohja" id="{5733D5CD-3864-A844-87E4-12B4A7516803}" vid="{DD135B07-40C7-0E46-8712-5E6F024D19D3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d9c6b2-3655-4504-8205-749f4c2876db"/>
    <ValoIntranetConfidentiality xmlns="a8d9c6b2-3655-4504-8205-749f4c2876db" xsi:nil="true"/>
    <TaxKeywordTaxHTField xmlns="a8d9c6b2-3655-4504-8205-749f4c2876db">
      <Terms xmlns="http://schemas.microsoft.com/office/infopath/2007/PartnerControls"/>
    </TaxKeywordTaxHTField>
    <ValoIntranetDocumentOwner xmlns="a8d9c6b2-3655-4504-8205-749f4c2876db">
      <UserInfo>
        <DisplayName/>
        <AccountId xsi:nil="true"/>
        <AccountType/>
      </UserInfo>
    </ValoIntranetDocumentOwner>
    <ValoIntranetDocumentType xmlns="a8d9c6b2-3655-4504-8205-749f4c2876db" xsi:nil="true"/>
    <ValoIntranetPreservationTime xmlns="a8d9c6b2-3655-4504-8205-749f4c2876db">1 vuosi</ValoIntranetPreservationTime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iva Dokumentti 2" ma:contentTypeID="0x0101006A759CC3617D4A198264873379924809007A1E2605DCD38D45AFD65C9D5303E4F7" ma:contentTypeVersion="6" ma:contentTypeDescription="Luo uusi asiakirja." ma:contentTypeScope="" ma:versionID="828e98d423d5acdb6cf5c3f1a5a9947e">
  <xsd:schema xmlns:xsd="http://www.w3.org/2001/XMLSchema" xmlns:xs="http://www.w3.org/2001/XMLSchema" xmlns:p="http://schemas.microsoft.com/office/2006/metadata/properties" xmlns:ns2="a8d9c6b2-3655-4504-8205-749f4c2876db" targetNamespace="http://schemas.microsoft.com/office/2006/metadata/properties" ma:root="true" ma:fieldsID="51587bf6ca1a57cb963cd34efc547897" ns2:_="">
    <xsd:import namespace="a8d9c6b2-3655-4504-8205-749f4c2876db"/>
    <xsd:element name="properties">
      <xsd:complexType>
        <xsd:sequence>
          <xsd:element name="documentManagement">
            <xsd:complexType>
              <xsd:all>
                <xsd:element ref="ns2:ValoIntranetDocumentOwner" minOccurs="0"/>
                <xsd:element ref="ns2:ValoIntranetDocumentType" minOccurs="0"/>
                <xsd:element ref="ns2:ValoIntranetConfidentiality" minOccurs="0"/>
                <xsd:element ref="ns2:ValoIntranetPreservationTime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9c6b2-3655-4504-8205-749f4c2876db" elementFormDefault="qualified">
    <xsd:import namespace="http://schemas.microsoft.com/office/2006/documentManagement/types"/>
    <xsd:import namespace="http://schemas.microsoft.com/office/infopath/2007/PartnerControls"/>
    <xsd:element name="ValoIntranetDocumentOwner" ma:index="8" nillable="true" ma:displayName="Omistaja" ma:list="UserInfo" ma:SharePointGroup="0" ma:internalName="ValoIntranet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IntranetDocumentType" ma:index="9" nillable="true" ma:displayName="Tyyppi" ma:internalName="ValoIntranetDocument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opimus"/>
          <xsd:enumeration value="Suunnitelma"/>
          <xsd:enumeration value="Tiedote"/>
        </xsd:restriction>
      </xsd:simpleType>
    </xsd:element>
    <xsd:element name="ValoIntranetConfidentiality" ma:index="10" nillable="true" ma:displayName="Luottamuksellisuus" ma:internalName="ValoIntranetConfidentiality">
      <xsd:simpleType>
        <xsd:restriction base="dms:Choice">
          <xsd:enumeration value="Julkinen"/>
          <xsd:enumeration value="Luottamuksellinen"/>
          <xsd:enumeration value="Salainen"/>
          <xsd:enumeration value="Sisäinen"/>
        </xsd:restriction>
      </xsd:simpleType>
    </xsd:element>
    <xsd:element name="ValoIntranetPreservationTime" ma:index="11" nillable="true" ma:displayName="Säilytysaika" ma:default="1 vuosi" ma:internalName="ValoIntranetPreservationTime">
      <xsd:simpleType>
        <xsd:restriction base="dms:Choice">
          <xsd:enumeration value="1 vuosi"/>
          <xsd:enumeration value="3 vuotta"/>
          <xsd:enumeration value="5 vuotta"/>
          <xsd:enumeration value="Aina"/>
        </xsd:restriction>
      </xsd:simpleType>
    </xsd:element>
    <xsd:element name="TaxKeywordTaxHTField" ma:index="12" nillable="true" ma:taxonomy="true" ma:internalName="TaxKeywordTaxHTField" ma:taxonomyFieldName="TaxKeyword" ma:displayName="Yrityksen avainsanat" ma:fieldId="{23f27201-bee3-471e-b2e7-b64fd8b7ca38}" ma:taxonomyMulti="true" ma:sspId="1b7528bd-6053-4c54-9fa3-c362d387d92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a3bf15aa-9e81-4b24-a427-75a26834ba2b}" ma:internalName="TaxCatchAll" ma:showField="CatchAllData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a3bf15aa-9e81-4b24-a427-75a26834ba2b}" ma:internalName="TaxCatchAllLabel" ma:readOnly="true" ma:showField="CatchAllDataLabel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9D417-8C22-437C-8803-F9A9448B1813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a8d9c6b2-3655-4504-8205-749f4c2876db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70A98C9-F725-421C-A119-76FAAE779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9c6b2-3655-4504-8205-749f4c287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ppt-ope_pohja</Template>
  <TotalTime>565</TotalTime>
  <Words>344</Words>
  <Application>Microsoft Office PowerPoint</Application>
  <PresentationFormat>On-screen Show (4:3)</PresentationFormat>
  <Paragraphs>54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MS PGothic</vt:lpstr>
      <vt:lpstr>MS PGothic</vt:lpstr>
      <vt:lpstr>Arial</vt:lpstr>
      <vt:lpstr>Geneva</vt:lpstr>
      <vt:lpstr>Lucida Grande</vt:lpstr>
      <vt:lpstr>Verdana</vt:lpstr>
      <vt:lpstr>Blank Presentation</vt:lpstr>
      <vt:lpstr>PowerPoint Presentation</vt:lpstr>
      <vt:lpstr>PowerPoint Presentation</vt:lpstr>
      <vt:lpstr>PowerPoint Presentation</vt:lpstr>
      <vt:lpstr>II MS: vuosi 1939</vt:lpstr>
      <vt:lpstr>II MS: vuosi 1939</vt:lpstr>
      <vt:lpstr>II MS: vuosi 1939</vt:lpstr>
      <vt:lpstr>II MS: vuosi 1939</vt:lpstr>
      <vt:lpstr>II MS: vuosi 1939</vt:lpstr>
      <vt:lpstr>II MS: vuosi 1940</vt:lpstr>
      <vt:lpstr>II MS: vuosi 1940</vt:lpstr>
      <vt:lpstr>II MS: vuosi 1940</vt:lpstr>
      <vt:lpstr>II MS: vuosi 1939</vt:lpstr>
      <vt:lpstr>II MS: vuosi 1940</vt:lpstr>
      <vt:lpstr>II MS: vuosi 1940</vt:lpstr>
      <vt:lpstr>II MS: vuosi 1941</vt:lpstr>
      <vt:lpstr>II MS: vuosi 1941</vt:lpstr>
      <vt:lpstr>II MS: vuosi 1942-43</vt:lpstr>
      <vt:lpstr>II MS: vuosi 1942-43</vt:lpstr>
      <vt:lpstr>II MS: vuosi 1942-43</vt:lpstr>
      <vt:lpstr>II MS: vuosi 1944</vt:lpstr>
      <vt:lpstr>II MS: vuosi 1944</vt:lpstr>
      <vt:lpstr>II MS: vuosi 1944</vt:lpstr>
      <vt:lpstr>II MS: vuosi 1945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Minna</cp:lastModifiedBy>
  <cp:revision>44</cp:revision>
  <dcterms:created xsi:type="dcterms:W3CDTF">2016-09-06T12:02:22Z</dcterms:created>
  <dcterms:modified xsi:type="dcterms:W3CDTF">2020-09-06T13:37:43Z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  <property fmtid="{D5CDD505-2E9C-101B-9397-08002B2CF9AE}" pid="3" name="ContentTypeId">
    <vt:lpwstr>0x0101006A759CC3617D4A198264873379924809007A1E2605DCD38D45AFD65C9D5303E4F7</vt:lpwstr>
  </property>
  <property fmtid="{D5CDD505-2E9C-101B-9397-08002B2CF9AE}" pid="4" name="TaxKeyword">
    <vt:lpwstr/>
  </property>
</Properties>
</file>