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4" r:id="rId3"/>
    <p:sldId id="257" r:id="rId4"/>
    <p:sldId id="265" r:id="rId5"/>
    <p:sldId id="258" r:id="rId6"/>
    <p:sldId id="259" r:id="rId7"/>
    <p:sldId id="266" r:id="rId8"/>
    <p:sldId id="260" r:id="rId9"/>
    <p:sldId id="267" r:id="rId10"/>
    <p:sldId id="269" r:id="rId11"/>
    <p:sldId id="261" r:id="rId12"/>
    <p:sldId id="268" r:id="rId13"/>
    <p:sldId id="263" r:id="rId14"/>
    <p:sldId id="270" r:id="rId15"/>
    <p:sldId id="271" r:id="rId16"/>
    <p:sldId id="272" r:id="rId17"/>
    <p:sldId id="273" r:id="rId18"/>
    <p:sldId id="264" r:id="rId19"/>
    <p:sldId id="275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hyperlink" Target="https://www.julkari.fi/bitstream/handle/10024/90845/URN_ISBN_978-951-33-1792-8.pdf?sequence=1" TargetMode="Externa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5" Type="http://schemas.openxmlformats.org/officeDocument/2006/relationships/hyperlink" Target="https://www.julkari.fi/bitstream/handle/10024/90845/URN_ISBN_978-951-33-1792-8.pdf?sequence=1" TargetMode="External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F29F9E-0EA5-4280-9BD9-0654ADF0EBE5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EC2A80C8-8F49-407F-8F1C-F7D72CED9D55}">
      <dgm:prSet/>
      <dgm:spPr/>
      <dgm:t>
        <a:bodyPr/>
        <a:lstStyle/>
        <a:p>
          <a:r>
            <a:rPr lang="fi-FI" dirty="0"/>
            <a:t>Ehkäisevää lastensuojelua ja lasten hyvinvointia edistävää toimintaa</a:t>
          </a:r>
          <a:endParaRPr lang="en-US" dirty="0"/>
        </a:p>
      </dgm:t>
    </dgm:pt>
    <dgm:pt modelId="{F676FE13-66BE-4E24-9102-2371B3A1001C}" type="parTrans" cxnId="{C0632A73-6BD3-429F-8D2D-814AFDA9F85A}">
      <dgm:prSet/>
      <dgm:spPr/>
      <dgm:t>
        <a:bodyPr/>
        <a:lstStyle/>
        <a:p>
          <a:endParaRPr lang="en-US"/>
        </a:p>
      </dgm:t>
    </dgm:pt>
    <dgm:pt modelId="{15FA5F5B-BC7B-4733-8C7A-3587A418738A}" type="sibTrans" cxnId="{C0632A73-6BD3-429F-8D2D-814AFDA9F85A}">
      <dgm:prSet/>
      <dgm:spPr/>
      <dgm:t>
        <a:bodyPr/>
        <a:lstStyle/>
        <a:p>
          <a:endParaRPr lang="en-US"/>
        </a:p>
      </dgm:t>
    </dgm:pt>
    <dgm:pt modelId="{3C4F7913-E619-451C-B1DD-E9BFEC7668C1}">
      <dgm:prSet/>
      <dgm:spPr/>
      <dgm:t>
        <a:bodyPr/>
        <a:lstStyle/>
        <a:p>
          <a:r>
            <a:rPr lang="fi-FI" dirty="0"/>
            <a:t>Erilaiset palvelut ja toimintamallit </a:t>
          </a:r>
          <a:r>
            <a:rPr lang="fi-FI" dirty="0">
              <a:sym typeface="Wingdings" panose="05000000000000000000" pitchFamily="2" charset="2"/>
            </a:rPr>
            <a:t></a:t>
          </a:r>
          <a:r>
            <a:rPr lang="fi-FI" dirty="0"/>
            <a:t> helpottavat ja tukevat lapsiperheiden arkea, kun perheessä ennalta tiedossa oleva riskitekijä (</a:t>
          </a:r>
          <a:r>
            <a:rPr lang="fi-FI" dirty="0" err="1"/>
            <a:t>esim</a:t>
          </a:r>
          <a:r>
            <a:rPr lang="fi-FI" dirty="0"/>
            <a:t> perinnöllinen sairaus) tai perheestä on huoli</a:t>
          </a:r>
          <a:endParaRPr lang="en-US" dirty="0"/>
        </a:p>
      </dgm:t>
    </dgm:pt>
    <dgm:pt modelId="{47C1BCED-1F4C-4F24-969E-E1DE5600A13A}" type="parTrans" cxnId="{D96C7E01-46D4-4B1F-B318-F40863CC9083}">
      <dgm:prSet/>
      <dgm:spPr/>
      <dgm:t>
        <a:bodyPr/>
        <a:lstStyle/>
        <a:p>
          <a:endParaRPr lang="en-US"/>
        </a:p>
      </dgm:t>
    </dgm:pt>
    <dgm:pt modelId="{A70FB907-C6BF-4A37-86DE-E8A3317F048A}" type="sibTrans" cxnId="{D96C7E01-46D4-4B1F-B318-F40863CC9083}">
      <dgm:prSet/>
      <dgm:spPr/>
      <dgm:t>
        <a:bodyPr/>
        <a:lstStyle/>
        <a:p>
          <a:endParaRPr lang="en-US"/>
        </a:p>
      </dgm:t>
    </dgm:pt>
    <dgm:pt modelId="{159EAD1C-F245-4600-B815-7E4F376BEAF9}">
      <dgm:prSet/>
      <dgm:spPr/>
      <dgm:t>
        <a:bodyPr/>
        <a:lstStyle/>
        <a:p>
          <a:r>
            <a:rPr lang="fi-FI"/>
            <a:t>Perheessä olevia haasteita: työn ja perheen yhteensovittamisen hankaluudet, elämän hektisyys, monimuotoistuvat perheet, palveluiden pirstaleisuus</a:t>
          </a:r>
          <a:endParaRPr lang="en-US"/>
        </a:p>
      </dgm:t>
    </dgm:pt>
    <dgm:pt modelId="{B6F0331F-0C26-48C2-AE6C-5E8247EB32DA}" type="parTrans" cxnId="{F484354A-9902-4282-BD0C-E479DEB0A4DB}">
      <dgm:prSet/>
      <dgm:spPr/>
      <dgm:t>
        <a:bodyPr/>
        <a:lstStyle/>
        <a:p>
          <a:endParaRPr lang="en-US"/>
        </a:p>
      </dgm:t>
    </dgm:pt>
    <dgm:pt modelId="{400F61CF-2035-4B6D-9AE9-E5458EE44624}" type="sibTrans" cxnId="{F484354A-9902-4282-BD0C-E479DEB0A4DB}">
      <dgm:prSet/>
      <dgm:spPr/>
      <dgm:t>
        <a:bodyPr/>
        <a:lstStyle/>
        <a:p>
          <a:endParaRPr lang="en-US"/>
        </a:p>
      </dgm:t>
    </dgm:pt>
    <dgm:pt modelId="{611416D3-E601-477A-9F41-9112E901E3B6}">
      <dgm:prSet/>
      <dgm:spPr/>
      <dgm:t>
        <a:bodyPr/>
        <a:lstStyle/>
        <a:p>
          <a:r>
            <a:rPr lang="fi-FI"/>
            <a:t>Tuen tavoitteena lapsen hyvinvointi </a:t>
          </a:r>
          <a:r>
            <a:rPr lang="fi-FI">
              <a:sym typeface="Wingdings" panose="05000000000000000000" pitchFamily="2" charset="2"/>
            </a:rPr>
            <a:t></a:t>
          </a:r>
          <a:r>
            <a:rPr lang="fi-FI"/>
            <a:t> tukemalla vanhemmuutta ja perhettä</a:t>
          </a:r>
          <a:endParaRPr lang="en-US"/>
        </a:p>
      </dgm:t>
    </dgm:pt>
    <dgm:pt modelId="{D8F9331B-9A44-4502-991D-957E4776F99B}" type="parTrans" cxnId="{9831CD84-2BAE-4BDE-BE6A-EB17DAD98618}">
      <dgm:prSet/>
      <dgm:spPr/>
      <dgm:t>
        <a:bodyPr/>
        <a:lstStyle/>
        <a:p>
          <a:endParaRPr lang="en-US"/>
        </a:p>
      </dgm:t>
    </dgm:pt>
    <dgm:pt modelId="{4D50AD0A-AFCE-48BA-AC53-83E1D374DFE3}" type="sibTrans" cxnId="{9831CD84-2BAE-4BDE-BE6A-EB17DAD98618}">
      <dgm:prSet/>
      <dgm:spPr/>
      <dgm:t>
        <a:bodyPr/>
        <a:lstStyle/>
        <a:p>
          <a:endParaRPr lang="en-US"/>
        </a:p>
      </dgm:t>
    </dgm:pt>
    <dgm:pt modelId="{60E491D8-EE03-4CA5-8B7E-A1C8E6798F52}">
      <dgm:prSet/>
      <dgm:spPr/>
      <dgm:t>
        <a:bodyPr/>
        <a:lstStyle/>
        <a:p>
          <a:r>
            <a:rPr lang="fi-FI"/>
            <a:t>Toiminnan keskiössä on lapsi </a:t>
          </a:r>
          <a:r>
            <a:rPr lang="fi-FI">
              <a:sym typeface="Wingdings" panose="05000000000000000000" pitchFamily="2" charset="2"/>
            </a:rPr>
            <a:t></a:t>
          </a:r>
          <a:r>
            <a:rPr lang="fi-FI"/>
            <a:t> kannustetaan vanhemman ja lapsen väliseen yhteiseen toimintaan </a:t>
          </a:r>
          <a:r>
            <a:rPr lang="fi-FI">
              <a:sym typeface="Wingdings" panose="05000000000000000000" pitchFamily="2" charset="2"/>
            </a:rPr>
            <a:t></a:t>
          </a:r>
          <a:r>
            <a:rPr lang="fi-FI"/>
            <a:t> vuorovaikutus ja tunneside vahvistuu</a:t>
          </a:r>
          <a:endParaRPr lang="en-US"/>
        </a:p>
      </dgm:t>
    </dgm:pt>
    <dgm:pt modelId="{A9069639-3494-4CF4-89C2-BF2D64F5AA53}" type="parTrans" cxnId="{E7FA840B-8A28-4002-85CC-863C994DDC7E}">
      <dgm:prSet/>
      <dgm:spPr/>
      <dgm:t>
        <a:bodyPr/>
        <a:lstStyle/>
        <a:p>
          <a:endParaRPr lang="en-US"/>
        </a:p>
      </dgm:t>
    </dgm:pt>
    <dgm:pt modelId="{B550DC22-D01E-4D96-86DF-D372899E87FF}" type="sibTrans" cxnId="{E7FA840B-8A28-4002-85CC-863C994DDC7E}">
      <dgm:prSet/>
      <dgm:spPr/>
      <dgm:t>
        <a:bodyPr/>
        <a:lstStyle/>
        <a:p>
          <a:endParaRPr lang="en-US"/>
        </a:p>
      </dgm:t>
    </dgm:pt>
    <dgm:pt modelId="{5DF1A7E4-BBC7-49CD-B729-CE33EF38A169}">
      <dgm:prSet/>
      <dgm:spPr/>
      <dgm:t>
        <a:bodyPr/>
        <a:lstStyle/>
        <a:p>
          <a:r>
            <a:rPr lang="fi-FI"/>
            <a:t>Varhaisella tukemisella pyritään mahdollisimman varhain vastaamaan perheen tarpeisiin</a:t>
          </a:r>
          <a:endParaRPr lang="en-US"/>
        </a:p>
      </dgm:t>
    </dgm:pt>
    <dgm:pt modelId="{A438EB47-AC28-4780-BD00-7C31A5F959D3}" type="parTrans" cxnId="{E74A4B9F-3082-42FC-ADFB-BE4D237905C7}">
      <dgm:prSet/>
      <dgm:spPr/>
      <dgm:t>
        <a:bodyPr/>
        <a:lstStyle/>
        <a:p>
          <a:endParaRPr lang="en-US"/>
        </a:p>
      </dgm:t>
    </dgm:pt>
    <dgm:pt modelId="{C0FB739E-3194-471F-B6A0-873420A3B179}" type="sibTrans" cxnId="{E74A4B9F-3082-42FC-ADFB-BE4D237905C7}">
      <dgm:prSet/>
      <dgm:spPr/>
      <dgm:t>
        <a:bodyPr/>
        <a:lstStyle/>
        <a:p>
          <a:endParaRPr lang="en-US"/>
        </a:p>
      </dgm:t>
    </dgm:pt>
    <dgm:pt modelId="{C3948981-59F0-401F-B7A1-7F1CC52BFAFF}" type="pres">
      <dgm:prSet presAssocID="{08F29F9E-0EA5-4280-9BD9-0654ADF0EBE5}" presName="diagram" presStyleCnt="0">
        <dgm:presLayoutVars>
          <dgm:dir/>
          <dgm:resizeHandles val="exact"/>
        </dgm:presLayoutVars>
      </dgm:prSet>
      <dgm:spPr/>
    </dgm:pt>
    <dgm:pt modelId="{37B16518-10EF-4F87-9F47-8A4243C3F3A4}" type="pres">
      <dgm:prSet presAssocID="{EC2A80C8-8F49-407F-8F1C-F7D72CED9D55}" presName="node" presStyleLbl="node1" presStyleIdx="0" presStyleCnt="6">
        <dgm:presLayoutVars>
          <dgm:bulletEnabled val="1"/>
        </dgm:presLayoutVars>
      </dgm:prSet>
      <dgm:spPr/>
    </dgm:pt>
    <dgm:pt modelId="{43FC4A13-6ABE-4BE9-ACF6-2808B16D0D26}" type="pres">
      <dgm:prSet presAssocID="{15FA5F5B-BC7B-4733-8C7A-3587A418738A}" presName="sibTrans" presStyleCnt="0"/>
      <dgm:spPr/>
    </dgm:pt>
    <dgm:pt modelId="{9894353F-1714-4343-996A-559DD75F7CB0}" type="pres">
      <dgm:prSet presAssocID="{3C4F7913-E619-451C-B1DD-E9BFEC7668C1}" presName="node" presStyleLbl="node1" presStyleIdx="1" presStyleCnt="6">
        <dgm:presLayoutVars>
          <dgm:bulletEnabled val="1"/>
        </dgm:presLayoutVars>
      </dgm:prSet>
      <dgm:spPr/>
    </dgm:pt>
    <dgm:pt modelId="{7A6795D7-1F59-448F-9951-C68142335C5C}" type="pres">
      <dgm:prSet presAssocID="{A70FB907-C6BF-4A37-86DE-E8A3317F048A}" presName="sibTrans" presStyleCnt="0"/>
      <dgm:spPr/>
    </dgm:pt>
    <dgm:pt modelId="{95C79B19-B771-48A2-B763-36AA3C95D2F9}" type="pres">
      <dgm:prSet presAssocID="{159EAD1C-F245-4600-B815-7E4F376BEAF9}" presName="node" presStyleLbl="node1" presStyleIdx="2" presStyleCnt="6">
        <dgm:presLayoutVars>
          <dgm:bulletEnabled val="1"/>
        </dgm:presLayoutVars>
      </dgm:prSet>
      <dgm:spPr/>
    </dgm:pt>
    <dgm:pt modelId="{5012C888-8F9D-477A-AA4D-5C1CD208E33B}" type="pres">
      <dgm:prSet presAssocID="{400F61CF-2035-4B6D-9AE9-E5458EE44624}" presName="sibTrans" presStyleCnt="0"/>
      <dgm:spPr/>
    </dgm:pt>
    <dgm:pt modelId="{C008B758-39D3-4C47-8F30-D0D7D468C5F0}" type="pres">
      <dgm:prSet presAssocID="{611416D3-E601-477A-9F41-9112E901E3B6}" presName="node" presStyleLbl="node1" presStyleIdx="3" presStyleCnt="6">
        <dgm:presLayoutVars>
          <dgm:bulletEnabled val="1"/>
        </dgm:presLayoutVars>
      </dgm:prSet>
      <dgm:spPr/>
    </dgm:pt>
    <dgm:pt modelId="{3411EB9F-21D9-444C-8679-E17A503EE82F}" type="pres">
      <dgm:prSet presAssocID="{4D50AD0A-AFCE-48BA-AC53-83E1D374DFE3}" presName="sibTrans" presStyleCnt="0"/>
      <dgm:spPr/>
    </dgm:pt>
    <dgm:pt modelId="{0B863275-A6B7-4018-8ADC-33B2A580B564}" type="pres">
      <dgm:prSet presAssocID="{60E491D8-EE03-4CA5-8B7E-A1C8E6798F52}" presName="node" presStyleLbl="node1" presStyleIdx="4" presStyleCnt="6">
        <dgm:presLayoutVars>
          <dgm:bulletEnabled val="1"/>
        </dgm:presLayoutVars>
      </dgm:prSet>
      <dgm:spPr/>
    </dgm:pt>
    <dgm:pt modelId="{6B238814-3B95-413B-8DF5-525657432B7C}" type="pres">
      <dgm:prSet presAssocID="{B550DC22-D01E-4D96-86DF-D372899E87FF}" presName="sibTrans" presStyleCnt="0"/>
      <dgm:spPr/>
    </dgm:pt>
    <dgm:pt modelId="{2DDCF57F-7997-4714-918D-55639CAE70D9}" type="pres">
      <dgm:prSet presAssocID="{5DF1A7E4-BBC7-49CD-B729-CE33EF38A169}" presName="node" presStyleLbl="node1" presStyleIdx="5" presStyleCnt="6">
        <dgm:presLayoutVars>
          <dgm:bulletEnabled val="1"/>
        </dgm:presLayoutVars>
      </dgm:prSet>
      <dgm:spPr/>
    </dgm:pt>
  </dgm:ptLst>
  <dgm:cxnLst>
    <dgm:cxn modelId="{D96C7E01-46D4-4B1F-B318-F40863CC9083}" srcId="{08F29F9E-0EA5-4280-9BD9-0654ADF0EBE5}" destId="{3C4F7913-E619-451C-B1DD-E9BFEC7668C1}" srcOrd="1" destOrd="0" parTransId="{47C1BCED-1F4C-4F24-969E-E1DE5600A13A}" sibTransId="{A70FB907-C6BF-4A37-86DE-E8A3317F048A}"/>
    <dgm:cxn modelId="{E7FA840B-8A28-4002-85CC-863C994DDC7E}" srcId="{08F29F9E-0EA5-4280-9BD9-0654ADF0EBE5}" destId="{60E491D8-EE03-4CA5-8B7E-A1C8E6798F52}" srcOrd="4" destOrd="0" parTransId="{A9069639-3494-4CF4-89C2-BF2D64F5AA53}" sibTransId="{B550DC22-D01E-4D96-86DF-D372899E87FF}"/>
    <dgm:cxn modelId="{0199010C-5776-4C8F-B8FC-7BD93A364651}" type="presOf" srcId="{3C4F7913-E619-451C-B1DD-E9BFEC7668C1}" destId="{9894353F-1714-4343-996A-559DD75F7CB0}" srcOrd="0" destOrd="0" presId="urn:microsoft.com/office/officeart/2005/8/layout/default"/>
    <dgm:cxn modelId="{DFBBF611-95F6-45C8-8B3A-7141E02CD9A6}" type="presOf" srcId="{5DF1A7E4-BBC7-49CD-B729-CE33EF38A169}" destId="{2DDCF57F-7997-4714-918D-55639CAE70D9}" srcOrd="0" destOrd="0" presId="urn:microsoft.com/office/officeart/2005/8/layout/default"/>
    <dgm:cxn modelId="{F484354A-9902-4282-BD0C-E479DEB0A4DB}" srcId="{08F29F9E-0EA5-4280-9BD9-0654ADF0EBE5}" destId="{159EAD1C-F245-4600-B815-7E4F376BEAF9}" srcOrd="2" destOrd="0" parTransId="{B6F0331F-0C26-48C2-AE6C-5E8247EB32DA}" sibTransId="{400F61CF-2035-4B6D-9AE9-E5458EE44624}"/>
    <dgm:cxn modelId="{A8FF5A4C-32F9-4F37-B2EA-7BB37FFA0730}" type="presOf" srcId="{159EAD1C-F245-4600-B815-7E4F376BEAF9}" destId="{95C79B19-B771-48A2-B763-36AA3C95D2F9}" srcOrd="0" destOrd="0" presId="urn:microsoft.com/office/officeart/2005/8/layout/default"/>
    <dgm:cxn modelId="{C0632A73-6BD3-429F-8D2D-814AFDA9F85A}" srcId="{08F29F9E-0EA5-4280-9BD9-0654ADF0EBE5}" destId="{EC2A80C8-8F49-407F-8F1C-F7D72CED9D55}" srcOrd="0" destOrd="0" parTransId="{F676FE13-66BE-4E24-9102-2371B3A1001C}" sibTransId="{15FA5F5B-BC7B-4733-8C7A-3587A418738A}"/>
    <dgm:cxn modelId="{9831CD84-2BAE-4BDE-BE6A-EB17DAD98618}" srcId="{08F29F9E-0EA5-4280-9BD9-0654ADF0EBE5}" destId="{611416D3-E601-477A-9F41-9112E901E3B6}" srcOrd="3" destOrd="0" parTransId="{D8F9331B-9A44-4502-991D-957E4776F99B}" sibTransId="{4D50AD0A-AFCE-48BA-AC53-83E1D374DFE3}"/>
    <dgm:cxn modelId="{E74A4B9F-3082-42FC-ADFB-BE4D237905C7}" srcId="{08F29F9E-0EA5-4280-9BD9-0654ADF0EBE5}" destId="{5DF1A7E4-BBC7-49CD-B729-CE33EF38A169}" srcOrd="5" destOrd="0" parTransId="{A438EB47-AC28-4780-BD00-7C31A5F959D3}" sibTransId="{C0FB739E-3194-471F-B6A0-873420A3B179}"/>
    <dgm:cxn modelId="{C4D8AFC2-A0A1-4A12-A05F-1CEF5C15E5CA}" type="presOf" srcId="{08F29F9E-0EA5-4280-9BD9-0654ADF0EBE5}" destId="{C3948981-59F0-401F-B7A1-7F1CC52BFAFF}" srcOrd="0" destOrd="0" presId="urn:microsoft.com/office/officeart/2005/8/layout/default"/>
    <dgm:cxn modelId="{1D0F3AC8-4D49-46E0-B285-F558F6E9D840}" type="presOf" srcId="{EC2A80C8-8F49-407F-8F1C-F7D72CED9D55}" destId="{37B16518-10EF-4F87-9F47-8A4243C3F3A4}" srcOrd="0" destOrd="0" presId="urn:microsoft.com/office/officeart/2005/8/layout/default"/>
    <dgm:cxn modelId="{3B8305D5-56B8-4181-B978-42944B77CC85}" type="presOf" srcId="{611416D3-E601-477A-9F41-9112E901E3B6}" destId="{C008B758-39D3-4C47-8F30-D0D7D468C5F0}" srcOrd="0" destOrd="0" presId="urn:microsoft.com/office/officeart/2005/8/layout/default"/>
    <dgm:cxn modelId="{1B6D0CEB-13BB-46CA-91BC-C07A24191819}" type="presOf" srcId="{60E491D8-EE03-4CA5-8B7E-A1C8E6798F52}" destId="{0B863275-A6B7-4018-8ADC-33B2A580B564}" srcOrd="0" destOrd="0" presId="urn:microsoft.com/office/officeart/2005/8/layout/default"/>
    <dgm:cxn modelId="{BB6000FE-B004-4AC1-BAE4-1FD8AEE29DAE}" type="presParOf" srcId="{C3948981-59F0-401F-B7A1-7F1CC52BFAFF}" destId="{37B16518-10EF-4F87-9F47-8A4243C3F3A4}" srcOrd="0" destOrd="0" presId="urn:microsoft.com/office/officeart/2005/8/layout/default"/>
    <dgm:cxn modelId="{F5D0877E-BBC5-4FBA-841F-F2D1A65FFD90}" type="presParOf" srcId="{C3948981-59F0-401F-B7A1-7F1CC52BFAFF}" destId="{43FC4A13-6ABE-4BE9-ACF6-2808B16D0D26}" srcOrd="1" destOrd="0" presId="urn:microsoft.com/office/officeart/2005/8/layout/default"/>
    <dgm:cxn modelId="{28F58063-621C-4589-A341-F73CE38700AA}" type="presParOf" srcId="{C3948981-59F0-401F-B7A1-7F1CC52BFAFF}" destId="{9894353F-1714-4343-996A-559DD75F7CB0}" srcOrd="2" destOrd="0" presId="urn:microsoft.com/office/officeart/2005/8/layout/default"/>
    <dgm:cxn modelId="{C7C984F4-A881-4EBD-B95F-3DFF8C5429B8}" type="presParOf" srcId="{C3948981-59F0-401F-B7A1-7F1CC52BFAFF}" destId="{7A6795D7-1F59-448F-9951-C68142335C5C}" srcOrd="3" destOrd="0" presId="urn:microsoft.com/office/officeart/2005/8/layout/default"/>
    <dgm:cxn modelId="{354D9BD6-FC35-47DE-9A49-FD81CEB44F17}" type="presParOf" srcId="{C3948981-59F0-401F-B7A1-7F1CC52BFAFF}" destId="{95C79B19-B771-48A2-B763-36AA3C95D2F9}" srcOrd="4" destOrd="0" presId="urn:microsoft.com/office/officeart/2005/8/layout/default"/>
    <dgm:cxn modelId="{0BA7263E-7D4C-4C68-A4D8-556AD469FF82}" type="presParOf" srcId="{C3948981-59F0-401F-B7A1-7F1CC52BFAFF}" destId="{5012C888-8F9D-477A-AA4D-5C1CD208E33B}" srcOrd="5" destOrd="0" presId="urn:microsoft.com/office/officeart/2005/8/layout/default"/>
    <dgm:cxn modelId="{44F8EB22-613B-4725-97E6-6009F2C1FD1E}" type="presParOf" srcId="{C3948981-59F0-401F-B7A1-7F1CC52BFAFF}" destId="{C008B758-39D3-4C47-8F30-D0D7D468C5F0}" srcOrd="6" destOrd="0" presId="urn:microsoft.com/office/officeart/2005/8/layout/default"/>
    <dgm:cxn modelId="{57E2686E-6A5A-467B-B718-B23DADB749DD}" type="presParOf" srcId="{C3948981-59F0-401F-B7A1-7F1CC52BFAFF}" destId="{3411EB9F-21D9-444C-8679-E17A503EE82F}" srcOrd="7" destOrd="0" presId="urn:microsoft.com/office/officeart/2005/8/layout/default"/>
    <dgm:cxn modelId="{DE76DDF3-E5D1-427F-A11D-223649790AEC}" type="presParOf" srcId="{C3948981-59F0-401F-B7A1-7F1CC52BFAFF}" destId="{0B863275-A6B7-4018-8ADC-33B2A580B564}" srcOrd="8" destOrd="0" presId="urn:microsoft.com/office/officeart/2005/8/layout/default"/>
    <dgm:cxn modelId="{AEF7C49E-87A7-4052-A9B8-2DDF57C3365F}" type="presParOf" srcId="{C3948981-59F0-401F-B7A1-7F1CC52BFAFF}" destId="{6B238814-3B95-413B-8DF5-525657432B7C}" srcOrd="9" destOrd="0" presId="urn:microsoft.com/office/officeart/2005/8/layout/default"/>
    <dgm:cxn modelId="{2BC3E483-9EC4-49A6-AACA-6BAEC09234AB}" type="presParOf" srcId="{C3948981-59F0-401F-B7A1-7F1CC52BFAFF}" destId="{2DDCF57F-7997-4714-918D-55639CAE70D9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0686518-BCA5-47A9-9070-A6CACB64A591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D4F3A2E0-CB4D-4280-B82F-CEA00FAE99EC}">
      <dgm:prSet/>
      <dgm:spPr/>
      <dgm:t>
        <a:bodyPr/>
        <a:lstStyle/>
        <a:p>
          <a:r>
            <a:rPr lang="fi-FI" dirty="0"/>
            <a:t>Varhainen tuki eli lapsen hyvinvoinnista huolehtiminen vaatii yhteistyötä, kasvatuskumppanuutta ja moniammatillisuutta</a:t>
          </a:r>
          <a:endParaRPr lang="en-US" dirty="0"/>
        </a:p>
      </dgm:t>
    </dgm:pt>
    <dgm:pt modelId="{552AF261-81E9-403B-823A-FDF26FDBC873}" type="parTrans" cxnId="{75395B71-32BF-4CD4-A76C-CA554F8473B5}">
      <dgm:prSet/>
      <dgm:spPr/>
      <dgm:t>
        <a:bodyPr/>
        <a:lstStyle/>
        <a:p>
          <a:endParaRPr lang="en-US"/>
        </a:p>
      </dgm:t>
    </dgm:pt>
    <dgm:pt modelId="{54B0FE7C-8AF0-41FF-9215-28BBDD59FB57}" type="sibTrans" cxnId="{75395B71-32BF-4CD4-A76C-CA554F8473B5}">
      <dgm:prSet/>
      <dgm:spPr/>
      <dgm:t>
        <a:bodyPr/>
        <a:lstStyle/>
        <a:p>
          <a:endParaRPr lang="en-US"/>
        </a:p>
      </dgm:t>
    </dgm:pt>
    <dgm:pt modelId="{A38DB841-77D7-462F-A7DB-983B5522E0B8}">
      <dgm:prSet/>
      <dgm:spPr/>
      <dgm:t>
        <a:bodyPr/>
        <a:lstStyle/>
        <a:p>
          <a:r>
            <a:rPr lang="fi-FI"/>
            <a:t>Moniammatillisuus ei ole kirosana, vaan lapsen etu ja monen lapsen elämän pelastus!</a:t>
          </a:r>
          <a:endParaRPr lang="en-US"/>
        </a:p>
      </dgm:t>
    </dgm:pt>
    <dgm:pt modelId="{074FDFF4-5466-46BC-B71A-1855043017D1}" type="parTrans" cxnId="{5EC6313A-60C9-4141-834A-3A2D77228F5C}">
      <dgm:prSet/>
      <dgm:spPr/>
      <dgm:t>
        <a:bodyPr/>
        <a:lstStyle/>
        <a:p>
          <a:endParaRPr lang="en-US"/>
        </a:p>
      </dgm:t>
    </dgm:pt>
    <dgm:pt modelId="{311987D3-0F17-4974-8ADC-5808642D4B7E}" type="sibTrans" cxnId="{5EC6313A-60C9-4141-834A-3A2D77228F5C}">
      <dgm:prSet/>
      <dgm:spPr/>
      <dgm:t>
        <a:bodyPr/>
        <a:lstStyle/>
        <a:p>
          <a:endParaRPr lang="en-US"/>
        </a:p>
      </dgm:t>
    </dgm:pt>
    <dgm:pt modelId="{F6709E74-0444-4BA2-82DB-9313BAE3F57A}">
      <dgm:prSet/>
      <dgm:spPr/>
      <dgm:t>
        <a:bodyPr/>
        <a:lstStyle/>
        <a:p>
          <a:r>
            <a:rPr lang="fi-FI"/>
            <a:t>Vanhempien omat voimavarat ja motivaatio onnistumisen tärkeitä lähtökohtia </a:t>
          </a:r>
          <a:r>
            <a:rPr lang="fi-FI">
              <a:sym typeface="Wingdings" panose="05000000000000000000" pitchFamily="2" charset="2"/>
            </a:rPr>
            <a:t></a:t>
          </a:r>
          <a:r>
            <a:rPr lang="fi-FI"/>
            <a:t> voidaan hyödyntää, kun tukea tarjotaan pulmien ollessa pieniä</a:t>
          </a:r>
          <a:endParaRPr lang="en-US"/>
        </a:p>
      </dgm:t>
    </dgm:pt>
    <dgm:pt modelId="{C278D4BE-56FA-4930-A798-FBFAD99DAC95}" type="parTrans" cxnId="{8BD537C7-C9D4-44BE-A8CB-BD783A0ED3B7}">
      <dgm:prSet/>
      <dgm:spPr/>
      <dgm:t>
        <a:bodyPr/>
        <a:lstStyle/>
        <a:p>
          <a:endParaRPr lang="en-US"/>
        </a:p>
      </dgm:t>
    </dgm:pt>
    <dgm:pt modelId="{F22D6F46-3CAE-4429-AF07-152D5EB35A00}" type="sibTrans" cxnId="{8BD537C7-C9D4-44BE-A8CB-BD783A0ED3B7}">
      <dgm:prSet/>
      <dgm:spPr/>
      <dgm:t>
        <a:bodyPr/>
        <a:lstStyle/>
        <a:p>
          <a:endParaRPr lang="en-US"/>
        </a:p>
      </dgm:t>
    </dgm:pt>
    <dgm:pt modelId="{13394BB5-4C59-43D7-8F37-E82A7B0D26E1}" type="pres">
      <dgm:prSet presAssocID="{60686518-BCA5-47A9-9070-A6CACB64A59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36782D8-ECAF-469E-91CA-EA3455E612F5}" type="pres">
      <dgm:prSet presAssocID="{D4F3A2E0-CB4D-4280-B82F-CEA00FAE99EC}" presName="hierRoot1" presStyleCnt="0"/>
      <dgm:spPr/>
    </dgm:pt>
    <dgm:pt modelId="{1ADA1EB2-A065-4685-9CEE-6EA6C1E37233}" type="pres">
      <dgm:prSet presAssocID="{D4F3A2E0-CB4D-4280-B82F-CEA00FAE99EC}" presName="composite" presStyleCnt="0"/>
      <dgm:spPr/>
    </dgm:pt>
    <dgm:pt modelId="{34A5D2B6-2B7B-4211-A0AA-45E60A766132}" type="pres">
      <dgm:prSet presAssocID="{D4F3A2E0-CB4D-4280-B82F-CEA00FAE99EC}" presName="background" presStyleLbl="node0" presStyleIdx="0" presStyleCnt="3"/>
      <dgm:spPr/>
    </dgm:pt>
    <dgm:pt modelId="{D9FBF28A-EF4C-4C8C-B9DB-1BC704E9491C}" type="pres">
      <dgm:prSet presAssocID="{D4F3A2E0-CB4D-4280-B82F-CEA00FAE99EC}" presName="text" presStyleLbl="fgAcc0" presStyleIdx="0" presStyleCnt="3">
        <dgm:presLayoutVars>
          <dgm:chPref val="3"/>
        </dgm:presLayoutVars>
      </dgm:prSet>
      <dgm:spPr/>
    </dgm:pt>
    <dgm:pt modelId="{95104C91-A356-4F36-A83D-9A38CFA08F94}" type="pres">
      <dgm:prSet presAssocID="{D4F3A2E0-CB4D-4280-B82F-CEA00FAE99EC}" presName="hierChild2" presStyleCnt="0"/>
      <dgm:spPr/>
    </dgm:pt>
    <dgm:pt modelId="{67D4D4BF-4A47-45DC-BC27-F9FE9C19A0AE}" type="pres">
      <dgm:prSet presAssocID="{A38DB841-77D7-462F-A7DB-983B5522E0B8}" presName="hierRoot1" presStyleCnt="0"/>
      <dgm:spPr/>
    </dgm:pt>
    <dgm:pt modelId="{8A471B2F-1C61-45D9-B34B-6A3DCECE1CDD}" type="pres">
      <dgm:prSet presAssocID="{A38DB841-77D7-462F-A7DB-983B5522E0B8}" presName="composite" presStyleCnt="0"/>
      <dgm:spPr/>
    </dgm:pt>
    <dgm:pt modelId="{76E87E29-A3CF-4E39-B338-92A3B2451E98}" type="pres">
      <dgm:prSet presAssocID="{A38DB841-77D7-462F-A7DB-983B5522E0B8}" presName="background" presStyleLbl="node0" presStyleIdx="1" presStyleCnt="3"/>
      <dgm:spPr/>
    </dgm:pt>
    <dgm:pt modelId="{AEEE7E27-06D4-4E81-9F4A-EE526CB6B97F}" type="pres">
      <dgm:prSet presAssocID="{A38DB841-77D7-462F-A7DB-983B5522E0B8}" presName="text" presStyleLbl="fgAcc0" presStyleIdx="1" presStyleCnt="3">
        <dgm:presLayoutVars>
          <dgm:chPref val="3"/>
        </dgm:presLayoutVars>
      </dgm:prSet>
      <dgm:spPr/>
    </dgm:pt>
    <dgm:pt modelId="{AEA58E91-1B6C-4A2D-BBBD-C605026A60E4}" type="pres">
      <dgm:prSet presAssocID="{A38DB841-77D7-462F-A7DB-983B5522E0B8}" presName="hierChild2" presStyleCnt="0"/>
      <dgm:spPr/>
    </dgm:pt>
    <dgm:pt modelId="{FE7E8E4C-F159-408E-9AA2-272A4B85175E}" type="pres">
      <dgm:prSet presAssocID="{F6709E74-0444-4BA2-82DB-9313BAE3F57A}" presName="hierRoot1" presStyleCnt="0"/>
      <dgm:spPr/>
    </dgm:pt>
    <dgm:pt modelId="{EB02530E-9F4D-4B70-B004-140A840CD5AF}" type="pres">
      <dgm:prSet presAssocID="{F6709E74-0444-4BA2-82DB-9313BAE3F57A}" presName="composite" presStyleCnt="0"/>
      <dgm:spPr/>
    </dgm:pt>
    <dgm:pt modelId="{3915702D-344F-4F08-926C-684EB52EA476}" type="pres">
      <dgm:prSet presAssocID="{F6709E74-0444-4BA2-82DB-9313BAE3F57A}" presName="background" presStyleLbl="node0" presStyleIdx="2" presStyleCnt="3"/>
      <dgm:spPr/>
    </dgm:pt>
    <dgm:pt modelId="{B215F35D-D229-43BD-8F9C-BA090842DCAF}" type="pres">
      <dgm:prSet presAssocID="{F6709E74-0444-4BA2-82DB-9313BAE3F57A}" presName="text" presStyleLbl="fgAcc0" presStyleIdx="2" presStyleCnt="3">
        <dgm:presLayoutVars>
          <dgm:chPref val="3"/>
        </dgm:presLayoutVars>
      </dgm:prSet>
      <dgm:spPr/>
    </dgm:pt>
    <dgm:pt modelId="{B86AFB38-3A48-4D90-BAB3-4E4382F48F1D}" type="pres">
      <dgm:prSet presAssocID="{F6709E74-0444-4BA2-82DB-9313BAE3F57A}" presName="hierChild2" presStyleCnt="0"/>
      <dgm:spPr/>
    </dgm:pt>
  </dgm:ptLst>
  <dgm:cxnLst>
    <dgm:cxn modelId="{D44EA30A-3B9E-44B5-8912-14B38D218BCB}" type="presOf" srcId="{F6709E74-0444-4BA2-82DB-9313BAE3F57A}" destId="{B215F35D-D229-43BD-8F9C-BA090842DCAF}" srcOrd="0" destOrd="0" presId="urn:microsoft.com/office/officeart/2005/8/layout/hierarchy1"/>
    <dgm:cxn modelId="{E0B80911-1300-49C3-B0DB-A89CD580255F}" type="presOf" srcId="{D4F3A2E0-CB4D-4280-B82F-CEA00FAE99EC}" destId="{D9FBF28A-EF4C-4C8C-B9DB-1BC704E9491C}" srcOrd="0" destOrd="0" presId="urn:microsoft.com/office/officeart/2005/8/layout/hierarchy1"/>
    <dgm:cxn modelId="{5EC6313A-60C9-4141-834A-3A2D77228F5C}" srcId="{60686518-BCA5-47A9-9070-A6CACB64A591}" destId="{A38DB841-77D7-462F-A7DB-983B5522E0B8}" srcOrd="1" destOrd="0" parTransId="{074FDFF4-5466-46BC-B71A-1855043017D1}" sibTransId="{311987D3-0F17-4974-8ADC-5808642D4B7E}"/>
    <dgm:cxn modelId="{44E0FE5E-DB85-492E-9467-7B092B7D529D}" type="presOf" srcId="{A38DB841-77D7-462F-A7DB-983B5522E0B8}" destId="{AEEE7E27-06D4-4E81-9F4A-EE526CB6B97F}" srcOrd="0" destOrd="0" presId="urn:microsoft.com/office/officeart/2005/8/layout/hierarchy1"/>
    <dgm:cxn modelId="{75395B71-32BF-4CD4-A76C-CA554F8473B5}" srcId="{60686518-BCA5-47A9-9070-A6CACB64A591}" destId="{D4F3A2E0-CB4D-4280-B82F-CEA00FAE99EC}" srcOrd="0" destOrd="0" parTransId="{552AF261-81E9-403B-823A-FDF26FDBC873}" sibTransId="{54B0FE7C-8AF0-41FF-9215-28BBDD59FB57}"/>
    <dgm:cxn modelId="{06490E82-AD0D-4F5A-9779-3EA980A0A2A8}" type="presOf" srcId="{60686518-BCA5-47A9-9070-A6CACB64A591}" destId="{13394BB5-4C59-43D7-8F37-E82A7B0D26E1}" srcOrd="0" destOrd="0" presId="urn:microsoft.com/office/officeart/2005/8/layout/hierarchy1"/>
    <dgm:cxn modelId="{8BD537C7-C9D4-44BE-A8CB-BD783A0ED3B7}" srcId="{60686518-BCA5-47A9-9070-A6CACB64A591}" destId="{F6709E74-0444-4BA2-82DB-9313BAE3F57A}" srcOrd="2" destOrd="0" parTransId="{C278D4BE-56FA-4930-A798-FBFAD99DAC95}" sibTransId="{F22D6F46-3CAE-4429-AF07-152D5EB35A00}"/>
    <dgm:cxn modelId="{34040029-B72C-4830-9A0C-175012A0BD09}" type="presParOf" srcId="{13394BB5-4C59-43D7-8F37-E82A7B0D26E1}" destId="{636782D8-ECAF-469E-91CA-EA3455E612F5}" srcOrd="0" destOrd="0" presId="urn:microsoft.com/office/officeart/2005/8/layout/hierarchy1"/>
    <dgm:cxn modelId="{C4B08FD1-C0DB-4D5A-9392-2BDDA333A0A2}" type="presParOf" srcId="{636782D8-ECAF-469E-91CA-EA3455E612F5}" destId="{1ADA1EB2-A065-4685-9CEE-6EA6C1E37233}" srcOrd="0" destOrd="0" presId="urn:microsoft.com/office/officeart/2005/8/layout/hierarchy1"/>
    <dgm:cxn modelId="{FC3DC7E7-B579-4F50-A7D2-2060CC3B554D}" type="presParOf" srcId="{1ADA1EB2-A065-4685-9CEE-6EA6C1E37233}" destId="{34A5D2B6-2B7B-4211-A0AA-45E60A766132}" srcOrd="0" destOrd="0" presId="urn:microsoft.com/office/officeart/2005/8/layout/hierarchy1"/>
    <dgm:cxn modelId="{C24304AA-8CDE-4954-901F-4E6269FDC42E}" type="presParOf" srcId="{1ADA1EB2-A065-4685-9CEE-6EA6C1E37233}" destId="{D9FBF28A-EF4C-4C8C-B9DB-1BC704E9491C}" srcOrd="1" destOrd="0" presId="urn:microsoft.com/office/officeart/2005/8/layout/hierarchy1"/>
    <dgm:cxn modelId="{D58D3487-BD59-477C-9CA5-9D937071F0AE}" type="presParOf" srcId="{636782D8-ECAF-469E-91CA-EA3455E612F5}" destId="{95104C91-A356-4F36-A83D-9A38CFA08F94}" srcOrd="1" destOrd="0" presId="urn:microsoft.com/office/officeart/2005/8/layout/hierarchy1"/>
    <dgm:cxn modelId="{1BED6373-9C82-487A-8F7E-A9C951799F8F}" type="presParOf" srcId="{13394BB5-4C59-43D7-8F37-E82A7B0D26E1}" destId="{67D4D4BF-4A47-45DC-BC27-F9FE9C19A0AE}" srcOrd="1" destOrd="0" presId="urn:microsoft.com/office/officeart/2005/8/layout/hierarchy1"/>
    <dgm:cxn modelId="{AEDEE9CF-59EB-42AD-B1F7-36A8D04825BD}" type="presParOf" srcId="{67D4D4BF-4A47-45DC-BC27-F9FE9C19A0AE}" destId="{8A471B2F-1C61-45D9-B34B-6A3DCECE1CDD}" srcOrd="0" destOrd="0" presId="urn:microsoft.com/office/officeart/2005/8/layout/hierarchy1"/>
    <dgm:cxn modelId="{3BCD1B2A-2927-47EE-A534-51059FBA76E8}" type="presParOf" srcId="{8A471B2F-1C61-45D9-B34B-6A3DCECE1CDD}" destId="{76E87E29-A3CF-4E39-B338-92A3B2451E98}" srcOrd="0" destOrd="0" presId="urn:microsoft.com/office/officeart/2005/8/layout/hierarchy1"/>
    <dgm:cxn modelId="{5B78ED44-6177-41B6-AF14-7EF20A12544B}" type="presParOf" srcId="{8A471B2F-1C61-45D9-B34B-6A3DCECE1CDD}" destId="{AEEE7E27-06D4-4E81-9F4A-EE526CB6B97F}" srcOrd="1" destOrd="0" presId="urn:microsoft.com/office/officeart/2005/8/layout/hierarchy1"/>
    <dgm:cxn modelId="{CE02ABAA-978A-4E15-AABB-BC365E649518}" type="presParOf" srcId="{67D4D4BF-4A47-45DC-BC27-F9FE9C19A0AE}" destId="{AEA58E91-1B6C-4A2D-BBBD-C605026A60E4}" srcOrd="1" destOrd="0" presId="urn:microsoft.com/office/officeart/2005/8/layout/hierarchy1"/>
    <dgm:cxn modelId="{C3D61362-CE4D-4D21-A6A1-69090A8AF379}" type="presParOf" srcId="{13394BB5-4C59-43D7-8F37-E82A7B0D26E1}" destId="{FE7E8E4C-F159-408E-9AA2-272A4B85175E}" srcOrd="2" destOrd="0" presId="urn:microsoft.com/office/officeart/2005/8/layout/hierarchy1"/>
    <dgm:cxn modelId="{EE2E2FB5-FBEE-4C90-8B40-B72AE7A7A1A0}" type="presParOf" srcId="{FE7E8E4C-F159-408E-9AA2-272A4B85175E}" destId="{EB02530E-9F4D-4B70-B004-140A840CD5AF}" srcOrd="0" destOrd="0" presId="urn:microsoft.com/office/officeart/2005/8/layout/hierarchy1"/>
    <dgm:cxn modelId="{6CFAFDC5-05ED-462C-B74E-DF4CA44DCF5A}" type="presParOf" srcId="{EB02530E-9F4D-4B70-B004-140A840CD5AF}" destId="{3915702D-344F-4F08-926C-684EB52EA476}" srcOrd="0" destOrd="0" presId="urn:microsoft.com/office/officeart/2005/8/layout/hierarchy1"/>
    <dgm:cxn modelId="{54FEA0DF-15B7-4EF7-9AE2-63541D02149C}" type="presParOf" srcId="{EB02530E-9F4D-4B70-B004-140A840CD5AF}" destId="{B215F35D-D229-43BD-8F9C-BA090842DCAF}" srcOrd="1" destOrd="0" presId="urn:microsoft.com/office/officeart/2005/8/layout/hierarchy1"/>
    <dgm:cxn modelId="{EF640780-CBB4-4848-A6F8-033E205872B7}" type="presParOf" srcId="{FE7E8E4C-F159-408E-9AA2-272A4B85175E}" destId="{B86AFB38-3A48-4D90-BAB3-4E4382F48F1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4F3A924-BF4B-47CD-88D3-9869D4385752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D1D4F2DE-71A8-4A29-A2BF-010D2E4C1835}">
      <dgm:prSet/>
      <dgm:spPr/>
      <dgm:t>
        <a:bodyPr/>
        <a:lstStyle/>
        <a:p>
          <a:r>
            <a:rPr lang="fi-FI"/>
            <a:t>Toimimista mahdollisimman varhain, avoimesti ja yhteistyössä ongelmatilanteiden ehkäisemiseksi</a:t>
          </a:r>
          <a:endParaRPr lang="en-US"/>
        </a:p>
      </dgm:t>
    </dgm:pt>
    <dgm:pt modelId="{F013EA5B-BD83-4559-ABB1-13E8F50CE2A9}" type="parTrans" cxnId="{A9373958-C4FC-4F55-9364-B64A1BDB9591}">
      <dgm:prSet/>
      <dgm:spPr/>
      <dgm:t>
        <a:bodyPr/>
        <a:lstStyle/>
        <a:p>
          <a:endParaRPr lang="en-US"/>
        </a:p>
      </dgm:t>
    </dgm:pt>
    <dgm:pt modelId="{1F4AC7DC-9E1C-4E02-AAAE-64EFBCB6222F}" type="sibTrans" cxnId="{A9373958-C4FC-4F55-9364-B64A1BDB9591}">
      <dgm:prSet/>
      <dgm:spPr/>
      <dgm:t>
        <a:bodyPr/>
        <a:lstStyle/>
        <a:p>
          <a:endParaRPr lang="en-US"/>
        </a:p>
      </dgm:t>
    </dgm:pt>
    <dgm:pt modelId="{19CD6C70-3327-48D4-9F06-2310677E4E1F}">
      <dgm:prSet/>
      <dgm:spPr/>
      <dgm:t>
        <a:bodyPr/>
        <a:lstStyle/>
        <a:p>
          <a:r>
            <a:rPr lang="fi-FI"/>
            <a:t>Olennaista toimia silloin, kun on vielä runsaasti mahdollisuuksia ja vaihtoehtoja</a:t>
          </a:r>
          <a:endParaRPr lang="en-US"/>
        </a:p>
      </dgm:t>
    </dgm:pt>
    <dgm:pt modelId="{50348551-CD5A-47A7-BC1E-800C9D4B427F}" type="parTrans" cxnId="{95F42529-5FA8-441F-A02E-B82D02DD9541}">
      <dgm:prSet/>
      <dgm:spPr/>
      <dgm:t>
        <a:bodyPr/>
        <a:lstStyle/>
        <a:p>
          <a:endParaRPr lang="en-US"/>
        </a:p>
      </dgm:t>
    </dgm:pt>
    <dgm:pt modelId="{C0DF0C21-2C6B-4620-B663-DF477C6618F7}" type="sibTrans" cxnId="{95F42529-5FA8-441F-A02E-B82D02DD9541}">
      <dgm:prSet/>
      <dgm:spPr/>
      <dgm:t>
        <a:bodyPr/>
        <a:lstStyle/>
        <a:p>
          <a:endParaRPr lang="en-US"/>
        </a:p>
      </dgm:t>
    </dgm:pt>
    <dgm:pt modelId="{6050C1D7-BE6F-4BA4-8CB7-016BD88E1BDC}">
      <dgm:prSet/>
      <dgm:spPr/>
      <dgm:t>
        <a:bodyPr/>
        <a:lstStyle/>
        <a:p>
          <a:r>
            <a:rPr lang="fi-FI"/>
            <a:t>Pelkkä puuttuminen ongelmiin ei riitä, tarvitaan myös hyvinvointia rakentavaa ja ongelmia ehkäisevää työtä eli varhaista tukea</a:t>
          </a:r>
          <a:endParaRPr lang="en-US"/>
        </a:p>
      </dgm:t>
    </dgm:pt>
    <dgm:pt modelId="{59CD8CA4-A77D-47C9-80F0-B14D4693692B}" type="parTrans" cxnId="{65FEA551-4855-4937-87DD-C7FAA9234E78}">
      <dgm:prSet/>
      <dgm:spPr/>
      <dgm:t>
        <a:bodyPr/>
        <a:lstStyle/>
        <a:p>
          <a:endParaRPr lang="en-US"/>
        </a:p>
      </dgm:t>
    </dgm:pt>
    <dgm:pt modelId="{DDA662C1-F1EF-4AB2-9ED2-86E10933BBBE}" type="sibTrans" cxnId="{65FEA551-4855-4937-87DD-C7FAA9234E78}">
      <dgm:prSet/>
      <dgm:spPr/>
      <dgm:t>
        <a:bodyPr/>
        <a:lstStyle/>
        <a:p>
          <a:endParaRPr lang="en-US"/>
        </a:p>
      </dgm:t>
    </dgm:pt>
    <dgm:pt modelId="{51C5E794-6F3A-4917-8215-701A4CAEF5C1}">
      <dgm:prSet/>
      <dgm:spPr/>
      <dgm:t>
        <a:bodyPr/>
        <a:lstStyle/>
        <a:p>
          <a:r>
            <a:rPr lang="fi-FI"/>
            <a:t>Varhaista vastuunottoa omasta toiminnasta toisten tukemiseksi</a:t>
          </a:r>
          <a:endParaRPr lang="en-US"/>
        </a:p>
      </dgm:t>
    </dgm:pt>
    <dgm:pt modelId="{E7F72FB7-A2CF-4434-B6B6-8B66585A8F0E}" type="parTrans" cxnId="{1F7F2406-D056-4974-81E0-B9C10B979ACA}">
      <dgm:prSet/>
      <dgm:spPr/>
      <dgm:t>
        <a:bodyPr/>
        <a:lstStyle/>
        <a:p>
          <a:endParaRPr lang="en-US"/>
        </a:p>
      </dgm:t>
    </dgm:pt>
    <dgm:pt modelId="{3DC7637A-1216-4502-9F49-2C48A5821B5B}" type="sibTrans" cxnId="{1F7F2406-D056-4974-81E0-B9C10B979ACA}">
      <dgm:prSet/>
      <dgm:spPr/>
      <dgm:t>
        <a:bodyPr/>
        <a:lstStyle/>
        <a:p>
          <a:endParaRPr lang="en-US"/>
        </a:p>
      </dgm:t>
    </dgm:pt>
    <dgm:pt modelId="{B9A31A63-0F6A-4E17-947F-4EAEF42EF0B6}" type="pres">
      <dgm:prSet presAssocID="{F4F3A924-BF4B-47CD-88D3-9869D438575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4459E6A-556F-45E2-B08C-CCD15E88AE32}" type="pres">
      <dgm:prSet presAssocID="{D1D4F2DE-71A8-4A29-A2BF-010D2E4C1835}" presName="hierRoot1" presStyleCnt="0"/>
      <dgm:spPr/>
    </dgm:pt>
    <dgm:pt modelId="{D36B25C5-2E2A-490F-8CB5-7F5031989E27}" type="pres">
      <dgm:prSet presAssocID="{D1D4F2DE-71A8-4A29-A2BF-010D2E4C1835}" presName="composite" presStyleCnt="0"/>
      <dgm:spPr/>
    </dgm:pt>
    <dgm:pt modelId="{D83B4CF6-E322-4E15-ABBB-23B1671F9A93}" type="pres">
      <dgm:prSet presAssocID="{D1D4F2DE-71A8-4A29-A2BF-010D2E4C1835}" presName="background" presStyleLbl="node0" presStyleIdx="0" presStyleCnt="4"/>
      <dgm:spPr/>
    </dgm:pt>
    <dgm:pt modelId="{B7E12934-26E8-4BA7-9FE6-828B73613557}" type="pres">
      <dgm:prSet presAssocID="{D1D4F2DE-71A8-4A29-A2BF-010D2E4C1835}" presName="text" presStyleLbl="fgAcc0" presStyleIdx="0" presStyleCnt="4">
        <dgm:presLayoutVars>
          <dgm:chPref val="3"/>
        </dgm:presLayoutVars>
      </dgm:prSet>
      <dgm:spPr/>
    </dgm:pt>
    <dgm:pt modelId="{EA90C7A6-E0F8-4204-9527-D5DD1E3E0E5A}" type="pres">
      <dgm:prSet presAssocID="{D1D4F2DE-71A8-4A29-A2BF-010D2E4C1835}" presName="hierChild2" presStyleCnt="0"/>
      <dgm:spPr/>
    </dgm:pt>
    <dgm:pt modelId="{78DA64D2-262A-4200-9D29-06D7DBEC2E17}" type="pres">
      <dgm:prSet presAssocID="{19CD6C70-3327-48D4-9F06-2310677E4E1F}" presName="hierRoot1" presStyleCnt="0"/>
      <dgm:spPr/>
    </dgm:pt>
    <dgm:pt modelId="{2BBA235B-170D-40FD-9C2C-6C2E1F3FCDF7}" type="pres">
      <dgm:prSet presAssocID="{19CD6C70-3327-48D4-9F06-2310677E4E1F}" presName="composite" presStyleCnt="0"/>
      <dgm:spPr/>
    </dgm:pt>
    <dgm:pt modelId="{27FE54E5-0708-47B9-A1F9-6C3C9D39DB94}" type="pres">
      <dgm:prSet presAssocID="{19CD6C70-3327-48D4-9F06-2310677E4E1F}" presName="background" presStyleLbl="node0" presStyleIdx="1" presStyleCnt="4"/>
      <dgm:spPr/>
    </dgm:pt>
    <dgm:pt modelId="{FB1D1D23-80DD-4CD3-B6F3-31FA8687F72B}" type="pres">
      <dgm:prSet presAssocID="{19CD6C70-3327-48D4-9F06-2310677E4E1F}" presName="text" presStyleLbl="fgAcc0" presStyleIdx="1" presStyleCnt="4">
        <dgm:presLayoutVars>
          <dgm:chPref val="3"/>
        </dgm:presLayoutVars>
      </dgm:prSet>
      <dgm:spPr/>
    </dgm:pt>
    <dgm:pt modelId="{112B0F1C-CB7D-4158-98BF-1276A003CB42}" type="pres">
      <dgm:prSet presAssocID="{19CD6C70-3327-48D4-9F06-2310677E4E1F}" presName="hierChild2" presStyleCnt="0"/>
      <dgm:spPr/>
    </dgm:pt>
    <dgm:pt modelId="{AABFE960-95C1-44C1-88F0-B8C8FC4827BF}" type="pres">
      <dgm:prSet presAssocID="{6050C1D7-BE6F-4BA4-8CB7-016BD88E1BDC}" presName="hierRoot1" presStyleCnt="0"/>
      <dgm:spPr/>
    </dgm:pt>
    <dgm:pt modelId="{EDB2F962-CB20-42B4-BE91-AB28F4EE0DAA}" type="pres">
      <dgm:prSet presAssocID="{6050C1D7-BE6F-4BA4-8CB7-016BD88E1BDC}" presName="composite" presStyleCnt="0"/>
      <dgm:spPr/>
    </dgm:pt>
    <dgm:pt modelId="{185E4F08-BAA5-4B01-9EEA-1B20D6397044}" type="pres">
      <dgm:prSet presAssocID="{6050C1D7-BE6F-4BA4-8CB7-016BD88E1BDC}" presName="background" presStyleLbl="node0" presStyleIdx="2" presStyleCnt="4"/>
      <dgm:spPr/>
    </dgm:pt>
    <dgm:pt modelId="{5C501055-018B-4E7C-A305-864D8907B598}" type="pres">
      <dgm:prSet presAssocID="{6050C1D7-BE6F-4BA4-8CB7-016BD88E1BDC}" presName="text" presStyleLbl="fgAcc0" presStyleIdx="2" presStyleCnt="4">
        <dgm:presLayoutVars>
          <dgm:chPref val="3"/>
        </dgm:presLayoutVars>
      </dgm:prSet>
      <dgm:spPr/>
    </dgm:pt>
    <dgm:pt modelId="{3FC5001E-8991-4CD4-8B48-FEB8E5435829}" type="pres">
      <dgm:prSet presAssocID="{6050C1D7-BE6F-4BA4-8CB7-016BD88E1BDC}" presName="hierChild2" presStyleCnt="0"/>
      <dgm:spPr/>
    </dgm:pt>
    <dgm:pt modelId="{1619CC76-31C6-4502-A9A0-0643F21EE92B}" type="pres">
      <dgm:prSet presAssocID="{51C5E794-6F3A-4917-8215-701A4CAEF5C1}" presName="hierRoot1" presStyleCnt="0"/>
      <dgm:spPr/>
    </dgm:pt>
    <dgm:pt modelId="{B2C07DE1-A36C-455C-BCF4-E5CBC99FEC13}" type="pres">
      <dgm:prSet presAssocID="{51C5E794-6F3A-4917-8215-701A4CAEF5C1}" presName="composite" presStyleCnt="0"/>
      <dgm:spPr/>
    </dgm:pt>
    <dgm:pt modelId="{5D51084E-57E2-44E6-9231-448C18B87693}" type="pres">
      <dgm:prSet presAssocID="{51C5E794-6F3A-4917-8215-701A4CAEF5C1}" presName="background" presStyleLbl="node0" presStyleIdx="3" presStyleCnt="4"/>
      <dgm:spPr/>
    </dgm:pt>
    <dgm:pt modelId="{00E0EF5E-F97E-4782-9E43-D7CDF45288E1}" type="pres">
      <dgm:prSet presAssocID="{51C5E794-6F3A-4917-8215-701A4CAEF5C1}" presName="text" presStyleLbl="fgAcc0" presStyleIdx="3" presStyleCnt="4">
        <dgm:presLayoutVars>
          <dgm:chPref val="3"/>
        </dgm:presLayoutVars>
      </dgm:prSet>
      <dgm:spPr/>
    </dgm:pt>
    <dgm:pt modelId="{167D4452-C97D-43F7-B401-82FAAD1D8BB4}" type="pres">
      <dgm:prSet presAssocID="{51C5E794-6F3A-4917-8215-701A4CAEF5C1}" presName="hierChild2" presStyleCnt="0"/>
      <dgm:spPr/>
    </dgm:pt>
  </dgm:ptLst>
  <dgm:cxnLst>
    <dgm:cxn modelId="{1F7F2406-D056-4974-81E0-B9C10B979ACA}" srcId="{F4F3A924-BF4B-47CD-88D3-9869D4385752}" destId="{51C5E794-6F3A-4917-8215-701A4CAEF5C1}" srcOrd="3" destOrd="0" parTransId="{E7F72FB7-A2CF-4434-B6B6-8B66585A8F0E}" sibTransId="{3DC7637A-1216-4502-9F49-2C48A5821B5B}"/>
    <dgm:cxn modelId="{B1659719-BA02-490E-8FED-E06B9FB37A08}" type="presOf" srcId="{19CD6C70-3327-48D4-9F06-2310677E4E1F}" destId="{FB1D1D23-80DD-4CD3-B6F3-31FA8687F72B}" srcOrd="0" destOrd="0" presId="urn:microsoft.com/office/officeart/2005/8/layout/hierarchy1"/>
    <dgm:cxn modelId="{95F42529-5FA8-441F-A02E-B82D02DD9541}" srcId="{F4F3A924-BF4B-47CD-88D3-9869D4385752}" destId="{19CD6C70-3327-48D4-9F06-2310677E4E1F}" srcOrd="1" destOrd="0" parTransId="{50348551-CD5A-47A7-BC1E-800C9D4B427F}" sibTransId="{C0DF0C21-2C6B-4620-B663-DF477C6618F7}"/>
    <dgm:cxn modelId="{65FEA551-4855-4937-87DD-C7FAA9234E78}" srcId="{F4F3A924-BF4B-47CD-88D3-9869D4385752}" destId="{6050C1D7-BE6F-4BA4-8CB7-016BD88E1BDC}" srcOrd="2" destOrd="0" parTransId="{59CD8CA4-A77D-47C9-80F0-B14D4693692B}" sibTransId="{DDA662C1-F1EF-4AB2-9ED2-86E10933BBBE}"/>
    <dgm:cxn modelId="{A9373958-C4FC-4F55-9364-B64A1BDB9591}" srcId="{F4F3A924-BF4B-47CD-88D3-9869D4385752}" destId="{D1D4F2DE-71A8-4A29-A2BF-010D2E4C1835}" srcOrd="0" destOrd="0" parTransId="{F013EA5B-BD83-4559-ABB1-13E8F50CE2A9}" sibTransId="{1F4AC7DC-9E1C-4E02-AAAE-64EFBCB6222F}"/>
    <dgm:cxn modelId="{B8856859-0D9F-40F6-91FF-3463327759CE}" type="presOf" srcId="{F4F3A924-BF4B-47CD-88D3-9869D4385752}" destId="{B9A31A63-0F6A-4E17-947F-4EAEF42EF0B6}" srcOrd="0" destOrd="0" presId="urn:microsoft.com/office/officeart/2005/8/layout/hierarchy1"/>
    <dgm:cxn modelId="{AA432A80-B2B2-48F0-BAFE-E0E8B4E5D715}" type="presOf" srcId="{51C5E794-6F3A-4917-8215-701A4CAEF5C1}" destId="{00E0EF5E-F97E-4782-9E43-D7CDF45288E1}" srcOrd="0" destOrd="0" presId="urn:microsoft.com/office/officeart/2005/8/layout/hierarchy1"/>
    <dgm:cxn modelId="{BFC8E794-753A-4C50-85CF-87046DD13103}" type="presOf" srcId="{D1D4F2DE-71A8-4A29-A2BF-010D2E4C1835}" destId="{B7E12934-26E8-4BA7-9FE6-828B73613557}" srcOrd="0" destOrd="0" presId="urn:microsoft.com/office/officeart/2005/8/layout/hierarchy1"/>
    <dgm:cxn modelId="{B78C9EDF-51C4-4C5A-A26A-3C86EE803DA7}" type="presOf" srcId="{6050C1D7-BE6F-4BA4-8CB7-016BD88E1BDC}" destId="{5C501055-018B-4E7C-A305-864D8907B598}" srcOrd="0" destOrd="0" presId="urn:microsoft.com/office/officeart/2005/8/layout/hierarchy1"/>
    <dgm:cxn modelId="{4DAFA5D0-001F-420A-B124-3A224DF03B76}" type="presParOf" srcId="{B9A31A63-0F6A-4E17-947F-4EAEF42EF0B6}" destId="{E4459E6A-556F-45E2-B08C-CCD15E88AE32}" srcOrd="0" destOrd="0" presId="urn:microsoft.com/office/officeart/2005/8/layout/hierarchy1"/>
    <dgm:cxn modelId="{2C57F9DC-A556-4ED4-8486-CCD2ABDB10FC}" type="presParOf" srcId="{E4459E6A-556F-45E2-B08C-CCD15E88AE32}" destId="{D36B25C5-2E2A-490F-8CB5-7F5031989E27}" srcOrd="0" destOrd="0" presId="urn:microsoft.com/office/officeart/2005/8/layout/hierarchy1"/>
    <dgm:cxn modelId="{C9102624-5E23-4BD2-BB33-16CF4D2CE5CA}" type="presParOf" srcId="{D36B25C5-2E2A-490F-8CB5-7F5031989E27}" destId="{D83B4CF6-E322-4E15-ABBB-23B1671F9A93}" srcOrd="0" destOrd="0" presId="urn:microsoft.com/office/officeart/2005/8/layout/hierarchy1"/>
    <dgm:cxn modelId="{9589E73F-D4EA-4FE2-8D56-0C6655C81EA9}" type="presParOf" srcId="{D36B25C5-2E2A-490F-8CB5-7F5031989E27}" destId="{B7E12934-26E8-4BA7-9FE6-828B73613557}" srcOrd="1" destOrd="0" presId="urn:microsoft.com/office/officeart/2005/8/layout/hierarchy1"/>
    <dgm:cxn modelId="{0FB2EEF9-90A6-4745-8170-9E4DB77D5D5D}" type="presParOf" srcId="{E4459E6A-556F-45E2-B08C-CCD15E88AE32}" destId="{EA90C7A6-E0F8-4204-9527-D5DD1E3E0E5A}" srcOrd="1" destOrd="0" presId="urn:microsoft.com/office/officeart/2005/8/layout/hierarchy1"/>
    <dgm:cxn modelId="{A79ADB01-A761-4E7D-B602-82A8D01058F6}" type="presParOf" srcId="{B9A31A63-0F6A-4E17-947F-4EAEF42EF0B6}" destId="{78DA64D2-262A-4200-9D29-06D7DBEC2E17}" srcOrd="1" destOrd="0" presId="urn:microsoft.com/office/officeart/2005/8/layout/hierarchy1"/>
    <dgm:cxn modelId="{CF00AB46-9FEE-45BF-BADB-CC4FB3BB735E}" type="presParOf" srcId="{78DA64D2-262A-4200-9D29-06D7DBEC2E17}" destId="{2BBA235B-170D-40FD-9C2C-6C2E1F3FCDF7}" srcOrd="0" destOrd="0" presId="urn:microsoft.com/office/officeart/2005/8/layout/hierarchy1"/>
    <dgm:cxn modelId="{91605351-55E9-4D97-A61B-4A39E92C4D94}" type="presParOf" srcId="{2BBA235B-170D-40FD-9C2C-6C2E1F3FCDF7}" destId="{27FE54E5-0708-47B9-A1F9-6C3C9D39DB94}" srcOrd="0" destOrd="0" presId="urn:microsoft.com/office/officeart/2005/8/layout/hierarchy1"/>
    <dgm:cxn modelId="{8CBAF44C-14C1-4F35-A9A0-1D57B9BDEC83}" type="presParOf" srcId="{2BBA235B-170D-40FD-9C2C-6C2E1F3FCDF7}" destId="{FB1D1D23-80DD-4CD3-B6F3-31FA8687F72B}" srcOrd="1" destOrd="0" presId="urn:microsoft.com/office/officeart/2005/8/layout/hierarchy1"/>
    <dgm:cxn modelId="{709F5748-E93C-45CF-90B7-2B09BD9C19B2}" type="presParOf" srcId="{78DA64D2-262A-4200-9D29-06D7DBEC2E17}" destId="{112B0F1C-CB7D-4158-98BF-1276A003CB42}" srcOrd="1" destOrd="0" presId="urn:microsoft.com/office/officeart/2005/8/layout/hierarchy1"/>
    <dgm:cxn modelId="{902F7E63-5228-4E6D-8DE0-9F3090DAD153}" type="presParOf" srcId="{B9A31A63-0F6A-4E17-947F-4EAEF42EF0B6}" destId="{AABFE960-95C1-44C1-88F0-B8C8FC4827BF}" srcOrd="2" destOrd="0" presId="urn:microsoft.com/office/officeart/2005/8/layout/hierarchy1"/>
    <dgm:cxn modelId="{164CFD67-40D1-48E9-A743-710F0A1EBCFE}" type="presParOf" srcId="{AABFE960-95C1-44C1-88F0-B8C8FC4827BF}" destId="{EDB2F962-CB20-42B4-BE91-AB28F4EE0DAA}" srcOrd="0" destOrd="0" presId="urn:microsoft.com/office/officeart/2005/8/layout/hierarchy1"/>
    <dgm:cxn modelId="{18DAAC32-C102-4173-B4D9-3ADDFCD84132}" type="presParOf" srcId="{EDB2F962-CB20-42B4-BE91-AB28F4EE0DAA}" destId="{185E4F08-BAA5-4B01-9EEA-1B20D6397044}" srcOrd="0" destOrd="0" presId="urn:microsoft.com/office/officeart/2005/8/layout/hierarchy1"/>
    <dgm:cxn modelId="{440A3AE9-293B-4682-AFED-D0A7BA4A820B}" type="presParOf" srcId="{EDB2F962-CB20-42B4-BE91-AB28F4EE0DAA}" destId="{5C501055-018B-4E7C-A305-864D8907B598}" srcOrd="1" destOrd="0" presId="urn:microsoft.com/office/officeart/2005/8/layout/hierarchy1"/>
    <dgm:cxn modelId="{828AEFB2-2750-49F3-ACC9-7A60585AEFE9}" type="presParOf" srcId="{AABFE960-95C1-44C1-88F0-B8C8FC4827BF}" destId="{3FC5001E-8991-4CD4-8B48-FEB8E5435829}" srcOrd="1" destOrd="0" presId="urn:microsoft.com/office/officeart/2005/8/layout/hierarchy1"/>
    <dgm:cxn modelId="{B1529EE7-7E2F-4D72-A796-AE735B1AD058}" type="presParOf" srcId="{B9A31A63-0F6A-4E17-947F-4EAEF42EF0B6}" destId="{1619CC76-31C6-4502-A9A0-0643F21EE92B}" srcOrd="3" destOrd="0" presId="urn:microsoft.com/office/officeart/2005/8/layout/hierarchy1"/>
    <dgm:cxn modelId="{441028B4-FCDD-4DD6-8AB2-B78984D7A326}" type="presParOf" srcId="{1619CC76-31C6-4502-A9A0-0643F21EE92B}" destId="{B2C07DE1-A36C-455C-BCF4-E5CBC99FEC13}" srcOrd="0" destOrd="0" presId="urn:microsoft.com/office/officeart/2005/8/layout/hierarchy1"/>
    <dgm:cxn modelId="{FF877F64-A29A-4418-93F4-701294A9D46B}" type="presParOf" srcId="{B2C07DE1-A36C-455C-BCF4-E5CBC99FEC13}" destId="{5D51084E-57E2-44E6-9231-448C18B87693}" srcOrd="0" destOrd="0" presId="urn:microsoft.com/office/officeart/2005/8/layout/hierarchy1"/>
    <dgm:cxn modelId="{AA6875BC-41FA-4A0E-80B1-C84EDF19C52D}" type="presParOf" srcId="{B2C07DE1-A36C-455C-BCF4-E5CBC99FEC13}" destId="{00E0EF5E-F97E-4782-9E43-D7CDF45288E1}" srcOrd="1" destOrd="0" presId="urn:microsoft.com/office/officeart/2005/8/layout/hierarchy1"/>
    <dgm:cxn modelId="{7127F947-9FC7-4804-A9EE-27C5E2AAA25A}" type="presParOf" srcId="{1619CC76-31C6-4502-A9A0-0643F21EE92B}" destId="{167D4452-C97D-43F7-B401-82FAAD1D8BB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7AD2976-44DB-451D-AB74-D89C0D0EB282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C376F82-EF18-4088-9656-8A3DE98CAFF4}">
      <dgm:prSet/>
      <dgm:spPr/>
      <dgm:t>
        <a:bodyPr/>
        <a:lstStyle/>
        <a:p>
          <a:pPr>
            <a:lnSpc>
              <a:spcPct val="100000"/>
            </a:lnSpc>
          </a:pPr>
          <a:r>
            <a:rPr lang="fi-FI"/>
            <a:t>Huolen vyöhykkeistön avulla työntekijän on helpompi arvioida tuen ja yhteistyön tarvetta</a:t>
          </a:r>
          <a:endParaRPr lang="en-US"/>
        </a:p>
      </dgm:t>
    </dgm:pt>
    <dgm:pt modelId="{AC294C32-540F-4B3F-BC31-9AB409AA581B}" type="parTrans" cxnId="{718FB4C9-699A-4185-908C-44936B2719BF}">
      <dgm:prSet/>
      <dgm:spPr/>
      <dgm:t>
        <a:bodyPr/>
        <a:lstStyle/>
        <a:p>
          <a:endParaRPr lang="en-US"/>
        </a:p>
      </dgm:t>
    </dgm:pt>
    <dgm:pt modelId="{1D559EFE-3DCA-4DDE-AEB2-72BCAC5A3790}" type="sibTrans" cxnId="{718FB4C9-699A-4185-908C-44936B2719BF}">
      <dgm:prSet/>
      <dgm:spPr/>
      <dgm:t>
        <a:bodyPr/>
        <a:lstStyle/>
        <a:p>
          <a:endParaRPr lang="en-US"/>
        </a:p>
      </dgm:t>
    </dgm:pt>
    <dgm:pt modelId="{8C589E42-832A-4B14-8650-8C31E732FEBF}">
      <dgm:prSet/>
      <dgm:spPr/>
      <dgm:t>
        <a:bodyPr/>
        <a:lstStyle/>
        <a:p>
          <a:pPr>
            <a:lnSpc>
              <a:spcPct val="100000"/>
            </a:lnSpc>
          </a:pPr>
          <a:r>
            <a:rPr lang="fi-FI">
              <a:hlinkClick xmlns:r="http://schemas.openxmlformats.org/officeDocument/2006/relationships" r:id="rId1"/>
            </a:rPr>
            <a:t>https://www.julkari.fi/bitstream/handle/10024/90845/URN_ISBN_978-951-33-1792-8.pdf?sequence=1</a:t>
          </a:r>
          <a:r>
            <a:rPr lang="fi-FI"/>
            <a:t> </a:t>
          </a:r>
          <a:endParaRPr lang="en-US"/>
        </a:p>
      </dgm:t>
    </dgm:pt>
    <dgm:pt modelId="{E444E504-E851-455F-B1B7-B2922089CBD0}" type="parTrans" cxnId="{2E938B8B-9044-4A8B-B0EB-153E62F84504}">
      <dgm:prSet/>
      <dgm:spPr/>
      <dgm:t>
        <a:bodyPr/>
        <a:lstStyle/>
        <a:p>
          <a:endParaRPr lang="en-US"/>
        </a:p>
      </dgm:t>
    </dgm:pt>
    <dgm:pt modelId="{801B1B29-3521-452A-BC51-DBE109492E82}" type="sibTrans" cxnId="{2E938B8B-9044-4A8B-B0EB-153E62F84504}">
      <dgm:prSet/>
      <dgm:spPr/>
      <dgm:t>
        <a:bodyPr/>
        <a:lstStyle/>
        <a:p>
          <a:endParaRPr lang="en-US"/>
        </a:p>
      </dgm:t>
    </dgm:pt>
    <dgm:pt modelId="{217F76DD-0E40-4BF5-93D8-37903B00FF1C}" type="pres">
      <dgm:prSet presAssocID="{37AD2976-44DB-451D-AB74-D89C0D0EB282}" presName="root" presStyleCnt="0">
        <dgm:presLayoutVars>
          <dgm:dir/>
          <dgm:resizeHandles val="exact"/>
        </dgm:presLayoutVars>
      </dgm:prSet>
      <dgm:spPr/>
    </dgm:pt>
    <dgm:pt modelId="{790258B6-EAF6-43B3-BADA-EDCEF2321ACB}" type="pres">
      <dgm:prSet presAssocID="{EC376F82-EF18-4088-9656-8A3DE98CAFF4}" presName="compNode" presStyleCnt="0"/>
      <dgm:spPr/>
    </dgm:pt>
    <dgm:pt modelId="{ED7637A9-D884-4B10-AFF5-904F6DC3EEC2}" type="pres">
      <dgm:prSet presAssocID="{EC376F82-EF18-4088-9656-8A3DE98CAFF4}" presName="iconRect" presStyleLbl="node1" presStyleIdx="0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Kättely"/>
        </a:ext>
      </dgm:extLst>
    </dgm:pt>
    <dgm:pt modelId="{030D6EC7-E276-4247-B665-59D10802EA9E}" type="pres">
      <dgm:prSet presAssocID="{EC376F82-EF18-4088-9656-8A3DE98CAFF4}" presName="spaceRect" presStyleCnt="0"/>
      <dgm:spPr/>
    </dgm:pt>
    <dgm:pt modelId="{21F9DFC0-2C11-44F5-B727-EFCC213AB0B4}" type="pres">
      <dgm:prSet presAssocID="{EC376F82-EF18-4088-9656-8A3DE98CAFF4}" presName="textRect" presStyleLbl="revTx" presStyleIdx="0" presStyleCnt="2">
        <dgm:presLayoutVars>
          <dgm:chMax val="1"/>
          <dgm:chPref val="1"/>
        </dgm:presLayoutVars>
      </dgm:prSet>
      <dgm:spPr/>
    </dgm:pt>
    <dgm:pt modelId="{083F6621-0FC9-45D8-9EF9-20EB69B07C33}" type="pres">
      <dgm:prSet presAssocID="{1D559EFE-3DCA-4DDE-AEB2-72BCAC5A3790}" presName="sibTrans" presStyleCnt="0"/>
      <dgm:spPr/>
    </dgm:pt>
    <dgm:pt modelId="{0A9C21D0-2413-4DD3-A0A7-F3DB405E47DC}" type="pres">
      <dgm:prSet presAssocID="{8C589E42-832A-4B14-8650-8C31E732FEBF}" presName="compNode" presStyleCnt="0"/>
      <dgm:spPr/>
    </dgm:pt>
    <dgm:pt modelId="{2661E8A0-0F29-4EB5-A699-C3EE07679B28}" type="pres">
      <dgm:prSet presAssocID="{8C589E42-832A-4B14-8650-8C31E732FEBF}" presName="iconRect" presStyleLbl="node1" presStyleIdx="1" presStyleCnt="2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arth Globe Americas"/>
        </a:ext>
      </dgm:extLst>
    </dgm:pt>
    <dgm:pt modelId="{43010339-49FC-4FEF-917A-5087A6CDA0E0}" type="pres">
      <dgm:prSet presAssocID="{8C589E42-832A-4B14-8650-8C31E732FEBF}" presName="spaceRect" presStyleCnt="0"/>
      <dgm:spPr/>
    </dgm:pt>
    <dgm:pt modelId="{CA5B89CE-4B1C-4631-BF2F-1A958E981AF8}" type="pres">
      <dgm:prSet presAssocID="{8C589E42-832A-4B14-8650-8C31E732FEBF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AEB0952D-79D2-4C40-BFCD-1CB8F259DB30}" type="presOf" srcId="{8C589E42-832A-4B14-8650-8C31E732FEBF}" destId="{CA5B89CE-4B1C-4631-BF2F-1A958E981AF8}" srcOrd="0" destOrd="0" presId="urn:microsoft.com/office/officeart/2018/2/layout/IconLabelList"/>
    <dgm:cxn modelId="{7F87AC53-7EE0-44F7-8DA5-B68875025683}" type="presOf" srcId="{EC376F82-EF18-4088-9656-8A3DE98CAFF4}" destId="{21F9DFC0-2C11-44F5-B727-EFCC213AB0B4}" srcOrd="0" destOrd="0" presId="urn:microsoft.com/office/officeart/2018/2/layout/IconLabelList"/>
    <dgm:cxn modelId="{35CB9887-FCDC-4E4D-B5FF-6F79D6E93265}" type="presOf" srcId="{37AD2976-44DB-451D-AB74-D89C0D0EB282}" destId="{217F76DD-0E40-4BF5-93D8-37903B00FF1C}" srcOrd="0" destOrd="0" presId="urn:microsoft.com/office/officeart/2018/2/layout/IconLabelList"/>
    <dgm:cxn modelId="{2E938B8B-9044-4A8B-B0EB-153E62F84504}" srcId="{37AD2976-44DB-451D-AB74-D89C0D0EB282}" destId="{8C589E42-832A-4B14-8650-8C31E732FEBF}" srcOrd="1" destOrd="0" parTransId="{E444E504-E851-455F-B1B7-B2922089CBD0}" sibTransId="{801B1B29-3521-452A-BC51-DBE109492E82}"/>
    <dgm:cxn modelId="{718FB4C9-699A-4185-908C-44936B2719BF}" srcId="{37AD2976-44DB-451D-AB74-D89C0D0EB282}" destId="{EC376F82-EF18-4088-9656-8A3DE98CAFF4}" srcOrd="0" destOrd="0" parTransId="{AC294C32-540F-4B3F-BC31-9AB409AA581B}" sibTransId="{1D559EFE-3DCA-4DDE-AEB2-72BCAC5A3790}"/>
    <dgm:cxn modelId="{F674EEA5-DD25-4C43-A532-A3A31E1BDD29}" type="presParOf" srcId="{217F76DD-0E40-4BF5-93D8-37903B00FF1C}" destId="{790258B6-EAF6-43B3-BADA-EDCEF2321ACB}" srcOrd="0" destOrd="0" presId="urn:microsoft.com/office/officeart/2018/2/layout/IconLabelList"/>
    <dgm:cxn modelId="{9ED4CCFA-DDE0-4E56-8197-314C43FF5C73}" type="presParOf" srcId="{790258B6-EAF6-43B3-BADA-EDCEF2321ACB}" destId="{ED7637A9-D884-4B10-AFF5-904F6DC3EEC2}" srcOrd="0" destOrd="0" presId="urn:microsoft.com/office/officeart/2018/2/layout/IconLabelList"/>
    <dgm:cxn modelId="{B8F7A818-554A-4328-8267-5F596726E780}" type="presParOf" srcId="{790258B6-EAF6-43B3-BADA-EDCEF2321ACB}" destId="{030D6EC7-E276-4247-B665-59D10802EA9E}" srcOrd="1" destOrd="0" presId="urn:microsoft.com/office/officeart/2018/2/layout/IconLabelList"/>
    <dgm:cxn modelId="{6842DFF6-689D-4CC8-944E-3DF214B08101}" type="presParOf" srcId="{790258B6-EAF6-43B3-BADA-EDCEF2321ACB}" destId="{21F9DFC0-2C11-44F5-B727-EFCC213AB0B4}" srcOrd="2" destOrd="0" presId="urn:microsoft.com/office/officeart/2018/2/layout/IconLabelList"/>
    <dgm:cxn modelId="{452F6945-FEA1-466C-BC30-B49A36F229FE}" type="presParOf" srcId="{217F76DD-0E40-4BF5-93D8-37903B00FF1C}" destId="{083F6621-0FC9-45D8-9EF9-20EB69B07C33}" srcOrd="1" destOrd="0" presId="urn:microsoft.com/office/officeart/2018/2/layout/IconLabelList"/>
    <dgm:cxn modelId="{DBDD8C4E-2C0D-446D-BEF1-46A021E2A1B8}" type="presParOf" srcId="{217F76DD-0E40-4BF5-93D8-37903B00FF1C}" destId="{0A9C21D0-2413-4DD3-A0A7-F3DB405E47DC}" srcOrd="2" destOrd="0" presId="urn:microsoft.com/office/officeart/2018/2/layout/IconLabelList"/>
    <dgm:cxn modelId="{59B422F7-53AD-41E8-976C-DCD611FFE1DA}" type="presParOf" srcId="{0A9C21D0-2413-4DD3-A0A7-F3DB405E47DC}" destId="{2661E8A0-0F29-4EB5-A699-C3EE07679B28}" srcOrd="0" destOrd="0" presId="urn:microsoft.com/office/officeart/2018/2/layout/IconLabelList"/>
    <dgm:cxn modelId="{2DB2FDB6-80E8-484B-B96E-2049271F0978}" type="presParOf" srcId="{0A9C21D0-2413-4DD3-A0A7-F3DB405E47DC}" destId="{43010339-49FC-4FEF-917A-5087A6CDA0E0}" srcOrd="1" destOrd="0" presId="urn:microsoft.com/office/officeart/2018/2/layout/IconLabelList"/>
    <dgm:cxn modelId="{4F348F08-CED9-492D-98AE-008B7FBB8AAE}" type="presParOf" srcId="{0A9C21D0-2413-4DD3-A0A7-F3DB405E47DC}" destId="{CA5B89CE-4B1C-4631-BF2F-1A958E981AF8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B16518-10EF-4F87-9F47-8A4243C3F3A4}">
      <dsp:nvSpPr>
        <dsp:cNvPr id="0" name=""/>
        <dsp:cNvSpPr/>
      </dsp:nvSpPr>
      <dsp:spPr>
        <a:xfrm>
          <a:off x="990972" y="1242"/>
          <a:ext cx="2827501" cy="169650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 dirty="0"/>
            <a:t>Ehkäisevää lastensuojelua ja lasten hyvinvointia edistävää toimintaa</a:t>
          </a:r>
          <a:endParaRPr lang="en-US" sz="1600" kern="1200" dirty="0"/>
        </a:p>
      </dsp:txBody>
      <dsp:txXfrm>
        <a:off x="990972" y="1242"/>
        <a:ext cx="2827501" cy="1696501"/>
      </dsp:txXfrm>
    </dsp:sp>
    <dsp:sp modelId="{9894353F-1714-4343-996A-559DD75F7CB0}">
      <dsp:nvSpPr>
        <dsp:cNvPr id="0" name=""/>
        <dsp:cNvSpPr/>
      </dsp:nvSpPr>
      <dsp:spPr>
        <a:xfrm>
          <a:off x="4101224" y="1242"/>
          <a:ext cx="2827501" cy="169650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 dirty="0"/>
            <a:t>Erilaiset palvelut ja toimintamallit </a:t>
          </a:r>
          <a:r>
            <a:rPr lang="fi-FI" sz="1600" kern="1200" dirty="0">
              <a:sym typeface="Wingdings" panose="05000000000000000000" pitchFamily="2" charset="2"/>
            </a:rPr>
            <a:t></a:t>
          </a:r>
          <a:r>
            <a:rPr lang="fi-FI" sz="1600" kern="1200" dirty="0"/>
            <a:t> helpottavat ja tukevat lapsiperheiden arkea, kun perheessä ennalta tiedossa oleva riskitekijä (</a:t>
          </a:r>
          <a:r>
            <a:rPr lang="fi-FI" sz="1600" kern="1200" dirty="0" err="1"/>
            <a:t>esim</a:t>
          </a:r>
          <a:r>
            <a:rPr lang="fi-FI" sz="1600" kern="1200" dirty="0"/>
            <a:t> perinnöllinen sairaus) tai perheestä on huoli</a:t>
          </a:r>
          <a:endParaRPr lang="en-US" sz="1600" kern="1200" dirty="0"/>
        </a:p>
      </dsp:txBody>
      <dsp:txXfrm>
        <a:off x="4101224" y="1242"/>
        <a:ext cx="2827501" cy="1696501"/>
      </dsp:txXfrm>
    </dsp:sp>
    <dsp:sp modelId="{95C79B19-B771-48A2-B763-36AA3C95D2F9}">
      <dsp:nvSpPr>
        <dsp:cNvPr id="0" name=""/>
        <dsp:cNvSpPr/>
      </dsp:nvSpPr>
      <dsp:spPr>
        <a:xfrm>
          <a:off x="7211476" y="1242"/>
          <a:ext cx="2827501" cy="169650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/>
            <a:t>Perheessä olevia haasteita: työn ja perheen yhteensovittamisen hankaluudet, elämän hektisyys, monimuotoistuvat perheet, palveluiden pirstaleisuus</a:t>
          </a:r>
          <a:endParaRPr lang="en-US" sz="1600" kern="1200"/>
        </a:p>
      </dsp:txBody>
      <dsp:txXfrm>
        <a:off x="7211476" y="1242"/>
        <a:ext cx="2827501" cy="1696501"/>
      </dsp:txXfrm>
    </dsp:sp>
    <dsp:sp modelId="{C008B758-39D3-4C47-8F30-D0D7D468C5F0}">
      <dsp:nvSpPr>
        <dsp:cNvPr id="0" name=""/>
        <dsp:cNvSpPr/>
      </dsp:nvSpPr>
      <dsp:spPr>
        <a:xfrm>
          <a:off x="990972" y="1980494"/>
          <a:ext cx="2827501" cy="169650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/>
            <a:t>Tuen tavoitteena lapsen hyvinvointi </a:t>
          </a:r>
          <a:r>
            <a:rPr lang="fi-FI" sz="1600" kern="1200">
              <a:sym typeface="Wingdings" panose="05000000000000000000" pitchFamily="2" charset="2"/>
            </a:rPr>
            <a:t></a:t>
          </a:r>
          <a:r>
            <a:rPr lang="fi-FI" sz="1600" kern="1200"/>
            <a:t> tukemalla vanhemmuutta ja perhettä</a:t>
          </a:r>
          <a:endParaRPr lang="en-US" sz="1600" kern="1200"/>
        </a:p>
      </dsp:txBody>
      <dsp:txXfrm>
        <a:off x="990972" y="1980494"/>
        <a:ext cx="2827501" cy="1696501"/>
      </dsp:txXfrm>
    </dsp:sp>
    <dsp:sp modelId="{0B863275-A6B7-4018-8ADC-33B2A580B564}">
      <dsp:nvSpPr>
        <dsp:cNvPr id="0" name=""/>
        <dsp:cNvSpPr/>
      </dsp:nvSpPr>
      <dsp:spPr>
        <a:xfrm>
          <a:off x="4101224" y="1980494"/>
          <a:ext cx="2827501" cy="1696501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/>
            <a:t>Toiminnan keskiössä on lapsi </a:t>
          </a:r>
          <a:r>
            <a:rPr lang="fi-FI" sz="1600" kern="1200">
              <a:sym typeface="Wingdings" panose="05000000000000000000" pitchFamily="2" charset="2"/>
            </a:rPr>
            <a:t></a:t>
          </a:r>
          <a:r>
            <a:rPr lang="fi-FI" sz="1600" kern="1200"/>
            <a:t> kannustetaan vanhemman ja lapsen väliseen yhteiseen toimintaan </a:t>
          </a:r>
          <a:r>
            <a:rPr lang="fi-FI" sz="1600" kern="1200">
              <a:sym typeface="Wingdings" panose="05000000000000000000" pitchFamily="2" charset="2"/>
            </a:rPr>
            <a:t></a:t>
          </a:r>
          <a:r>
            <a:rPr lang="fi-FI" sz="1600" kern="1200"/>
            <a:t> vuorovaikutus ja tunneside vahvistuu</a:t>
          </a:r>
          <a:endParaRPr lang="en-US" sz="1600" kern="1200"/>
        </a:p>
      </dsp:txBody>
      <dsp:txXfrm>
        <a:off x="4101224" y="1980494"/>
        <a:ext cx="2827501" cy="1696501"/>
      </dsp:txXfrm>
    </dsp:sp>
    <dsp:sp modelId="{2DDCF57F-7997-4714-918D-55639CAE70D9}">
      <dsp:nvSpPr>
        <dsp:cNvPr id="0" name=""/>
        <dsp:cNvSpPr/>
      </dsp:nvSpPr>
      <dsp:spPr>
        <a:xfrm>
          <a:off x="7211476" y="1980494"/>
          <a:ext cx="2827501" cy="169650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/>
            <a:t>Varhaisella tukemisella pyritään mahdollisimman varhain vastaamaan perheen tarpeisiin</a:t>
          </a:r>
          <a:endParaRPr lang="en-US" sz="1600" kern="1200"/>
        </a:p>
      </dsp:txBody>
      <dsp:txXfrm>
        <a:off x="7211476" y="1980494"/>
        <a:ext cx="2827501" cy="16965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A5D2B6-2B7B-4211-A0AA-45E60A766132}">
      <dsp:nvSpPr>
        <dsp:cNvPr id="0" name=""/>
        <dsp:cNvSpPr/>
      </dsp:nvSpPr>
      <dsp:spPr>
        <a:xfrm>
          <a:off x="0" y="690453"/>
          <a:ext cx="3102173" cy="19698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FBF28A-EF4C-4C8C-B9DB-1BC704E9491C}">
      <dsp:nvSpPr>
        <dsp:cNvPr id="0" name=""/>
        <dsp:cNvSpPr/>
      </dsp:nvSpPr>
      <dsp:spPr>
        <a:xfrm>
          <a:off x="344685" y="1017904"/>
          <a:ext cx="3102173" cy="19698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kern="1200" dirty="0"/>
            <a:t>Varhainen tuki eli lapsen hyvinvoinnista huolehtiminen vaatii yhteistyötä, kasvatuskumppanuutta ja moniammatillisuutta</a:t>
          </a:r>
          <a:endParaRPr lang="en-US" sz="1800" kern="1200" dirty="0"/>
        </a:p>
      </dsp:txBody>
      <dsp:txXfrm>
        <a:off x="402381" y="1075600"/>
        <a:ext cx="2986781" cy="1854488"/>
      </dsp:txXfrm>
    </dsp:sp>
    <dsp:sp modelId="{76E87E29-A3CF-4E39-B338-92A3B2451E98}">
      <dsp:nvSpPr>
        <dsp:cNvPr id="0" name=""/>
        <dsp:cNvSpPr/>
      </dsp:nvSpPr>
      <dsp:spPr>
        <a:xfrm>
          <a:off x="3791545" y="690453"/>
          <a:ext cx="3102173" cy="19698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EE7E27-06D4-4E81-9F4A-EE526CB6B97F}">
      <dsp:nvSpPr>
        <dsp:cNvPr id="0" name=""/>
        <dsp:cNvSpPr/>
      </dsp:nvSpPr>
      <dsp:spPr>
        <a:xfrm>
          <a:off x="4136231" y="1017904"/>
          <a:ext cx="3102173" cy="19698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kern="1200"/>
            <a:t>Moniammatillisuus ei ole kirosana, vaan lapsen etu ja monen lapsen elämän pelastus!</a:t>
          </a:r>
          <a:endParaRPr lang="en-US" sz="1800" kern="1200"/>
        </a:p>
      </dsp:txBody>
      <dsp:txXfrm>
        <a:off x="4193927" y="1075600"/>
        <a:ext cx="2986781" cy="1854488"/>
      </dsp:txXfrm>
    </dsp:sp>
    <dsp:sp modelId="{3915702D-344F-4F08-926C-684EB52EA476}">
      <dsp:nvSpPr>
        <dsp:cNvPr id="0" name=""/>
        <dsp:cNvSpPr/>
      </dsp:nvSpPr>
      <dsp:spPr>
        <a:xfrm>
          <a:off x="7583090" y="690453"/>
          <a:ext cx="3102173" cy="19698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15F35D-D229-43BD-8F9C-BA090842DCAF}">
      <dsp:nvSpPr>
        <dsp:cNvPr id="0" name=""/>
        <dsp:cNvSpPr/>
      </dsp:nvSpPr>
      <dsp:spPr>
        <a:xfrm>
          <a:off x="7927776" y="1017904"/>
          <a:ext cx="3102173" cy="19698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kern="1200"/>
            <a:t>Vanhempien omat voimavarat ja motivaatio onnistumisen tärkeitä lähtökohtia </a:t>
          </a:r>
          <a:r>
            <a:rPr lang="fi-FI" sz="1800" kern="1200">
              <a:sym typeface="Wingdings" panose="05000000000000000000" pitchFamily="2" charset="2"/>
            </a:rPr>
            <a:t></a:t>
          </a:r>
          <a:r>
            <a:rPr lang="fi-FI" sz="1800" kern="1200"/>
            <a:t> voidaan hyödyntää, kun tukea tarjotaan pulmien ollessa pieniä</a:t>
          </a:r>
          <a:endParaRPr lang="en-US" sz="1800" kern="1200"/>
        </a:p>
      </dsp:txBody>
      <dsp:txXfrm>
        <a:off x="7985472" y="1075600"/>
        <a:ext cx="2986781" cy="185448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3B4CF6-E322-4E15-ABBB-23B1671F9A93}">
      <dsp:nvSpPr>
        <dsp:cNvPr id="0" name=""/>
        <dsp:cNvSpPr/>
      </dsp:nvSpPr>
      <dsp:spPr>
        <a:xfrm>
          <a:off x="3231" y="984798"/>
          <a:ext cx="2307241" cy="14650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E12934-26E8-4BA7-9FE6-828B73613557}">
      <dsp:nvSpPr>
        <dsp:cNvPr id="0" name=""/>
        <dsp:cNvSpPr/>
      </dsp:nvSpPr>
      <dsp:spPr>
        <a:xfrm>
          <a:off x="259591" y="1228340"/>
          <a:ext cx="2307241" cy="14650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500" kern="1200"/>
            <a:t>Toimimista mahdollisimman varhain, avoimesti ja yhteistyössä ongelmatilanteiden ehkäisemiseksi</a:t>
          </a:r>
          <a:endParaRPr lang="en-US" sz="1500" kern="1200"/>
        </a:p>
      </dsp:txBody>
      <dsp:txXfrm>
        <a:off x="302502" y="1271251"/>
        <a:ext cx="2221419" cy="1379276"/>
      </dsp:txXfrm>
    </dsp:sp>
    <dsp:sp modelId="{27FE54E5-0708-47B9-A1F9-6C3C9D39DB94}">
      <dsp:nvSpPr>
        <dsp:cNvPr id="0" name=""/>
        <dsp:cNvSpPr/>
      </dsp:nvSpPr>
      <dsp:spPr>
        <a:xfrm>
          <a:off x="2823193" y="984798"/>
          <a:ext cx="2307241" cy="14650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1D1D23-80DD-4CD3-B6F3-31FA8687F72B}">
      <dsp:nvSpPr>
        <dsp:cNvPr id="0" name=""/>
        <dsp:cNvSpPr/>
      </dsp:nvSpPr>
      <dsp:spPr>
        <a:xfrm>
          <a:off x="3079553" y="1228340"/>
          <a:ext cx="2307241" cy="14650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500" kern="1200"/>
            <a:t>Olennaista toimia silloin, kun on vielä runsaasti mahdollisuuksia ja vaihtoehtoja</a:t>
          </a:r>
          <a:endParaRPr lang="en-US" sz="1500" kern="1200"/>
        </a:p>
      </dsp:txBody>
      <dsp:txXfrm>
        <a:off x="3122464" y="1271251"/>
        <a:ext cx="2221419" cy="1379276"/>
      </dsp:txXfrm>
    </dsp:sp>
    <dsp:sp modelId="{185E4F08-BAA5-4B01-9EEA-1B20D6397044}">
      <dsp:nvSpPr>
        <dsp:cNvPr id="0" name=""/>
        <dsp:cNvSpPr/>
      </dsp:nvSpPr>
      <dsp:spPr>
        <a:xfrm>
          <a:off x="5643155" y="984798"/>
          <a:ext cx="2307241" cy="14650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501055-018B-4E7C-A305-864D8907B598}">
      <dsp:nvSpPr>
        <dsp:cNvPr id="0" name=""/>
        <dsp:cNvSpPr/>
      </dsp:nvSpPr>
      <dsp:spPr>
        <a:xfrm>
          <a:off x="5899515" y="1228340"/>
          <a:ext cx="2307241" cy="14650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500" kern="1200"/>
            <a:t>Pelkkä puuttuminen ongelmiin ei riitä, tarvitaan myös hyvinvointia rakentavaa ja ongelmia ehkäisevää työtä eli varhaista tukea</a:t>
          </a:r>
          <a:endParaRPr lang="en-US" sz="1500" kern="1200"/>
        </a:p>
      </dsp:txBody>
      <dsp:txXfrm>
        <a:off x="5942426" y="1271251"/>
        <a:ext cx="2221419" cy="1379276"/>
      </dsp:txXfrm>
    </dsp:sp>
    <dsp:sp modelId="{5D51084E-57E2-44E6-9231-448C18B87693}">
      <dsp:nvSpPr>
        <dsp:cNvPr id="0" name=""/>
        <dsp:cNvSpPr/>
      </dsp:nvSpPr>
      <dsp:spPr>
        <a:xfrm>
          <a:off x="8463116" y="984798"/>
          <a:ext cx="2307241" cy="14650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E0EF5E-F97E-4782-9E43-D7CDF45288E1}">
      <dsp:nvSpPr>
        <dsp:cNvPr id="0" name=""/>
        <dsp:cNvSpPr/>
      </dsp:nvSpPr>
      <dsp:spPr>
        <a:xfrm>
          <a:off x="8719477" y="1228340"/>
          <a:ext cx="2307241" cy="14650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500" kern="1200"/>
            <a:t>Varhaista vastuunottoa omasta toiminnasta toisten tukemiseksi</a:t>
          </a:r>
          <a:endParaRPr lang="en-US" sz="1500" kern="1200"/>
        </a:p>
      </dsp:txBody>
      <dsp:txXfrm>
        <a:off x="8762388" y="1271251"/>
        <a:ext cx="2221419" cy="137927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7637A9-D884-4B10-AFF5-904F6DC3EEC2}">
      <dsp:nvSpPr>
        <dsp:cNvPr id="0" name=""/>
        <dsp:cNvSpPr/>
      </dsp:nvSpPr>
      <dsp:spPr>
        <a:xfrm>
          <a:off x="2004807" y="272013"/>
          <a:ext cx="1944000" cy="1944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F9DFC0-2C11-44F5-B727-EFCC213AB0B4}">
      <dsp:nvSpPr>
        <dsp:cNvPr id="0" name=""/>
        <dsp:cNvSpPr/>
      </dsp:nvSpPr>
      <dsp:spPr>
        <a:xfrm>
          <a:off x="816807" y="2686289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kern="1200"/>
            <a:t>Huolen vyöhykkeistön avulla työntekijän on helpompi arvioida tuen ja yhteistyön tarvetta</a:t>
          </a:r>
          <a:endParaRPr lang="en-US" sz="1200" kern="1200"/>
        </a:p>
      </dsp:txBody>
      <dsp:txXfrm>
        <a:off x="816807" y="2686289"/>
        <a:ext cx="4320000" cy="720000"/>
      </dsp:txXfrm>
    </dsp:sp>
    <dsp:sp modelId="{2661E8A0-0F29-4EB5-A699-C3EE07679B28}">
      <dsp:nvSpPr>
        <dsp:cNvPr id="0" name=""/>
        <dsp:cNvSpPr/>
      </dsp:nvSpPr>
      <dsp:spPr>
        <a:xfrm>
          <a:off x="7080807" y="272013"/>
          <a:ext cx="1944000" cy="1944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5B89CE-4B1C-4631-BF2F-1A958E981AF8}">
      <dsp:nvSpPr>
        <dsp:cNvPr id="0" name=""/>
        <dsp:cNvSpPr/>
      </dsp:nvSpPr>
      <dsp:spPr>
        <a:xfrm>
          <a:off x="5892807" y="2686289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kern="1200">
              <a:hlinkClick xmlns:r="http://schemas.openxmlformats.org/officeDocument/2006/relationships" r:id="rId5"/>
            </a:rPr>
            <a:t>https://www.julkari.fi/bitstream/handle/10024/90845/URN_ISBN_978-951-33-1792-8.pdf?sequence=1</a:t>
          </a:r>
          <a:r>
            <a:rPr lang="fi-FI" sz="1200" kern="1200"/>
            <a:t> </a:t>
          </a:r>
          <a:endParaRPr lang="en-US" sz="1200" kern="1200"/>
        </a:p>
      </dsp:txBody>
      <dsp:txXfrm>
        <a:off x="5892807" y="2686289"/>
        <a:ext cx="4320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urku.fi/uutinen/2021-08-31_pyyda-apua-napin-kautta-lapsiperheille-matalan-kynnyksen-tukea#:~:text=Pyyd%C3%A4%20apua%20-nappi%20on%20matalan%20kynnyksen%20s%C3%A4hk%C3%B6inen%20kanava%2C,Saat%20tukea%20ja%20ohjauksen%20lomakkeen%20t%C3%A4ytetty%C3%A4si%20oikeaan%20paikkaan." TargetMode="External"/><Relationship Id="rId2" Type="http://schemas.openxmlformats.org/officeDocument/2006/relationships/hyperlink" Target="https://lapsenmaailma.fi/artikkeli/sami-luoto-kehitti-paivakoteihin-puheeksi-ottamisen-mallin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xCAkyWOxvU" TargetMode="External"/><Relationship Id="rId2" Type="http://schemas.openxmlformats.org/officeDocument/2006/relationships/hyperlink" Target="https://www.youtube.com/watch?v=-Jb7uJVenr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julkari.fi/bitstream/handle/10024/138389/URN_ISBN_978-952-343-357-1.pdf?sequence=1&amp;isAllowed=y" TargetMode="External"/><Relationship Id="rId5" Type="http://schemas.openxmlformats.org/officeDocument/2006/relationships/hyperlink" Target="https://www.youtube.com/watch?v=2KG1x5W_904" TargetMode="External"/><Relationship Id="rId4" Type="http://schemas.openxmlformats.org/officeDocument/2006/relationships/hyperlink" Target="https://www.youtube.com/watch?v=TpoItL-Piuk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Varhainen tuki ja huolen puheeksi ottaminen 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err="1"/>
              <a:t>Perto</a:t>
            </a:r>
            <a:r>
              <a:rPr lang="fi-FI" dirty="0"/>
              <a:t>/</a:t>
            </a:r>
            <a:r>
              <a:rPr lang="fi-FI" dirty="0" err="1"/>
              <a:t>jenni</a:t>
            </a:r>
            <a:r>
              <a:rPr lang="fi-FI" dirty="0"/>
              <a:t> </a:t>
            </a:r>
            <a:r>
              <a:rPr lang="fi-FI" dirty="0" err="1"/>
              <a:t>paukkuri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356690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81191" y="702156"/>
            <a:ext cx="11029616" cy="1013800"/>
          </a:xfrm>
        </p:spPr>
        <p:txBody>
          <a:bodyPr/>
          <a:lstStyle/>
          <a:p>
            <a:r>
              <a:rPr lang="fi-FI" dirty="0"/>
              <a:t>Kokemuksia/ajatuksia varhaisesta tuesta TAI VARHAISESTA PUUTTUMISESTA ja sen toteutumisesta?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i-FI" dirty="0"/>
          </a:p>
          <a:p>
            <a:endParaRPr lang="fi-FI" dirty="0"/>
          </a:p>
        </p:txBody>
      </p:sp>
      <p:pic>
        <p:nvPicPr>
          <p:cNvPr id="4" name="Kuva 3" descr="Take my hand by kerpele on DeviantAr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297" y="2180496"/>
            <a:ext cx="5477691" cy="3651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959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Huolen </a:t>
            </a:r>
            <a:r>
              <a:rPr lang="fi-FI" dirty="0" err="1"/>
              <a:t>puheeksiottaminen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Varhaisen puuttumisen toimintatapa </a:t>
            </a:r>
          </a:p>
          <a:p>
            <a:r>
              <a:rPr lang="fi-FI" dirty="0"/>
              <a:t>Tapa ottaa askarruttava asia puheeksi loukkaamatta toista</a:t>
            </a:r>
          </a:p>
          <a:p>
            <a:r>
              <a:rPr lang="fi-FI" dirty="0"/>
              <a:t>Kunnioitus perhettä/huoltajia kohtaan</a:t>
            </a:r>
          </a:p>
          <a:p>
            <a:r>
              <a:rPr lang="fi-FI" dirty="0"/>
              <a:t>Otetaan esiin oma huoli ja pyydetään apua sen huojentamiseen</a:t>
            </a:r>
          </a:p>
          <a:p>
            <a:r>
              <a:rPr lang="fi-FI" dirty="0"/>
              <a:t>Huoli puheeksi varhain </a:t>
            </a:r>
            <a:r>
              <a:rPr lang="fi-FI" dirty="0">
                <a:sym typeface="Wingdings" panose="05000000000000000000" pitchFamily="2" charset="2"/>
              </a:rPr>
              <a:t> yhteistyöhönkin päästään varhain</a:t>
            </a:r>
          </a:p>
          <a:p>
            <a:r>
              <a:rPr lang="fi-FI" dirty="0">
                <a:sym typeface="Wingdings" panose="05000000000000000000" pitchFamily="2" charset="2"/>
              </a:rPr>
              <a:t>Ei ilmoiteta ongelmaa ja pyydetä tekemään muutosta, vaan ilmaistaan oma huoli ja pyydetään yhteistyöhön</a:t>
            </a:r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637690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Puheeksiottamisen</a:t>
            </a:r>
            <a:r>
              <a:rPr lang="fi-FI" dirty="0"/>
              <a:t> pelisäännöt: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Pohdi huoltasi ja mieti, missä asioissa aidosti tarvitset huoltajien apua lapsen tukemisessa. </a:t>
            </a:r>
          </a:p>
          <a:p>
            <a:r>
              <a:rPr lang="fi-FI" dirty="0"/>
              <a:t>Mieti, mikä lapsen/perheen kanssa työskentelyssä on hyvää ja toimivaa. </a:t>
            </a:r>
          </a:p>
          <a:p>
            <a:r>
              <a:rPr lang="fi-FI" dirty="0"/>
              <a:t>Mieti, miten ilmaiset itseäsi niin, ettei puheesi tule tulkituksi moitteeksi tai syytteeksi. </a:t>
            </a:r>
          </a:p>
          <a:p>
            <a:r>
              <a:rPr lang="fi-FI" dirty="0"/>
              <a:t>Ennakoi, miten sanoihisi reagoidaan ja mitä tapahtuu, jos teet sen mitä ajattelit. </a:t>
            </a:r>
          </a:p>
          <a:p>
            <a:r>
              <a:rPr lang="fi-FI" dirty="0"/>
              <a:t>Keskustele mahdollisesti työkaverin kanssa tavasta lähestyä perhettä, mikä auttaa aitoon vuorovaikutukseen ja jatkamaan yhteistyön rakentamista. </a:t>
            </a:r>
          </a:p>
          <a:p>
            <a:r>
              <a:rPr lang="fi-FI" dirty="0"/>
              <a:t>Kun tunnet, että olet löytänyt rakentavan ja kunnioittavan lähestymistavan, ota huolesi puheeksi sopivan ajan tullen ja sopivassa paikassa. Kuuntele, ole joustava ja läsnä tilanteessa. </a:t>
            </a:r>
          </a:p>
          <a:p>
            <a:r>
              <a:rPr lang="fi-FI" dirty="0"/>
              <a:t>Puheeksi ottamisen jälkeen pohdi, mitä tapahtui. Kävikö niin kuin ennakoit? Mitä opit tilanteesta? Miten turvaat osaltasi dialogin ja yhteistyön jatkamisen?</a:t>
            </a:r>
          </a:p>
        </p:txBody>
      </p:sp>
    </p:spTree>
    <p:extLst>
      <p:ext uri="{BB962C8B-B14F-4D97-AF65-F5344CB8AC3E}">
        <p14:creationId xmlns:p14="http://schemas.microsoft.com/office/powerpoint/2010/main" val="30764972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Huolen vyöhykkeistö</a:t>
            </a:r>
            <a:endParaRPr lang="fi-FI" dirty="0"/>
          </a:p>
        </p:txBody>
      </p:sp>
      <p:graphicFrame>
        <p:nvGraphicFramePr>
          <p:cNvPr id="7" name="Sisällön paikkamerkki 2">
            <a:extLst>
              <a:ext uri="{FF2B5EF4-FFF2-40B4-BE49-F238E27FC236}">
                <a16:creationId xmlns:a16="http://schemas.microsoft.com/office/drawing/2014/main" id="{83E93684-A36D-5DA4-A4CF-23369A5F586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81192" y="2180496"/>
          <a:ext cx="11029615" cy="36783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181884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Ei huolta - vyöhyke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fi-FI" dirty="0"/>
              <a:t>Työntekijä kokee, että asiakkaan/perheen asiat ovat hyvin ja yhteistyö toimii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i-FI" dirty="0"/>
              <a:t>Työntekijällä tietoja ja taitoja lapsen kasvun ja kehityksen tukemiseen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i-FI" dirty="0"/>
              <a:t>Asiat sujuvat ja yhteistyö tuottaa toivottuja tuloksia</a:t>
            </a:r>
          </a:p>
        </p:txBody>
      </p:sp>
    </p:spTree>
    <p:extLst>
      <p:ext uri="{BB962C8B-B14F-4D97-AF65-F5344CB8AC3E}">
        <p14:creationId xmlns:p14="http://schemas.microsoft.com/office/powerpoint/2010/main" val="35760344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BB56EB9-078F-4952-AC1F-149C7A0AE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449934" y="702156"/>
            <a:ext cx="7157865" cy="1013800"/>
          </a:xfrm>
        </p:spPr>
        <p:txBody>
          <a:bodyPr>
            <a:normAutofit/>
          </a:bodyPr>
          <a:lstStyle/>
          <a:p>
            <a:r>
              <a:rPr lang="fi-FI">
                <a:solidFill>
                  <a:schemeClr val="accent1"/>
                </a:solidFill>
              </a:rPr>
              <a:t>Pienen huolen vyöhyke</a:t>
            </a:r>
          </a:p>
        </p:txBody>
      </p:sp>
      <p:pic>
        <p:nvPicPr>
          <p:cNvPr id="5" name="Picture 4" descr="Käsi – aurinko">
            <a:extLst>
              <a:ext uri="{FF2B5EF4-FFF2-40B4-BE49-F238E27FC236}">
                <a16:creationId xmlns:a16="http://schemas.microsoft.com/office/drawing/2014/main" id="{0973ECA2-931D-807E-8971-633A60ADCA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011" r="20625" b="2"/>
          <a:stretch/>
        </p:blipFill>
        <p:spPr>
          <a:xfrm>
            <a:off x="20" y="10"/>
            <a:ext cx="4131713" cy="685798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B42427A-0A1F-4A55-8705-D9179F1E0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49934" y="457200"/>
            <a:ext cx="7223760" cy="91440"/>
          </a:xfrm>
          <a:prstGeom prst="rect">
            <a:avLst/>
          </a:prstGeom>
          <a:solidFill>
            <a:srgbClr val="E5D35D"/>
          </a:solidFill>
          <a:ln>
            <a:solidFill>
              <a:srgbClr val="E5D35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449934" y="1896533"/>
            <a:ext cx="7157866" cy="3962266"/>
          </a:xfrm>
        </p:spPr>
        <p:txBody>
          <a:bodyPr>
            <a:normAutofit/>
          </a:bodyPr>
          <a:lstStyle/>
          <a:p>
            <a:pPr>
              <a:buClr>
                <a:srgbClr val="E5D35D"/>
              </a:buClr>
            </a:pPr>
            <a:r>
              <a:rPr lang="fi-FI" dirty="0"/>
              <a:t>Huoli tai ihmettely on käynyt mielessä, jopa toistuvasti</a:t>
            </a:r>
          </a:p>
          <a:p>
            <a:pPr>
              <a:buClr>
                <a:srgbClr val="E5D35D"/>
              </a:buClr>
            </a:pPr>
            <a:r>
              <a:rPr lang="fi-FI" dirty="0"/>
              <a:t>Työntekijällä vahva luottamus omiin auttamismahdollisuuksiin</a:t>
            </a:r>
          </a:p>
          <a:p>
            <a:pPr>
              <a:buClr>
                <a:srgbClr val="E5D35D"/>
              </a:buClr>
            </a:pPr>
            <a:r>
              <a:rPr lang="fi-FI" dirty="0"/>
              <a:t>Työskentely pääosin omin keinoin</a:t>
            </a:r>
          </a:p>
          <a:p>
            <a:pPr>
              <a:buClr>
                <a:srgbClr val="E5D35D"/>
              </a:buClr>
            </a:pPr>
            <a:r>
              <a:rPr lang="fi-FI" dirty="0"/>
              <a:t>Huolet koetaan suhteellisen helpoiksi ottaa puheeksi</a:t>
            </a:r>
          </a:p>
          <a:p>
            <a:pPr>
              <a:buClr>
                <a:srgbClr val="E5D35D"/>
              </a:buClr>
            </a:pPr>
            <a:r>
              <a:rPr lang="fi-FI" dirty="0"/>
              <a:t>Hyvät mahdollisuudet varhaiseen puuttumiseen</a:t>
            </a:r>
          </a:p>
          <a:p>
            <a:pPr>
              <a:buClr>
                <a:srgbClr val="E5D35D"/>
              </a:buClr>
            </a:pPr>
            <a:r>
              <a:rPr lang="fi-FI" dirty="0"/>
              <a:t>Erityisen yhteistyön tarve on vähäinen</a:t>
            </a:r>
          </a:p>
          <a:p>
            <a:pPr marL="0" indent="0">
              <a:buClr>
                <a:srgbClr val="E5D35D"/>
              </a:buClr>
              <a:buNone/>
            </a:pPr>
            <a:endParaRPr lang="fi-FI" dirty="0"/>
          </a:p>
          <a:p>
            <a:pPr marL="0" indent="0">
              <a:buClr>
                <a:srgbClr val="E5D35D"/>
              </a:buClr>
              <a:buNone/>
            </a:pPr>
            <a:endParaRPr lang="fi-FI" dirty="0"/>
          </a:p>
          <a:p>
            <a:pPr>
              <a:buClr>
                <a:srgbClr val="E5D35D"/>
              </a:buClr>
            </a:pPr>
            <a:endParaRPr lang="fi-FI" dirty="0"/>
          </a:p>
          <a:p>
            <a:pPr>
              <a:buClr>
                <a:srgbClr val="E5D35D"/>
              </a:buClr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617938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BB56EB9-078F-4952-AC1F-149C7A0AE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449934" y="702156"/>
            <a:ext cx="7157865" cy="1013800"/>
          </a:xfrm>
        </p:spPr>
        <p:txBody>
          <a:bodyPr>
            <a:normAutofit/>
          </a:bodyPr>
          <a:lstStyle/>
          <a:p>
            <a:r>
              <a:rPr lang="fi-FI">
                <a:solidFill>
                  <a:schemeClr val="accent1"/>
                </a:solidFill>
              </a:rPr>
              <a:t>Tuntuvan huolen vyöhyke (= harmaa vyöhyke)</a:t>
            </a:r>
          </a:p>
        </p:txBody>
      </p:sp>
      <p:pic>
        <p:nvPicPr>
          <p:cNvPr id="5" name="Picture 4" descr="Valkoinen palapeli, jossa on yksi punainen pala">
            <a:extLst>
              <a:ext uri="{FF2B5EF4-FFF2-40B4-BE49-F238E27FC236}">
                <a16:creationId xmlns:a16="http://schemas.microsoft.com/office/drawing/2014/main" id="{8F4415F6-BC00-C593-C1C7-A337544EE7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858" r="32254"/>
          <a:stretch/>
        </p:blipFill>
        <p:spPr>
          <a:xfrm>
            <a:off x="20" y="10"/>
            <a:ext cx="4131713" cy="685798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B42427A-0A1F-4A55-8705-D9179F1E0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49934" y="457200"/>
            <a:ext cx="7223760" cy="91440"/>
          </a:xfrm>
          <a:prstGeom prst="rect">
            <a:avLst/>
          </a:prstGeom>
          <a:solidFill>
            <a:srgbClr val="A92211"/>
          </a:solidFill>
          <a:ln>
            <a:solidFill>
              <a:srgbClr val="A9221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449934" y="1896533"/>
            <a:ext cx="7157866" cy="3962266"/>
          </a:xfrm>
        </p:spPr>
        <p:txBody>
          <a:bodyPr>
            <a:normAutofit/>
          </a:bodyPr>
          <a:lstStyle/>
          <a:p>
            <a:pPr>
              <a:buClr>
                <a:srgbClr val="A92211"/>
              </a:buClr>
            </a:pPr>
            <a:r>
              <a:rPr lang="fi-FI" dirty="0"/>
              <a:t>Huoli kasvaa ja on tuntuvaa</a:t>
            </a:r>
          </a:p>
          <a:p>
            <a:pPr>
              <a:buClr>
                <a:srgbClr val="A92211"/>
              </a:buClr>
            </a:pPr>
            <a:r>
              <a:rPr lang="fi-FI" dirty="0"/>
              <a:t>Omat auttamiskeinot on käytetty tai ne on vähissä</a:t>
            </a:r>
          </a:p>
          <a:p>
            <a:pPr>
              <a:buClr>
                <a:srgbClr val="A92211"/>
              </a:buClr>
            </a:pPr>
            <a:r>
              <a:rPr lang="fi-FI" dirty="0"/>
              <a:t>Lisätuki ja kontrolli on tarpeen</a:t>
            </a:r>
          </a:p>
          <a:p>
            <a:pPr>
              <a:buClr>
                <a:srgbClr val="A92211"/>
              </a:buClr>
            </a:pPr>
            <a:r>
              <a:rPr lang="fi-FI" dirty="0"/>
              <a:t>Tässä kohdin on epäselvää keitä kokonaisuudessa lopulta on mukana ja mitä kukakin tekee</a:t>
            </a:r>
          </a:p>
          <a:p>
            <a:pPr>
              <a:buClr>
                <a:srgbClr val="A92211"/>
              </a:buClr>
            </a:pPr>
            <a:r>
              <a:rPr lang="fi-FI" dirty="0"/>
              <a:t>Selvitetään onko sittenkin kyseessä pieni pulma vai suurempi huoli</a:t>
            </a:r>
          </a:p>
          <a:p>
            <a:pPr>
              <a:buClr>
                <a:srgbClr val="A92211"/>
              </a:buClr>
            </a:pPr>
            <a:r>
              <a:rPr lang="fi-FI" dirty="0"/>
              <a:t>Tilanne ei ole yksin määriteltävissä, eikä omassa hallinnassa</a:t>
            </a:r>
          </a:p>
          <a:p>
            <a:pPr marL="0" indent="0">
              <a:buClr>
                <a:srgbClr val="A92211"/>
              </a:buClr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566804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Suuren huolen vyöhyke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Huoli on erittäin suuri.</a:t>
            </a:r>
          </a:p>
          <a:p>
            <a:r>
              <a:rPr lang="fi-FI" dirty="0"/>
              <a:t>Työntekijän keinot lopussa: voi arvioida lapsen olevan välittömässä vaarassa.</a:t>
            </a:r>
          </a:p>
          <a:p>
            <a:r>
              <a:rPr lang="fi-FI" dirty="0"/>
              <a:t>Muutos tilanteeseen saatava heti, työntekijä ei voi enää empiä tilanteessa</a:t>
            </a:r>
          </a:p>
          <a:p>
            <a:r>
              <a:rPr lang="fi-FI" dirty="0"/>
              <a:t>Kriisivyöhyke</a:t>
            </a:r>
          </a:p>
          <a:p>
            <a:r>
              <a:rPr lang="fi-FI" dirty="0"/>
              <a:t>Pulmatilanteiden pitkittyessä huolet saattavat kasvaa suuriksi ja työntekijän keinot hupenevat.</a:t>
            </a:r>
          </a:p>
          <a:p>
            <a:r>
              <a:rPr lang="fi-FI" dirty="0"/>
              <a:t>Jos huoli on suuri jo alusta alkaen, kriisityön menetelmät ja tiivis yhteistyö muiden tahojen kanssa heti käyttöön.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460912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Tehtäviä ryhmiin     15min keskusteluaikaa/tehtävä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AutoNum type="arabicPeriod"/>
            </a:pPr>
            <a:r>
              <a:rPr lang="fi-FI" dirty="0"/>
              <a:t>Lue esimerkkitilanne Jukasta. Miten Jukan ja hänen perheensä kohdalla olisi voitu toimia toisin huolen puheeksi oton kannalta?</a:t>
            </a:r>
          </a:p>
          <a:p>
            <a:pPr marL="342900" indent="-342900">
              <a:buAutoNum type="arabicPeriod"/>
            </a:pPr>
            <a:r>
              <a:rPr lang="fi-FI" dirty="0"/>
              <a:t>Lue kuvaus Liisasta. Mitkä asiat onnistuivat Liisan ja hänen äitinsä kohdalla?</a:t>
            </a:r>
          </a:p>
          <a:p>
            <a:pPr marL="342900" indent="-342900">
              <a:buAutoNum type="arabicPeriod"/>
            </a:pPr>
            <a:r>
              <a:rPr lang="fi-FI" dirty="0"/>
              <a:t>Keksikää konkreettinen esimerkkitilanne/huoli jokaiseen kategoriaan: pieni huoli, harmaa vyöhyke, suuri huoli. Miten työntekijänä toimisit tilanteessa? </a:t>
            </a:r>
          </a:p>
          <a:p>
            <a:pPr marL="342900" indent="-342900">
              <a:buAutoNum type="arabicPeriod"/>
            </a:pPr>
            <a:r>
              <a:rPr lang="fi-FI" dirty="0"/>
              <a:t>Millaisissa huolen puheeksi ottamisen tilanteissa olet ollut mukana? </a:t>
            </a:r>
          </a:p>
          <a:p>
            <a:pPr marL="342900" indent="-342900">
              <a:buAutoNum type="arabicPeriod"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672205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BAA2226-DF54-4343-7023-60002D1C4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99228F4-2413-1EE4-E056-ED476364DF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l">
              <a:buNone/>
            </a:pPr>
            <a:r>
              <a:rPr lang="fi-FI" b="1" i="0" dirty="0">
                <a:solidFill>
                  <a:srgbClr val="3C3C3C"/>
                </a:solidFill>
                <a:effectLst/>
                <a:latin typeface="Roboto" panose="02000000000000000000" pitchFamily="2" charset="0"/>
              </a:rPr>
              <a:t>Pyydä apua –menetelmä / Lieto (2021)</a:t>
            </a:r>
          </a:p>
          <a:p>
            <a:pPr marL="0" indent="0" algn="l">
              <a:buNone/>
            </a:pPr>
            <a:r>
              <a:rPr lang="fi-FI" b="0" i="0" dirty="0">
                <a:solidFill>
                  <a:srgbClr val="3C3C3C"/>
                </a:solidFill>
                <a:effectLst/>
                <a:latin typeface="Roboto" panose="02000000000000000000" pitchFamily="2" charset="0"/>
              </a:rPr>
              <a:t>Pyydä apua –menetelmäksi nimetty kuuntelemisen malli. Pyydä apua -mallissa yhtenevät kysymykset liitetään varhaiskasvatuksen VASU-keskusteluihin, esiopetuksen oppimissuunnitelmakeskusteluihin ja perusopetuksen arviointikeskusteluihin. Kysymykset esitetään jokaisen lapsen huoltajalle vuosittain. Keskeistä on, että ammattilainen tarjoaa huoltajalle mahdollisuuden puhua ja pysähtyy aidosti kuuntelemaan.</a:t>
            </a:r>
          </a:p>
          <a:p>
            <a:pPr marL="0" indent="0" algn="l">
              <a:buNone/>
            </a:pPr>
            <a:r>
              <a:rPr lang="fi-FI" b="0" i="0" dirty="0">
                <a:solidFill>
                  <a:srgbClr val="3C3C3C"/>
                </a:solidFill>
                <a:effectLst/>
                <a:latin typeface="Roboto" panose="02000000000000000000" pitchFamily="2" charset="0"/>
              </a:rPr>
              <a:t>Menetelmä täydentää myös Pyydä apua –tuoteperhettä ja sopii hyvin yhteen Pyydä apua –napin helpon käytettävyyden ja saavutettavuuden periaatteiden kanssa. Menetelmän levittäminen ja käyttöönotto on jo hyvässä vauhdissa Varsinais-Suomen kunnissa.</a:t>
            </a:r>
          </a:p>
          <a:p>
            <a:pPr marL="0" indent="0" algn="l">
              <a:buNone/>
            </a:pPr>
            <a:r>
              <a:rPr lang="fi-FI" dirty="0">
                <a:hlinkClick r:id="rId2"/>
              </a:rPr>
              <a:t>Sami Luoto kehitti päiväkoteihin puheeksi ottamisen mallin - Lapsen Maailma</a:t>
            </a:r>
            <a:endParaRPr lang="fi-FI" b="0" i="0" dirty="0">
              <a:solidFill>
                <a:srgbClr val="3C3C3C"/>
              </a:solidFill>
              <a:effectLst/>
              <a:latin typeface="Roboto" panose="02000000000000000000" pitchFamily="2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fi-FI" b="0" i="0" cap="all" dirty="0">
              <a:solidFill>
                <a:srgbClr val="1D1D1A"/>
              </a:solidFill>
              <a:effectLst/>
              <a:latin typeface="Open Sans" panose="020B0606030504020204" pitchFamily="34" charset="0"/>
            </a:endParaRPr>
          </a:p>
          <a:p>
            <a:pPr marL="0" indent="0" algn="l">
              <a:buNone/>
            </a:pPr>
            <a:r>
              <a:rPr lang="fi-FI" b="0" i="0" cap="all" dirty="0">
                <a:solidFill>
                  <a:srgbClr val="1D1D1A"/>
                </a:solidFill>
                <a:effectLst/>
                <a:latin typeface="Open Sans" panose="020B0606030504020204" pitchFamily="34" charset="0"/>
              </a:rPr>
              <a:t>PYYDÄ APUA -NAPIN KAUTTA LAPSIPERHEILLE MATALAN KYNNYKSEN TUKEA</a:t>
            </a:r>
            <a:endParaRPr lang="fi-FI" b="1" i="0" dirty="0">
              <a:solidFill>
                <a:srgbClr val="1D1D1A"/>
              </a:solidFill>
              <a:effectLst/>
              <a:latin typeface="Open Sans" panose="020B0606030504020204" pitchFamily="34" charset="0"/>
            </a:endParaRPr>
          </a:p>
          <a:p>
            <a:pPr marL="0" indent="0" algn="l">
              <a:buNone/>
            </a:pPr>
            <a:r>
              <a:rPr lang="fi-FI" b="1" i="0" dirty="0">
                <a:solidFill>
                  <a:srgbClr val="1D1D1A"/>
                </a:solidFill>
                <a:effectLst/>
                <a:latin typeface="Open Sans" panose="020B0606030504020204" pitchFamily="34" charset="0"/>
              </a:rPr>
              <a:t>Turun kaupunki on ottanut käyttöön lapsiperheille suunnatun Pyydä apua -napin. Pyydä apua -nappi on matalan kynnyksen sähköinen kanava, jonka kautta lapsiperhe saa tukea ja ohjausta oikeanlaisen avun piiriin. Apua voi pyytää nimettömänä.</a:t>
            </a:r>
          </a:p>
          <a:p>
            <a:pPr marL="0" indent="0" algn="l">
              <a:buNone/>
            </a:pPr>
            <a:r>
              <a:rPr lang="fi-FI" dirty="0">
                <a:hlinkClick r:id="rId3"/>
              </a:rPr>
              <a:t>Pyydä apua -napin kautta lapsiperheille matalan kynnyksen tukea | Turku.fi</a:t>
            </a:r>
            <a:endParaRPr lang="fi-FI" b="1" i="0" dirty="0">
              <a:solidFill>
                <a:srgbClr val="1D1D1A"/>
              </a:solidFill>
              <a:effectLst/>
              <a:latin typeface="Open Sans" panose="020B0606030504020204" pitchFamily="34" charset="0"/>
            </a:endParaRPr>
          </a:p>
          <a:p>
            <a:pPr algn="l"/>
            <a:endParaRPr lang="fi-FI" b="0" i="0" dirty="0">
              <a:solidFill>
                <a:srgbClr val="3C3C3C"/>
              </a:solidFill>
              <a:effectLst/>
              <a:latin typeface="Roboto" panose="02000000000000000000" pitchFamily="2" charset="0"/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62978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6">
            <a:extLst>
              <a:ext uri="{FF2B5EF4-FFF2-40B4-BE49-F238E27FC236}">
                <a16:creationId xmlns:a16="http://schemas.microsoft.com/office/drawing/2014/main" id="{E9AA9F65-94B8-41A5-A7FF-23D2CFB11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8">
            <a:extLst>
              <a:ext uri="{FF2B5EF4-FFF2-40B4-BE49-F238E27FC236}">
                <a16:creationId xmlns:a16="http://schemas.microsoft.com/office/drawing/2014/main" id="{7E8B0F8E-3F6C-4541-B9C1-774D80A088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10">
            <a:extLst>
              <a:ext uri="{FF2B5EF4-FFF2-40B4-BE49-F238E27FC236}">
                <a16:creationId xmlns:a16="http://schemas.microsoft.com/office/drawing/2014/main" id="{7A45F5BC-32D1-41CD-B270-C46F18CA1A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12">
            <a:extLst>
              <a:ext uri="{FF2B5EF4-FFF2-40B4-BE49-F238E27FC236}">
                <a16:creationId xmlns:a16="http://schemas.microsoft.com/office/drawing/2014/main" id="{CE57EE13-72B0-4FFA-ACE1-EBDE89340E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25" name="Rectangle 14">
            <a:extLst>
              <a:ext uri="{FF2B5EF4-FFF2-40B4-BE49-F238E27FC236}">
                <a16:creationId xmlns:a16="http://schemas.microsoft.com/office/drawing/2014/main" id="{DA182162-B517-4B41-B039-339F87FAE1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F8120430-121D-C227-C831-07464C5C9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1143" y="1005839"/>
            <a:ext cx="6939304" cy="4805025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6000" dirty="0">
                <a:solidFill>
                  <a:schemeClr val="tx2"/>
                </a:solidFill>
              </a:rPr>
              <a:t> VARHAINEN TUKI, </a:t>
            </a:r>
            <a:br>
              <a:rPr lang="en-US" sz="6000" dirty="0">
                <a:solidFill>
                  <a:schemeClr val="tx2"/>
                </a:solidFill>
              </a:rPr>
            </a:br>
            <a:r>
              <a:rPr lang="en-US" sz="6000" dirty="0">
                <a:solidFill>
                  <a:schemeClr val="tx2"/>
                </a:solidFill>
              </a:rPr>
              <a:t>VARHAINEN PUUTTUMINEN</a:t>
            </a:r>
            <a:br>
              <a:rPr lang="en-US" sz="6000" dirty="0">
                <a:solidFill>
                  <a:schemeClr val="tx2"/>
                </a:solidFill>
              </a:rPr>
            </a:br>
            <a:br>
              <a:rPr lang="en-US" sz="6000" dirty="0">
                <a:solidFill>
                  <a:schemeClr val="tx2"/>
                </a:solidFill>
              </a:rPr>
            </a:br>
            <a:r>
              <a:rPr lang="en-US" sz="6000" dirty="0">
                <a:solidFill>
                  <a:schemeClr val="tx2"/>
                </a:solidFill>
              </a:rPr>
              <a:t>MITEN SELITTÄISIT NÄMÄ?</a:t>
            </a:r>
          </a:p>
        </p:txBody>
      </p:sp>
      <p:sp>
        <p:nvSpPr>
          <p:cNvPr id="26" name="Rectangle 16">
            <a:extLst>
              <a:ext uri="{FF2B5EF4-FFF2-40B4-BE49-F238E27FC236}">
                <a16:creationId xmlns:a16="http://schemas.microsoft.com/office/drawing/2014/main" id="{49B5AD54-1E68-4239-A6AF-FE0F49BB8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593336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298028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r>
              <a:rPr lang="fi-FI" dirty="0">
                <a:solidFill>
                  <a:srgbClr val="FFFEFF"/>
                </a:solidFill>
              </a:rPr>
              <a:t>VARHAINEN TUKI lapsiperheiden näkökulmasta</a:t>
            </a:r>
          </a:p>
        </p:txBody>
      </p:sp>
      <p:graphicFrame>
        <p:nvGraphicFramePr>
          <p:cNvPr id="5" name="Sisällön paikkamerkki 2">
            <a:extLst>
              <a:ext uri="{FF2B5EF4-FFF2-40B4-BE49-F238E27FC236}">
                <a16:creationId xmlns:a16="http://schemas.microsoft.com/office/drawing/2014/main" id="{0AEF1969-7FFB-6C88-37D8-B61CF6A04B3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7586559"/>
              </p:ext>
            </p:extLst>
          </p:nvPr>
        </p:nvGraphicFramePr>
        <p:xfrm>
          <a:off x="581025" y="2181225"/>
          <a:ext cx="11029950" cy="3678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35816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r>
              <a:rPr lang="fi-FI">
                <a:solidFill>
                  <a:srgbClr val="FFFEFF"/>
                </a:solidFill>
              </a:rPr>
              <a:t>Varhainen tuki lapsiperheiden näkökulmasta</a:t>
            </a:r>
          </a:p>
        </p:txBody>
      </p:sp>
      <p:graphicFrame>
        <p:nvGraphicFramePr>
          <p:cNvPr id="5" name="Sisällön paikkamerkki 2">
            <a:extLst>
              <a:ext uri="{FF2B5EF4-FFF2-40B4-BE49-F238E27FC236}">
                <a16:creationId xmlns:a16="http://schemas.microsoft.com/office/drawing/2014/main" id="{76681F6C-9667-0301-C2C6-A316A71758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8108359"/>
              </p:ext>
            </p:extLst>
          </p:nvPr>
        </p:nvGraphicFramePr>
        <p:xfrm>
          <a:off x="581025" y="2181225"/>
          <a:ext cx="11029950" cy="3678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550013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Varhaisen tuen palvelut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/>
              <a:t> </a:t>
            </a:r>
          </a:p>
          <a:p>
            <a:r>
              <a:rPr lang="fi-FI" dirty="0"/>
              <a:t>Lapsiperheille suunnattuja peruspalveluita mm. neuvoloissa, varhaiskasvatuksessa (myös avoin varhaiskasvatus/perhekeskukset/perhepuistot) ja koulussa palveluita tehostamalla</a:t>
            </a:r>
          </a:p>
          <a:p>
            <a:pPr marL="0" indent="0">
              <a:buNone/>
            </a:pPr>
            <a:endParaRPr lang="fi-FI" dirty="0"/>
          </a:p>
          <a:p>
            <a:r>
              <a:rPr lang="fi-FI" dirty="0"/>
              <a:t>Jos esimerkiksi varhaiskasvatuksen varhainen tuki ei riitä,  lapsen ja perheen tulee saada ratkaisuja pulmiinsa esimerkiksi lastensuojelusta</a:t>
            </a:r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54554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Varhaisen tukeen liittyvät </a:t>
            </a:r>
            <a:r>
              <a:rPr lang="fi-FI" dirty="0" err="1"/>
              <a:t>asiakkuudet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b="1" dirty="0"/>
              <a:t>Ehkäisevä lastensuojelu </a:t>
            </a:r>
            <a:r>
              <a:rPr lang="fi-FI" dirty="0"/>
              <a:t>    Kaikille lapsille/perheille annettava tuki esimerkiksi varhaiskasvatuksessa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b="1" dirty="0"/>
              <a:t>Sosiaalihuoltolain mukainen </a:t>
            </a:r>
            <a:r>
              <a:rPr lang="fi-FI" b="1" dirty="0" err="1"/>
              <a:t>asiakkuus</a:t>
            </a:r>
            <a:r>
              <a:rPr lang="fi-FI" dirty="0"/>
              <a:t>    Lapsi/perhe tarvitsee sosiaalipalveluita. Tuki esim. vanhemman uupumiseen, verkostojen puutteeseen, kasvatukseen </a:t>
            </a:r>
            <a:r>
              <a:rPr lang="fi-FI" dirty="0" err="1"/>
              <a:t>tm</a:t>
            </a:r>
            <a:r>
              <a:rPr lang="fi-FI" dirty="0"/>
              <a:t> liittyviin ongelmiin </a:t>
            </a:r>
            <a:r>
              <a:rPr lang="fi-FI" dirty="0">
                <a:sym typeface="Wingdings" panose="05000000000000000000" pitchFamily="2" charset="2"/>
              </a:rPr>
              <a:t> Perhetyö (voi olla ehkäisevää tai korjaavaa) tai lapsiperheiden kotipalvelu</a:t>
            </a: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b="1" dirty="0"/>
              <a:t>Lastensuojelun </a:t>
            </a:r>
            <a:r>
              <a:rPr lang="fi-FI" b="1" dirty="0" err="1"/>
              <a:t>asiakkuus</a:t>
            </a:r>
            <a:r>
              <a:rPr lang="fi-FI" dirty="0"/>
              <a:t>     Sosiaalihuoltolain palvelut ei riitä muuttamaan lapsen tilannetta, tarvitaan lastensuojelun palveluita</a:t>
            </a:r>
          </a:p>
        </p:txBody>
      </p:sp>
    </p:spTree>
    <p:extLst>
      <p:ext uri="{BB962C8B-B14F-4D97-AF65-F5344CB8AC3E}">
        <p14:creationId xmlns:p14="http://schemas.microsoft.com/office/powerpoint/2010/main" val="34125426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Videot: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 </a:t>
            </a:r>
            <a:r>
              <a:rPr lang="fi-FI" dirty="0">
                <a:hlinkClick r:id="rId2"/>
              </a:rPr>
              <a:t>Lapsiperheiden kotipalvelu Helsingissä – YouTube</a:t>
            </a:r>
            <a:endParaRPr lang="fi-FI" dirty="0"/>
          </a:p>
          <a:p>
            <a:r>
              <a:rPr lang="fi-FI" dirty="0">
                <a:hlinkClick r:id="rId3"/>
              </a:rPr>
              <a:t>Unelmien perhekeskus – YouTube</a:t>
            </a:r>
            <a:endParaRPr lang="fi-FI" dirty="0"/>
          </a:p>
          <a:p>
            <a:r>
              <a:rPr lang="fi-FI" dirty="0">
                <a:hlinkClick r:id="rId4"/>
              </a:rPr>
              <a:t>Kymenlaakson perhekeskus – YouTube</a:t>
            </a:r>
            <a:endParaRPr lang="fi-FI" dirty="0"/>
          </a:p>
          <a:p>
            <a:r>
              <a:rPr lang="fi-FI" dirty="0">
                <a:hlinkClick r:id="rId5"/>
              </a:rPr>
              <a:t>Kymenlaakson perhekeskus vanhemman kertomana – YouTube</a:t>
            </a:r>
            <a:endParaRPr lang="fi-FI" dirty="0"/>
          </a:p>
          <a:p>
            <a:r>
              <a:rPr lang="fi-FI" dirty="0"/>
              <a:t>THL, 2019 : Vanhemmuuden ja parisuhteen tuen vahvistaminen. Teoriasta käytäntöön. </a:t>
            </a:r>
            <a:r>
              <a:rPr lang="fi-FI" dirty="0">
                <a:hlinkClick r:id="rId6"/>
              </a:rPr>
              <a:t>https://www.julkari.fi/bitstream/handle/10024/138389/URN_ISBN_978-952-343-357-1.pdf?sequence=1&amp;isAllowed=y</a:t>
            </a:r>
            <a:r>
              <a:rPr lang="fi-FI" dirty="0"/>
              <a:t> 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523946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r>
              <a:rPr lang="fi-FI">
                <a:solidFill>
                  <a:srgbClr val="FFFEFF"/>
                </a:solidFill>
              </a:rPr>
              <a:t>Varhainen puuttuminen</a:t>
            </a:r>
          </a:p>
        </p:txBody>
      </p:sp>
      <p:graphicFrame>
        <p:nvGraphicFramePr>
          <p:cNvPr id="5" name="Sisällön paikkamerkki 2">
            <a:extLst>
              <a:ext uri="{FF2B5EF4-FFF2-40B4-BE49-F238E27FC236}">
                <a16:creationId xmlns:a16="http://schemas.microsoft.com/office/drawing/2014/main" id="{D7C2AC00-CBAD-51DB-48CF-80E1E1F814D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0799831"/>
              </p:ext>
            </p:extLst>
          </p:nvPr>
        </p:nvGraphicFramePr>
        <p:xfrm>
          <a:off x="581025" y="2181225"/>
          <a:ext cx="11029950" cy="3678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713707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BB56EB9-078F-4952-AC1F-149C7A0AE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449934" y="702156"/>
            <a:ext cx="7157865" cy="1013800"/>
          </a:xfrm>
        </p:spPr>
        <p:txBody>
          <a:bodyPr>
            <a:normAutofit/>
          </a:bodyPr>
          <a:lstStyle/>
          <a:p>
            <a:r>
              <a:rPr lang="fi-FI">
                <a:solidFill>
                  <a:schemeClr val="accent1"/>
                </a:solidFill>
              </a:rPr>
              <a:t>Lastenohjaajan näkökulma</a:t>
            </a:r>
          </a:p>
        </p:txBody>
      </p:sp>
      <p:pic>
        <p:nvPicPr>
          <p:cNvPr id="5" name="Picture 4" descr="Handsfree-wrists ja interlinked voit piirtää ympyrän">
            <a:extLst>
              <a:ext uri="{FF2B5EF4-FFF2-40B4-BE49-F238E27FC236}">
                <a16:creationId xmlns:a16="http://schemas.microsoft.com/office/drawing/2014/main" id="{0F9F8462-97FB-78AB-5209-93C8FCE863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710" r="28075" b="-1"/>
          <a:stretch/>
        </p:blipFill>
        <p:spPr>
          <a:xfrm>
            <a:off x="20" y="10"/>
            <a:ext cx="4131713" cy="685798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B42427A-0A1F-4A55-8705-D9179F1E0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49934" y="457200"/>
            <a:ext cx="7223760" cy="91440"/>
          </a:xfrm>
          <a:prstGeom prst="rect">
            <a:avLst/>
          </a:prstGeom>
          <a:solidFill>
            <a:srgbClr val="ECC88E"/>
          </a:solidFill>
          <a:ln>
            <a:solidFill>
              <a:srgbClr val="ECC88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449934" y="1896533"/>
            <a:ext cx="7157866" cy="396226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Clr>
                <a:srgbClr val="ECC88E"/>
              </a:buClr>
            </a:pPr>
            <a:r>
              <a:rPr lang="fi-FI" dirty="0"/>
              <a:t>Kyetään havainnoimaan ja huomioimaan lasten kasvua ja kehitystä, myös mahdollista lasten kasvuolojen vaarantumista</a:t>
            </a:r>
            <a:endParaRPr lang="fi-FI"/>
          </a:p>
          <a:p>
            <a:pPr>
              <a:lnSpc>
                <a:spcPct val="90000"/>
              </a:lnSpc>
              <a:buClr>
                <a:srgbClr val="ECC88E"/>
              </a:buClr>
            </a:pPr>
            <a:r>
              <a:rPr lang="fi-FI" dirty="0"/>
              <a:t>Tehtävänä puuttua/tukea havaitsemassaan tilanteessa</a:t>
            </a:r>
            <a:endParaRPr lang="fi-FI"/>
          </a:p>
          <a:p>
            <a:pPr>
              <a:lnSpc>
                <a:spcPct val="90000"/>
              </a:lnSpc>
              <a:buClr>
                <a:srgbClr val="ECC88E"/>
              </a:buClr>
            </a:pPr>
            <a:r>
              <a:rPr lang="fi-FI" dirty="0"/>
              <a:t>Keskeistä omat valmiudet ja rohkeus tarttua koettuun/havaittuun huoleen</a:t>
            </a:r>
            <a:endParaRPr lang="fi-FI"/>
          </a:p>
          <a:p>
            <a:pPr>
              <a:lnSpc>
                <a:spcPct val="90000"/>
              </a:lnSpc>
              <a:buClr>
                <a:srgbClr val="ECC88E"/>
              </a:buClr>
            </a:pPr>
            <a:r>
              <a:rPr lang="fi-FI" dirty="0"/>
              <a:t>Havaittujen tilanteiden pohtiminen ja toimiminen tarvittaessa </a:t>
            </a:r>
            <a:endParaRPr lang="fi-FI"/>
          </a:p>
          <a:p>
            <a:pPr>
              <a:lnSpc>
                <a:spcPct val="90000"/>
              </a:lnSpc>
              <a:buClr>
                <a:srgbClr val="ECC88E"/>
              </a:buClr>
              <a:buFont typeface="Wingdings" panose="05000000000000000000" pitchFamily="2" charset="2"/>
              <a:buChar char="à"/>
            </a:pPr>
            <a:r>
              <a:rPr lang="fi-FI" dirty="0">
                <a:sym typeface="Wingdings" panose="05000000000000000000" pitchFamily="2" charset="2"/>
              </a:rPr>
              <a:t>lapsen tuentarpeiden huomiointi </a:t>
            </a:r>
            <a:endParaRPr lang="fi-FI">
              <a:sym typeface="Wingdings" panose="05000000000000000000" pitchFamily="2" charset="2"/>
            </a:endParaRPr>
          </a:p>
          <a:p>
            <a:pPr>
              <a:lnSpc>
                <a:spcPct val="90000"/>
              </a:lnSpc>
              <a:buClr>
                <a:srgbClr val="ECC88E"/>
              </a:buClr>
              <a:buFont typeface="Wingdings" panose="05000000000000000000" pitchFamily="2" charset="2"/>
              <a:buChar char="à"/>
            </a:pPr>
            <a:r>
              <a:rPr lang="fi-FI" dirty="0">
                <a:sym typeface="Wingdings" panose="05000000000000000000" pitchFamily="2" charset="2"/>
              </a:rPr>
              <a:t>yhteistyö oman työyhteisössä ja tiimissä</a:t>
            </a:r>
            <a:endParaRPr lang="fi-FI">
              <a:sym typeface="Wingdings" panose="05000000000000000000" pitchFamily="2" charset="2"/>
            </a:endParaRPr>
          </a:p>
          <a:p>
            <a:pPr>
              <a:lnSpc>
                <a:spcPct val="90000"/>
              </a:lnSpc>
              <a:buClr>
                <a:srgbClr val="ECC88E"/>
              </a:buClr>
              <a:buFont typeface="Wingdings" panose="05000000000000000000" pitchFamily="2" charset="2"/>
              <a:buChar char="à"/>
            </a:pPr>
            <a:r>
              <a:rPr lang="fi-FI" dirty="0">
                <a:sym typeface="Wingdings" panose="05000000000000000000" pitchFamily="2" charset="2"/>
              </a:rPr>
              <a:t>yhteistyö vanhempien kanssa</a:t>
            </a:r>
            <a:endParaRPr lang="fi-FI">
              <a:sym typeface="Wingdings" panose="05000000000000000000" pitchFamily="2" charset="2"/>
            </a:endParaRPr>
          </a:p>
          <a:p>
            <a:pPr>
              <a:lnSpc>
                <a:spcPct val="90000"/>
              </a:lnSpc>
              <a:buClr>
                <a:srgbClr val="ECC88E"/>
              </a:buClr>
              <a:buFont typeface="Wingdings" panose="05000000000000000000" pitchFamily="2" charset="2"/>
              <a:buChar char="à"/>
            </a:pPr>
            <a:r>
              <a:rPr lang="fi-FI" dirty="0">
                <a:sym typeface="Wingdings" panose="05000000000000000000" pitchFamily="2" charset="2"/>
              </a:rPr>
              <a:t>moniammatillisen yhteistyön tarve</a:t>
            </a:r>
            <a:endParaRPr lang="fi-FI">
              <a:sym typeface="Wingdings" panose="05000000000000000000" pitchFamily="2" charset="2"/>
            </a:endParaRPr>
          </a:p>
          <a:p>
            <a:pPr>
              <a:lnSpc>
                <a:spcPct val="90000"/>
              </a:lnSpc>
              <a:buClr>
                <a:srgbClr val="ECC88E"/>
              </a:buClr>
              <a:buFont typeface="Wingdings" panose="05000000000000000000" pitchFamily="2" charset="2"/>
              <a:buChar char="à"/>
            </a:pPr>
            <a:r>
              <a:rPr lang="fi-FI" dirty="0">
                <a:sym typeface="Wingdings" panose="05000000000000000000" pitchFamily="2" charset="2"/>
              </a:rPr>
              <a:t>lastensuojelun tarve</a:t>
            </a:r>
            <a:endParaRPr lang="fi-FI">
              <a:sym typeface="Wingdings" panose="05000000000000000000" pitchFamily="2" charset="2"/>
            </a:endParaRPr>
          </a:p>
          <a:p>
            <a:pPr marL="0" indent="0">
              <a:lnSpc>
                <a:spcPct val="90000"/>
              </a:lnSpc>
              <a:buClr>
                <a:srgbClr val="ECC88E"/>
              </a:buClr>
              <a:buNone/>
            </a:pPr>
            <a:endParaRPr lang="fi-FI">
              <a:sym typeface="Wingdings" panose="05000000000000000000" pitchFamily="2" charset="2"/>
            </a:endParaRPr>
          </a:p>
          <a:p>
            <a:pPr>
              <a:lnSpc>
                <a:spcPct val="90000"/>
              </a:lnSpc>
              <a:buClr>
                <a:srgbClr val="ECC88E"/>
              </a:buClr>
              <a:buFont typeface="Wingdings" panose="05000000000000000000" pitchFamily="2" charset="2"/>
              <a:buChar char="à"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43218934"/>
      </p:ext>
    </p:extLst>
  </p:cSld>
  <p:clrMapOvr>
    <a:masterClrMapping/>
  </p:clrMapOvr>
</p:sld>
</file>

<file path=ppt/theme/theme1.xml><?xml version="1.0" encoding="utf-8"?>
<a:theme xmlns:a="http://schemas.openxmlformats.org/drawingml/2006/main" name="Jaettava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TM03457464[[fn=Jaettava]]</Template>
  <TotalTime>1459</TotalTime>
  <Words>1067</Words>
  <Application>Microsoft Office PowerPoint</Application>
  <PresentationFormat>Laajakuva</PresentationFormat>
  <Paragraphs>108</Paragraphs>
  <Slides>19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19</vt:i4>
      </vt:variant>
    </vt:vector>
  </HeadingPairs>
  <TitlesOfParts>
    <vt:vector size="26" baseType="lpstr">
      <vt:lpstr>Arial</vt:lpstr>
      <vt:lpstr>Gill Sans MT</vt:lpstr>
      <vt:lpstr>Open Sans</vt:lpstr>
      <vt:lpstr>Roboto</vt:lpstr>
      <vt:lpstr>Wingdings</vt:lpstr>
      <vt:lpstr>Wingdings 2</vt:lpstr>
      <vt:lpstr>Jaettava</vt:lpstr>
      <vt:lpstr>Varhainen tuki ja huolen puheeksi ottaminen </vt:lpstr>
      <vt:lpstr> VARHAINEN TUKI,  VARHAINEN PUUTTUMINEN  MITEN SELITTÄISIT NÄMÄ?</vt:lpstr>
      <vt:lpstr>VARHAINEN TUKI lapsiperheiden näkökulmasta</vt:lpstr>
      <vt:lpstr>Varhainen tuki lapsiperheiden näkökulmasta</vt:lpstr>
      <vt:lpstr>Varhaisen tuen palvelut</vt:lpstr>
      <vt:lpstr>Varhaisen tukeen liittyvät asiakkuudet</vt:lpstr>
      <vt:lpstr>Videot:</vt:lpstr>
      <vt:lpstr>Varhainen puuttuminen</vt:lpstr>
      <vt:lpstr>Lastenohjaajan näkökulma</vt:lpstr>
      <vt:lpstr>Kokemuksia/ajatuksia varhaisesta tuesta TAI VARHAISESTA PUUTTUMISESTA ja sen toteutumisesta?</vt:lpstr>
      <vt:lpstr>Huolen puheeksiottaminen</vt:lpstr>
      <vt:lpstr>Puheeksiottamisen pelisäännöt:</vt:lpstr>
      <vt:lpstr>Huolen vyöhykkeistö</vt:lpstr>
      <vt:lpstr>Ei huolta - vyöhyke</vt:lpstr>
      <vt:lpstr>Pienen huolen vyöhyke</vt:lpstr>
      <vt:lpstr>Tuntuvan huolen vyöhyke (= harmaa vyöhyke)</vt:lpstr>
      <vt:lpstr>Suuren huolen vyöhyke</vt:lpstr>
      <vt:lpstr>Tehtäviä ryhmiin     15min keskusteluaikaa/tehtävä</vt:lpstr>
      <vt:lpstr>PowerPoint-esitys</vt:lpstr>
    </vt:vector>
  </TitlesOfParts>
  <Company>Kouvolan Kaupunki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Varhainen tuki</dc:title>
  <dc:creator>Paukkuri Jenni</dc:creator>
  <cp:lastModifiedBy>Paukkuri Jenni</cp:lastModifiedBy>
  <cp:revision>32</cp:revision>
  <dcterms:created xsi:type="dcterms:W3CDTF">2021-02-03T09:25:08Z</dcterms:created>
  <dcterms:modified xsi:type="dcterms:W3CDTF">2022-10-19T18:55:19Z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2022-10-18T19:40:12Z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2baacab8-5842-4cae-b85b-f70bdcce9af2</vt:lpwstr>
  </property>
  <property fmtid="{D5CDD505-2E9C-101B-9397-08002B2CF9AE}" pid="7" name="MSIP_Label_defa4170-0d19-0005-0004-bc88714345d2_ActionId">
    <vt:lpwstr>bf04be0c-e8cf-4077-a4cc-2ff3b264d4f5</vt:lpwstr>
  </property>
  <property fmtid="{D5CDD505-2E9C-101B-9397-08002B2CF9AE}" pid="8" name="MSIP_Label_defa4170-0d19-0005-0004-bc88714345d2_ContentBits">
    <vt:lpwstr>0</vt:lpwstr>
  </property>
</Properties>
</file>