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60" r:id="rId4"/>
    <p:sldId id="261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aihe/artikkeli/2009/04/29/w-yrjana-pohtii-suomalaisuutta" TargetMode="External"/><Relationship Id="rId2" Type="http://schemas.openxmlformats.org/officeDocument/2006/relationships/hyperlink" Target="https://www.youtube.com/watch?v=v7ch4mJ51C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kulttuuriperintokasvatus.fi/varhaiskasvatussuunnitelman-perusteiden-uusiminen-vasu2017/" TargetMode="External"/><Relationship Id="rId4" Type="http://schemas.openxmlformats.org/officeDocument/2006/relationships/hyperlink" Target="https://dived.fi/kulttuuritietoisuus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156AE5-5279-42D2-B0A0-EA9F7B797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2483" y="887569"/>
            <a:ext cx="9605638" cy="2541431"/>
          </a:xfrm>
        </p:spPr>
        <p:txBody>
          <a:bodyPr>
            <a:normAutofit fontScale="90000"/>
          </a:bodyPr>
          <a:lstStyle/>
          <a:p>
            <a:r>
              <a:rPr lang="fi-FI" dirty="0"/>
              <a:t>SUOMALAINEN KULTTURIPERINTÖ JA SEN SIIRTÄMINEN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59EC00-0326-49EB-961A-773F9A381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1505" y="3623483"/>
            <a:ext cx="1474624" cy="571013"/>
          </a:xfrm>
        </p:spPr>
        <p:txBody>
          <a:bodyPr/>
          <a:lstStyle/>
          <a:p>
            <a:r>
              <a:rPr lang="fi-FI" dirty="0"/>
              <a:t>L</a:t>
            </a:r>
            <a:r>
              <a:rPr lang="fi-FI" cap="none" dirty="0"/>
              <a:t>eena</a:t>
            </a:r>
            <a:r>
              <a:rPr lang="fi-FI" dirty="0"/>
              <a:t> P</a:t>
            </a:r>
            <a:r>
              <a:rPr lang="fi-FI" cap="none" dirty="0"/>
              <a:t>irnes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5318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772E13-BF8A-4605-89ED-A013A4670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8966" y="804519"/>
            <a:ext cx="9881948" cy="1049235"/>
          </a:xfrm>
        </p:spPr>
        <p:txBody>
          <a:bodyPr>
            <a:normAutofit/>
          </a:bodyPr>
          <a:lstStyle/>
          <a:p>
            <a:r>
              <a:rPr lang="fi-FI" dirty="0"/>
              <a:t>KRITEERIT k5 </a:t>
            </a:r>
            <a:br>
              <a:rPr lang="fi-FI" dirty="0"/>
            </a:br>
            <a:r>
              <a:rPr lang="fi-FI" dirty="0"/>
              <a:t>arvot, kulttuurit ja katsomukset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86F9C0-F3B2-49B1-ACD3-2C0EC388D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575" y="1940231"/>
            <a:ext cx="10343342" cy="4029360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fi-FI" dirty="0"/>
              <a:t>Opiskelija</a:t>
            </a:r>
          </a:p>
          <a:p>
            <a:pPr lvl="0"/>
            <a:r>
              <a:rPr lang="fi-FI" dirty="0"/>
              <a:t>pohtii aktiivisesti omia arvojaan ja toimii mallina lapsille ja perheille erilaisten ihmisten sekä kielellisen, kulttuurisen ja katsomuksellisen moninaisuuden myönteisessä kohtaamisessa</a:t>
            </a:r>
          </a:p>
          <a:p>
            <a:pPr lvl="0"/>
            <a:r>
              <a:rPr lang="fi-FI" dirty="0"/>
              <a:t>kohtaa perheiden erilaisia arvoja, kulttuureja, katsomuksia ja kasvatusnäkemyksiä ammatillisesti ja luontevasti sekä kannustaa lasta ja perhettä heidän arvojensa mukaiseen toimintaan</a:t>
            </a:r>
          </a:p>
          <a:p>
            <a:pPr lvl="0"/>
            <a:r>
              <a:rPr lang="fi-FI" dirty="0"/>
              <a:t>kunnioittaa sukupuolista ja seksuaalista moninaisuutta toiminnassaan</a:t>
            </a:r>
          </a:p>
          <a:p>
            <a:pPr lvl="0"/>
            <a:r>
              <a:rPr lang="fi-FI" dirty="0"/>
              <a:t>ottaa toiminnassaan huomioon yhdenvertaisesti lasten ja perheiden arvoja, kulttuureja ja katsomuksia sekä luo moninaisuutta kunnioittavaa ilmapiiriä</a:t>
            </a:r>
          </a:p>
          <a:p>
            <a:r>
              <a:rPr lang="fi-FI" dirty="0"/>
              <a:t>edistää toiminnallaan lapsen ja perheen kulttuurista osaamista sekä kulttuurisen ja katsomuksellisen identiteetin rakentumista.</a:t>
            </a:r>
          </a:p>
        </p:txBody>
      </p:sp>
    </p:spTree>
    <p:extLst>
      <p:ext uri="{BB962C8B-B14F-4D97-AF65-F5344CB8AC3E}">
        <p14:creationId xmlns:p14="http://schemas.microsoft.com/office/powerpoint/2010/main" val="355559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3EB8D34-2224-425D-9178-712BEC3B8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i-FI" dirty="0"/>
            </a:br>
            <a:r>
              <a:rPr lang="fi-FI" dirty="0"/>
              <a:t>Suomalainen kulttuuriperintö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041CB5-3B4C-489C-B3C0-7A34CC336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673" y="2049287"/>
            <a:ext cx="11232858" cy="3450613"/>
          </a:xfrm>
        </p:spPr>
        <p:txBody>
          <a:bodyPr>
            <a:normAutofit/>
          </a:bodyPr>
          <a:lstStyle/>
          <a:p>
            <a:r>
              <a:rPr lang="sv-FI" sz="3200" dirty="0" err="1"/>
              <a:t>Mitä</a:t>
            </a:r>
            <a:r>
              <a:rPr lang="sv-FI" sz="3200" dirty="0"/>
              <a:t> </a:t>
            </a:r>
            <a:r>
              <a:rPr lang="sv-FI" sz="3200" dirty="0" err="1"/>
              <a:t>tulee</a:t>
            </a:r>
            <a:r>
              <a:rPr lang="sv-FI" sz="3200" dirty="0"/>
              <a:t> </a:t>
            </a:r>
            <a:r>
              <a:rPr lang="sv-FI" sz="3200" dirty="0" err="1"/>
              <a:t>mieleen</a:t>
            </a:r>
            <a:r>
              <a:rPr lang="sv-FI" sz="3200" dirty="0"/>
              <a:t> </a:t>
            </a:r>
            <a:r>
              <a:rPr lang="sv-FI" sz="3200" dirty="0" err="1"/>
              <a:t>sanasta</a:t>
            </a:r>
            <a:r>
              <a:rPr lang="sv-FI" sz="3200" dirty="0"/>
              <a:t> </a:t>
            </a:r>
            <a:r>
              <a:rPr lang="sv-FI" sz="3200" b="1" dirty="0" err="1"/>
              <a:t>suomalainen</a:t>
            </a:r>
            <a:r>
              <a:rPr lang="sv-FI" sz="3200" dirty="0"/>
              <a:t>?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sv-FI" sz="3200" dirty="0" err="1"/>
              <a:t>Millaisia</a:t>
            </a:r>
            <a:r>
              <a:rPr lang="sv-FI" sz="3200" dirty="0"/>
              <a:t> </a:t>
            </a:r>
            <a:r>
              <a:rPr lang="sv-FI" sz="3200" dirty="0" err="1"/>
              <a:t>asioita</a:t>
            </a:r>
            <a:r>
              <a:rPr lang="sv-FI" sz="3200" dirty="0"/>
              <a:t> </a:t>
            </a:r>
            <a:r>
              <a:rPr lang="sv-FI" sz="3200" dirty="0" err="1"/>
              <a:t>teit</a:t>
            </a:r>
            <a:r>
              <a:rPr lang="sv-FI" sz="3200" dirty="0"/>
              <a:t> (</a:t>
            </a:r>
            <a:r>
              <a:rPr lang="sv-FI" sz="3200" dirty="0" err="1"/>
              <a:t>leikit</a:t>
            </a:r>
            <a:r>
              <a:rPr lang="sv-FI" sz="3200" dirty="0"/>
              <a:t>, </a:t>
            </a:r>
            <a:r>
              <a:rPr lang="sv-FI" sz="3200" dirty="0" err="1"/>
              <a:t>lauloit</a:t>
            </a:r>
            <a:r>
              <a:rPr lang="sv-FI" sz="3200" dirty="0"/>
              <a:t>, </a:t>
            </a:r>
            <a:r>
              <a:rPr lang="sv-FI" sz="3200" dirty="0" err="1"/>
              <a:t>pelasit</a:t>
            </a:r>
            <a:r>
              <a:rPr lang="sv-FI" sz="3200" dirty="0"/>
              <a:t>, </a:t>
            </a:r>
            <a:r>
              <a:rPr lang="sv-FI" sz="3200" dirty="0" err="1"/>
              <a:t>söit</a:t>
            </a:r>
            <a:r>
              <a:rPr lang="sv-FI" sz="3200" dirty="0"/>
              <a:t>, </a:t>
            </a:r>
            <a:r>
              <a:rPr lang="sv-FI" sz="3200" dirty="0" err="1"/>
              <a:t>juhlit</a:t>
            </a:r>
            <a:r>
              <a:rPr lang="sv-FI" sz="3200" dirty="0"/>
              <a:t> </a:t>
            </a:r>
            <a:r>
              <a:rPr lang="sv-FI" sz="3200" dirty="0" err="1"/>
              <a:t>jne</a:t>
            </a:r>
            <a:r>
              <a:rPr lang="sv-FI" sz="3200" dirty="0"/>
              <a:t>. )</a:t>
            </a:r>
            <a:r>
              <a:rPr lang="sv-FI" sz="3200" dirty="0" err="1"/>
              <a:t>lapsena</a:t>
            </a:r>
            <a:r>
              <a:rPr lang="sv-FI" sz="3200" dirty="0"/>
              <a:t>? 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12841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988B1A-80F3-490E-BAEB-D92AEDC62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Miten siirtää suomalaista kulttuuriperintöä lapsille?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1E51A3-9AAB-4CCE-8875-735E7F1AF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63" y="1946246"/>
            <a:ext cx="10956022" cy="4107235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/>
              <a:t>Juhlat ja tavat </a:t>
            </a:r>
            <a:br>
              <a:rPr lang="fi-FI" b="1" dirty="0"/>
            </a:br>
            <a:r>
              <a:rPr lang="fi-FI" dirty="0" err="1"/>
              <a:t>Tavat</a:t>
            </a:r>
            <a:r>
              <a:rPr lang="fi-FI" dirty="0"/>
              <a:t>, rituaalit ja juhlat voivat olla merkkinä vaikkapa vuodenaikojen vaihtumisesta, ihmisen elämänvaiheista tai maanviljelyn merkittävistä tapahtumista.</a:t>
            </a:r>
          </a:p>
          <a:p>
            <a:r>
              <a:rPr lang="fi-FI" b="1" dirty="0"/>
              <a:t>Musiikki ja tanssi </a:t>
            </a:r>
            <a:br>
              <a:rPr lang="fi-FI" b="1" dirty="0"/>
            </a:br>
            <a:r>
              <a:rPr lang="fi-FI" dirty="0"/>
              <a:t>Tanssiminen, laulaminen ja soittaminen ovat ilmaisumuotoja, joita harjoitetaan mitä moninaisimmissa yhteyksissä: yksin tai yhdessä, leikissä, työssä tai vapaa-ajalla, yksityisesti tai julkisesti, osana seremoniaa tai juhlaa, ilon, surun tai rakkauden kohdatessa. </a:t>
            </a:r>
            <a:endParaRPr lang="fi-FI" b="1" dirty="0"/>
          </a:p>
          <a:p>
            <a:r>
              <a:rPr lang="fi-FI" b="1" dirty="0"/>
              <a:t>Suullinen perinne</a:t>
            </a:r>
            <a:br>
              <a:rPr lang="fi-FI" b="1" dirty="0"/>
            </a:br>
            <a:r>
              <a:rPr lang="fi-FI" dirty="0"/>
              <a:t>Suullinen perinne pitää sisällään suuren valikoiman kulttuurin esitysmuotoja, kuten sananlaskut, arvoitukset, tarinat, lastenlorut, tarut, myytit, vitsit, laulut, runot ja loitsut.</a:t>
            </a:r>
          </a:p>
          <a:p>
            <a:r>
              <a:rPr lang="fi-FI" b="1" dirty="0"/>
              <a:t>Ruokaperinteet</a:t>
            </a:r>
            <a:br>
              <a:rPr lang="fi-FI" b="1" dirty="0"/>
            </a:br>
            <a:r>
              <a:rPr lang="fi-FI" dirty="0"/>
              <a:t>Jokaisessa maassa on oma ruokakulttuurinsa, johon kuuluvat tietyt perusraaka-aineet, valmistustavat sekä ominaiset mausteet.</a:t>
            </a:r>
            <a:endParaRPr lang="fi-FI" b="1" dirty="0"/>
          </a:p>
          <a:p>
            <a:r>
              <a:rPr lang="fi-FI" b="1" dirty="0"/>
              <a:t>Pelit ja leikit</a:t>
            </a:r>
            <a:br>
              <a:rPr lang="fi-FI" b="1" dirty="0"/>
            </a:br>
            <a:r>
              <a:rPr lang="fi-FI" dirty="0"/>
              <a:t>Leikki on ihmisen perusominaisuus ja läsnä kaikessa kulttuurissa ja keksinnöissä. Leikki on lapsen luontainen tapa oppia, mutta leikki kuuluu myös aikuisille.</a:t>
            </a:r>
            <a:endParaRPr lang="fi-FI" b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976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Suomalainen kulttuuriperintö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Kansalaiset </a:t>
            </a:r>
            <a:r>
              <a:rPr lang="fi-FI" dirty="0" err="1">
                <a:hlinkClick r:id="rId2"/>
              </a:rPr>
              <a:t>feat</a:t>
            </a:r>
            <a:r>
              <a:rPr lang="fi-FI" dirty="0">
                <a:hlinkClick r:id="rId2"/>
              </a:rPr>
              <a:t>. </a:t>
            </a:r>
            <a:r>
              <a:rPr lang="fi-FI" dirty="0" err="1">
                <a:hlinkClick r:id="rId2"/>
              </a:rPr>
              <a:t>Medborgare</a:t>
            </a:r>
            <a:r>
              <a:rPr lang="fi-FI" dirty="0">
                <a:hlinkClick r:id="rId2"/>
              </a:rPr>
              <a:t>: Olen suomalainen – YouTube</a:t>
            </a:r>
            <a:endParaRPr lang="fi-FI" dirty="0"/>
          </a:p>
          <a:p>
            <a:r>
              <a:rPr lang="fi-FI" dirty="0">
                <a:hlinkClick r:id="rId3"/>
              </a:rPr>
              <a:t>A. W. Yrjänä pohtii suomalaisuutta | Elävä arkisto | yle.fi</a:t>
            </a:r>
            <a:endParaRPr lang="fi-FI" dirty="0"/>
          </a:p>
          <a:p>
            <a:r>
              <a:rPr lang="fi-FI" dirty="0">
                <a:hlinkClick r:id="rId4"/>
              </a:rPr>
              <a:t>Kulttuuritietoisuus - Sukella kieleen ja kulttuuriin (dived.fi)</a:t>
            </a:r>
            <a:endParaRPr lang="fi-FI" dirty="0"/>
          </a:p>
          <a:p>
            <a:r>
              <a:rPr lang="fi-FI" u="sng" dirty="0">
                <a:hlinkClick r:id="rId5"/>
              </a:rPr>
              <a:t>https://www.kulttuuriperintokasvatus.fi/varhaiskasvatussuunnitelman-perusteiden-uusiminen-vasu2017/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6360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1579" y="1038687"/>
            <a:ext cx="9603275" cy="815067"/>
          </a:xfrm>
        </p:spPr>
        <p:txBody>
          <a:bodyPr>
            <a:normAutofit/>
          </a:bodyPr>
          <a:lstStyle/>
          <a:p>
            <a:pPr algn="ctr"/>
            <a:r>
              <a:rPr lang="fi-FI" sz="4400" dirty="0"/>
              <a:t>TEHTÄVIÄ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51579" y="2015732"/>
            <a:ext cx="10302456" cy="4056594"/>
          </a:xfrm>
        </p:spPr>
        <p:txBody>
          <a:bodyPr/>
          <a:lstStyle/>
          <a:p>
            <a:r>
              <a:rPr lang="fi-FI" b="1" dirty="0"/>
              <a:t>SUOMALAISUUS </a:t>
            </a:r>
            <a:r>
              <a:rPr lang="fi-FI" dirty="0"/>
              <a:t>– Mitä sanoja keksitte/muodostatte sanan kirjaimista?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Mitkä </a:t>
            </a:r>
            <a:r>
              <a:rPr lang="fi-FI" b="1" dirty="0"/>
              <a:t>kolme</a:t>
            </a:r>
            <a:r>
              <a:rPr lang="fi-FI" dirty="0"/>
              <a:t> sanaa valitsisit kuvaamaan suomalaisuutta?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Hahmo-arvuuttelu</a:t>
            </a:r>
            <a:r>
              <a:rPr lang="fi-FI" dirty="0"/>
              <a:t>: Selkääsi liimataan lappu, jossa lukee jokin suomalainen hahmo. Kierrelkää luokassa ja kyselkää opiskelutovereilta omasta hahmostanne kysymyksiä, joihin voi ainoastaan vastata kyllä/ei ja näiden avulla yrität arvuutella omaa hahmoasi. </a:t>
            </a:r>
          </a:p>
        </p:txBody>
      </p:sp>
    </p:spTree>
    <p:extLst>
      <p:ext uri="{BB962C8B-B14F-4D97-AF65-F5344CB8AC3E}">
        <p14:creationId xmlns:p14="http://schemas.microsoft.com/office/powerpoint/2010/main" val="274953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56</TotalTime>
  <Words>375</Words>
  <Application>Microsoft Office PowerPoint</Application>
  <PresentationFormat>Laajakuva</PresentationFormat>
  <Paragraphs>30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Galleria</vt:lpstr>
      <vt:lpstr>SUOMALAINEN KULTTURIPERINTÖ JA SEN SIIRTÄMINEN</vt:lpstr>
      <vt:lpstr>KRITEERIT k5  arvot, kulttuurit ja katsomukset</vt:lpstr>
      <vt:lpstr> Suomalainen kulttuuriperintö</vt:lpstr>
      <vt:lpstr>Miten siirtää suomalaista kulttuuriperintöä lapsille?</vt:lpstr>
      <vt:lpstr>Suomalainen kulttuuriperintö</vt:lpstr>
      <vt:lpstr>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SUOMALAINEN KULTTURIPERINTÖ JA SEN SIIRTÄMINEN</dc:title>
  <dc:creator>Leena Pirnes</dc:creator>
  <cp:lastModifiedBy>Pirnes Leena</cp:lastModifiedBy>
  <cp:revision>8</cp:revision>
  <dcterms:created xsi:type="dcterms:W3CDTF">2020-09-08T12:30:02Z</dcterms:created>
  <dcterms:modified xsi:type="dcterms:W3CDTF">2022-11-18T13:40:31Z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2022-11-18T13:40:03Z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2baacab8-5842-4cae-b85b-f70bdcce9af2</vt:lpwstr>
  </property>
  <property fmtid="{D5CDD505-2E9C-101B-9397-08002B2CF9AE}" pid="7" name="MSIP_Label_defa4170-0d19-0005-0004-bc88714345d2_ActionId">
    <vt:lpwstr>f0fd78da-63d5-46be-911a-9209dec1caad</vt:lpwstr>
  </property>
  <property fmtid="{D5CDD505-2E9C-101B-9397-08002B2CF9AE}" pid="8" name="MSIP_Label_defa4170-0d19-0005-0004-bc88714345d2_ContentBits">
    <vt:lpwstr>0</vt:lpwstr>
  </property>
</Properties>
</file>