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72" r:id="rId8"/>
    <p:sldId id="273" r:id="rId9"/>
    <p:sldId id="274" r:id="rId10"/>
    <p:sldId id="266" r:id="rId11"/>
    <p:sldId id="276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5FE26D-F967-4ECD-8B0D-5BF0523004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96F0AFF-18C4-4734-B9C7-1470CF8850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7558CC5-FF34-4BC1-966C-8E46D3224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DCD4-BE93-4D03-936B-06C3B41B4AF6}" type="datetimeFigureOut">
              <a:rPr lang="fi-FI" smtClean="0"/>
              <a:t>7.9.2022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1150F1-4FA4-412F-BEB6-F5419AEFA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03707D3-829F-412A-B462-AE2F8B12F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A62D0-FD22-4CA1-B2F8-0DE176FE3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773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39D21C-D17F-40B4-A800-0FF48F9FC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84828C8-C519-4CD0-B946-9FC4240E1E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6FB3FEA-28D7-43D0-BE4A-6C08DA63B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DCD4-BE93-4D03-936B-06C3B41B4AF6}" type="datetimeFigureOut">
              <a:rPr lang="fi-FI" smtClean="0"/>
              <a:t>7.9.2022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8544CA9-F7FF-4C01-B339-5D65ECCE1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281727B-636B-40FA-BFA7-F6D46CE0F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A62D0-FD22-4CA1-B2F8-0DE176FE3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2227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B80C3D7-9EC8-4A1E-A3A8-137F0DB038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B50D1EA-B8B7-4980-AD18-02823C7C92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67AA45-C0A4-4F86-8171-5B9615503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DCD4-BE93-4D03-936B-06C3B41B4AF6}" type="datetimeFigureOut">
              <a:rPr lang="fi-FI" smtClean="0"/>
              <a:t>7.9.2022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B94C8AA-65FD-4409-BEB4-FE146CC6F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523124E-1B64-4A08-B591-F0D8950D6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A62D0-FD22-4CA1-B2F8-0DE176FE3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7190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A98686-6AE8-4241-8C5E-06D84CF50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CF6394-83FA-42E9-8562-B352806FD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0B050E0-09AA-4336-A824-E249A8278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DCD4-BE93-4D03-936B-06C3B41B4AF6}" type="datetimeFigureOut">
              <a:rPr lang="fi-FI" smtClean="0"/>
              <a:t>7.9.2022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A473B37-75B9-4C64-A794-C25A318B6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278CDFD-59C6-4980-BDC1-0ED6D24FC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A62D0-FD22-4CA1-B2F8-0DE176FE3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3108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3A8D31-715B-4547-9651-82F531B36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BFAC608-2BFF-441D-A714-CC21AD550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3340E0F-0FBC-4CFC-ACF3-BE9D9774A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DCD4-BE93-4D03-936B-06C3B41B4AF6}" type="datetimeFigureOut">
              <a:rPr lang="fi-FI" smtClean="0"/>
              <a:t>7.9.2022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AE76B3-019E-4717-A025-5E2BED7B7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C4C300C-8281-4822-BE59-5CB172BD9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A62D0-FD22-4CA1-B2F8-0DE176FE3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4354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849276-91C5-4BB5-A91A-1CC92EDAD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052FA0-9E6C-4571-8032-0EDAB9D41F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918FE2B-D365-4B57-A32B-195C68856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352DB21-355C-4ED1-9777-9891960D4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DCD4-BE93-4D03-936B-06C3B41B4AF6}" type="datetimeFigureOut">
              <a:rPr lang="fi-FI" smtClean="0"/>
              <a:t>7.9.2022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E381D3B-BEC2-4EDE-BF36-EB26271F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8BE184E-8AE2-45CE-BB94-ACC039E6F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A62D0-FD22-4CA1-B2F8-0DE176FE3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4050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EB70E5-BE89-4AD0-BC4C-61349773B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03BC4CC-CAEE-4E14-A368-93B24D564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297D595-F53D-4023-8202-CED8B7F318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9215207-3D61-4857-98DF-E750D6CBC9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72E6D15-04D7-49B9-BBEF-2FE11E7C93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EC8CEA4-25A6-4F25-9BF9-E9953C891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DCD4-BE93-4D03-936B-06C3B41B4AF6}" type="datetimeFigureOut">
              <a:rPr lang="fi-FI" smtClean="0"/>
              <a:t>7.9.2022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71EF508-86EA-454C-9EBD-F3B370C0A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FB4A0A9-D2CD-408F-A8CD-148E9C242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A62D0-FD22-4CA1-B2F8-0DE176FE3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3057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839C1C-52F0-4A84-AFBC-301133A7D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44A70BF-EFA9-4247-995F-CD9C4A997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DCD4-BE93-4D03-936B-06C3B41B4AF6}" type="datetimeFigureOut">
              <a:rPr lang="fi-FI" smtClean="0"/>
              <a:t>7.9.2022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E4DCBAA-6B4F-41C4-B9BD-D04A28E7B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60023E3-DA97-4557-8744-A9DD307EA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A62D0-FD22-4CA1-B2F8-0DE176FE3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441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A9ED88E-430F-417D-9CBC-069C422F0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DCD4-BE93-4D03-936B-06C3B41B4AF6}" type="datetimeFigureOut">
              <a:rPr lang="fi-FI" smtClean="0"/>
              <a:t>7.9.2022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6EA7575-BEC6-4518-9D61-6234019A8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9B6C7CC-4D38-4FCA-AA6B-7F37D3338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A62D0-FD22-4CA1-B2F8-0DE176FE3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639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F80EDC-2C77-4759-B336-E05768F37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4BCDAB-4FE5-455E-A285-CCA8052E9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8D7D9C3-C981-4650-8F10-F783F28C9F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349819C-AE7A-43F6-90CE-00DD8B97B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DCD4-BE93-4D03-936B-06C3B41B4AF6}" type="datetimeFigureOut">
              <a:rPr lang="fi-FI" smtClean="0"/>
              <a:t>7.9.2022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7F0D93F-0136-4B0D-B526-5639CCA97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C23AF65-EC0B-4A2B-92A3-A2AB9C3E2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A62D0-FD22-4CA1-B2F8-0DE176FE3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9043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EFF7FE-DB1C-483F-9FBB-DEEBDC9C4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91FAC0E-DEF3-4A55-9820-2E362DCBE1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12398A8-B397-4B0F-85E9-C92F62BA4B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D7A079F-65FC-40BB-9C76-117EB9D29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DCD4-BE93-4D03-936B-06C3B41B4AF6}" type="datetimeFigureOut">
              <a:rPr lang="fi-FI" smtClean="0"/>
              <a:t>7.9.2022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6FDDD80-A2C9-4207-B8E3-BE153F6F9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BF53C70-6BFE-41A0-9BAE-58A612B2C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A62D0-FD22-4CA1-B2F8-0DE176FE3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4670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17393AD-597C-469F-8D1E-76D4B4B6D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80DE8D2-8A2B-42A8-9576-F5ED30400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7FFC82-1D47-4A0E-9F5D-91E916AEB5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4DCD4-BE93-4D03-936B-06C3B41B4AF6}" type="datetimeFigureOut">
              <a:rPr lang="fi-FI" smtClean="0"/>
              <a:t>7.9.2022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F7E210C-7BA7-4A6E-A143-D0E180ABD9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DA460BA-6FD9-4C0F-A09A-223F90D1FA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A62D0-FD22-4CA1-B2F8-0DE176FE3F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0260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mV1VOaR60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53115B-3247-46E6-B0E7-6A29E6F5D8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>
                <a:solidFill>
                  <a:srgbClr val="7030A0"/>
                </a:solidFill>
              </a:rPr>
              <a:t>MONIKULTTUURISUUS VARHAISKASVATUKSEN ARJESSA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CFB8D86-0F4D-487A-9A3C-41D58F64F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>
                <a:solidFill>
                  <a:srgbClr val="7030A0"/>
                </a:solidFill>
              </a:rPr>
              <a:t>Tietoa, vinkkejä ja ideoita</a:t>
            </a:r>
          </a:p>
        </p:txBody>
      </p:sp>
    </p:spTree>
    <p:extLst>
      <p:ext uri="{BB962C8B-B14F-4D97-AF65-F5344CB8AC3E}">
        <p14:creationId xmlns:p14="http://schemas.microsoft.com/office/powerpoint/2010/main" val="1536128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bstrakti kuva verkkoyhteyksistä valkoisella taustalla">
            <a:extLst>
              <a:ext uri="{FF2B5EF4-FFF2-40B4-BE49-F238E27FC236}">
                <a16:creationId xmlns:a16="http://schemas.microsoft.com/office/drawing/2014/main" id="{FE033D99-04EB-41E4-AFE1-6EBE1F84F67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10" r="-1" b="-1"/>
          <a:stretch/>
        </p:blipFill>
        <p:spPr>
          <a:xfrm>
            <a:off x="0" y="314325"/>
            <a:ext cx="12188952" cy="7295976"/>
          </a:xfrm>
          <a:prstGeom prst="rect">
            <a:avLst/>
          </a:prstGeom>
        </p:spPr>
      </p:pic>
      <p:sp>
        <p:nvSpPr>
          <p:cNvPr id="5" name="Otsikko 4">
            <a:extLst>
              <a:ext uri="{FF2B5EF4-FFF2-40B4-BE49-F238E27FC236}">
                <a16:creationId xmlns:a16="http://schemas.microsoft.com/office/drawing/2014/main" id="{9C1E95CD-226F-DF4A-9A90-7F9F2C636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5932" y="893763"/>
            <a:ext cx="7340048" cy="1324651"/>
          </a:xfrm>
        </p:spPr>
        <p:txBody>
          <a:bodyPr anchor="b">
            <a:normAutofit/>
          </a:bodyPr>
          <a:lstStyle/>
          <a:p>
            <a:br>
              <a:rPr lang="fi-FI" sz="2000" dirty="0"/>
            </a:br>
            <a:br>
              <a:rPr lang="fi-FI" sz="2000" dirty="0"/>
            </a:br>
            <a:br>
              <a:rPr lang="fi-FI" sz="2000" dirty="0"/>
            </a:br>
            <a:endParaRPr lang="fi-FI" sz="2000" b="1" dirty="0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6DBDBAF-EB73-E541-9625-5BCD193A4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0053" y="893762"/>
            <a:ext cx="10076668" cy="5964237"/>
          </a:xfrm>
        </p:spPr>
        <p:txBody>
          <a:bodyPr>
            <a:normAutofit fontScale="92500" lnSpcReduction="10000"/>
          </a:bodyPr>
          <a:lstStyle/>
          <a:p>
            <a:pPr marL="0" lvl="0" indent="0" fontAlgn="base">
              <a:buNone/>
            </a:pPr>
            <a:endParaRPr lang="fi-FI" sz="2000" b="1" dirty="0"/>
          </a:p>
          <a:p>
            <a:pPr marL="0" lvl="0" indent="0" fontAlgn="base">
              <a:buNone/>
            </a:pPr>
            <a:r>
              <a:rPr lang="fi-FI" sz="3200" b="1" dirty="0">
                <a:solidFill>
                  <a:srgbClr val="7030A0"/>
                </a:solidFill>
              </a:rPr>
              <a:t>Pätevöidy työssäsi moninaistuvassa ja monikulttuurisessa maailmassa!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r>
              <a:rPr lang="fi-FI" b="1" dirty="0"/>
              <a:t>Työntekijän kulttuuripätevyys sisältää tieto, tunne ja käytös osan </a:t>
            </a:r>
          </a:p>
          <a:p>
            <a:endParaRPr lang="fi-FI" dirty="0"/>
          </a:p>
          <a:p>
            <a:r>
              <a:rPr lang="fi-FI" b="1" i="1" dirty="0"/>
              <a:t>Tieto-osaan</a:t>
            </a:r>
            <a:r>
              <a:rPr lang="fi-FI" b="1" dirty="0"/>
              <a:t> kuuluu tieto uskonnosta ruuista, kielestä,  sosiaalisista tavoista ja uskomuksista.</a:t>
            </a:r>
            <a:br>
              <a:rPr lang="fi-FI" b="1" dirty="0"/>
            </a:br>
            <a:r>
              <a:rPr lang="fi-FI" b="1" dirty="0"/>
              <a:t> </a:t>
            </a:r>
          </a:p>
          <a:p>
            <a:r>
              <a:rPr lang="fi-FI" b="1" i="1" dirty="0"/>
              <a:t>Tunne-osaan</a:t>
            </a:r>
            <a:r>
              <a:rPr lang="fi-FI" b="1" dirty="0"/>
              <a:t> kuuluu myönteinen suhtautuminen erilaisuuteen ja halu ymmärtää ja ristiriitojen ratkaisukykyä. </a:t>
            </a:r>
            <a:br>
              <a:rPr lang="fi-FI" b="1" dirty="0"/>
            </a:br>
            <a:endParaRPr lang="fi-FI" b="1" dirty="0"/>
          </a:p>
          <a:p>
            <a:r>
              <a:rPr lang="fi-FI" b="1" i="1" dirty="0"/>
              <a:t>Käytös-osassa</a:t>
            </a:r>
            <a:r>
              <a:rPr lang="fi-FI" b="1" dirty="0"/>
              <a:t> näkyy arvostus ja halu olla loukkaamatta. </a:t>
            </a:r>
          </a:p>
          <a:p>
            <a:pPr marL="0" indent="0">
              <a:buNone/>
            </a:pPr>
            <a:r>
              <a:rPr lang="fi-FI" b="1" dirty="0"/>
              <a:t> </a:t>
            </a:r>
          </a:p>
          <a:p>
            <a:pPr marL="0" lvl="0" indent="0" fontAlgn="base">
              <a:buNone/>
            </a:pPr>
            <a:endParaRPr lang="fi-FI" sz="3200" b="1" dirty="0"/>
          </a:p>
        </p:txBody>
      </p:sp>
    </p:spTree>
    <p:extLst>
      <p:ext uri="{BB962C8B-B14F-4D97-AF65-F5344CB8AC3E}">
        <p14:creationId xmlns:p14="http://schemas.microsoft.com/office/powerpoint/2010/main" val="220519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bstrakti kuva verkkoyhteyksistä valkoisella taustalla">
            <a:extLst>
              <a:ext uri="{FF2B5EF4-FFF2-40B4-BE49-F238E27FC236}">
                <a16:creationId xmlns:a16="http://schemas.microsoft.com/office/drawing/2014/main" id="{FE033D99-04EB-41E4-AFE1-6EBE1F84F67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10" r="-1" b="-1"/>
          <a:stretch/>
        </p:blipFill>
        <p:spPr>
          <a:xfrm>
            <a:off x="0" y="17801"/>
            <a:ext cx="12188952" cy="7592500"/>
          </a:xfrm>
          <a:prstGeom prst="rect">
            <a:avLst/>
          </a:prstGeom>
        </p:spPr>
      </p:pic>
      <p:sp>
        <p:nvSpPr>
          <p:cNvPr id="5" name="Otsikko 4">
            <a:extLst>
              <a:ext uri="{FF2B5EF4-FFF2-40B4-BE49-F238E27FC236}">
                <a16:creationId xmlns:a16="http://schemas.microsoft.com/office/drawing/2014/main" id="{9C1E95CD-226F-DF4A-9A90-7F9F2C636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5932" y="893763"/>
            <a:ext cx="7340048" cy="1324651"/>
          </a:xfrm>
        </p:spPr>
        <p:txBody>
          <a:bodyPr anchor="b">
            <a:normAutofit/>
          </a:bodyPr>
          <a:lstStyle/>
          <a:p>
            <a:br>
              <a:rPr lang="fi-FI" sz="2000" dirty="0"/>
            </a:br>
            <a:br>
              <a:rPr lang="fi-FI" sz="2000" dirty="0"/>
            </a:br>
            <a:br>
              <a:rPr lang="fi-FI" sz="2000" dirty="0"/>
            </a:br>
            <a:endParaRPr lang="fi-FI" sz="2000" b="1" dirty="0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6DBDBAF-EB73-E541-9625-5BCD193A4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0053" y="578840"/>
            <a:ext cx="10076668" cy="6279159"/>
          </a:xfrm>
        </p:spPr>
        <p:txBody>
          <a:bodyPr>
            <a:normAutofit/>
          </a:bodyPr>
          <a:lstStyle/>
          <a:p>
            <a:pPr marL="0" lvl="0" indent="0" fontAlgn="base">
              <a:buNone/>
            </a:pPr>
            <a:endParaRPr lang="fi-FI" sz="2000" b="1" dirty="0"/>
          </a:p>
          <a:p>
            <a:pPr marL="0" lvl="0" indent="0" fontAlgn="base">
              <a:buNone/>
            </a:pPr>
            <a:r>
              <a:rPr lang="fi-FI" b="1" dirty="0">
                <a:solidFill>
                  <a:srgbClr val="7030A0"/>
                </a:solidFill>
              </a:rPr>
              <a:t>Monikulttuurisuus varhaiskasvatuksessa-tehtävä</a:t>
            </a:r>
          </a:p>
          <a:p>
            <a:pPr marL="0" lvl="0" indent="0" fontAlgn="base">
              <a:buNone/>
            </a:pPr>
            <a:endParaRPr lang="fi-FI" b="1" dirty="0"/>
          </a:p>
          <a:p>
            <a:pPr lvl="0" fontAlgn="base">
              <a:buFont typeface="Wingdings" panose="05000000000000000000" pitchFamily="2" charset="2"/>
              <a:buChar char="Ø"/>
            </a:pPr>
            <a:r>
              <a:rPr lang="fi-FI" b="1" dirty="0"/>
              <a:t>Tehtävässä pohdit omaa rooliasi, osaamistasi ja mahdollisuuksiasi varhaiskasvatuksen monikulttuurisuus osaajana. </a:t>
            </a:r>
          </a:p>
          <a:p>
            <a:pPr lvl="0" fontAlgn="base">
              <a:buFont typeface="Wingdings" panose="05000000000000000000" pitchFamily="2" charset="2"/>
              <a:buChar char="Ø"/>
            </a:pPr>
            <a:r>
              <a:rPr lang="fi-FI" b="1" dirty="0"/>
              <a:t>Lisäksi pääset kertomaan jo hankkimistasi kokemuksista monikulttuurisessa varhaiskasvatuksessa ja myös esittämään kehittämisehdotuksia.</a:t>
            </a:r>
          </a:p>
          <a:p>
            <a:pPr marL="0" lvl="0" indent="0" fontAlgn="base">
              <a:buNone/>
            </a:pPr>
            <a:endParaRPr lang="fi-FI" b="1" dirty="0"/>
          </a:p>
          <a:p>
            <a:pPr marL="0" lvl="0" indent="0" fontAlgn="base">
              <a:buNone/>
            </a:pPr>
            <a:r>
              <a:rPr lang="fi-FI" b="1" dirty="0"/>
              <a:t>Palataan tehtävään oppitunnilla pvm.</a:t>
            </a:r>
          </a:p>
          <a:p>
            <a:pPr marL="0" lvl="0" indent="0" fontAlgn="base">
              <a:buNone/>
            </a:pPr>
            <a:r>
              <a:rPr lang="fi-FI" b="1" dirty="0"/>
              <a:t>Valmistaudu keskustelemaan tehtävän pohjalta hieman! </a:t>
            </a:r>
            <a:r>
              <a:rPr lang="fi-FI" b="1" dirty="0">
                <a:sym typeface="Wingdings" pitchFamily="2" charset="2"/>
              </a:rPr>
              <a:t> </a:t>
            </a:r>
            <a:endParaRPr lang="fi-FI" b="1" dirty="0"/>
          </a:p>
          <a:p>
            <a:pPr marL="0" indent="0">
              <a:buNone/>
            </a:pPr>
            <a:r>
              <a:rPr lang="fi-FI" b="1" dirty="0"/>
              <a:t> </a:t>
            </a:r>
          </a:p>
          <a:p>
            <a:pPr marL="0" lvl="0" indent="0" fontAlgn="base">
              <a:buNone/>
            </a:pPr>
            <a:endParaRPr lang="fi-FI" b="1" dirty="0"/>
          </a:p>
          <a:p>
            <a:pPr marL="0" lvl="0" indent="0" fontAlgn="base">
              <a:buNone/>
            </a:pPr>
            <a:endParaRPr lang="fi-FI" sz="3200" b="1" dirty="0"/>
          </a:p>
        </p:txBody>
      </p:sp>
    </p:spTree>
    <p:extLst>
      <p:ext uri="{BB962C8B-B14F-4D97-AF65-F5344CB8AC3E}">
        <p14:creationId xmlns:p14="http://schemas.microsoft.com/office/powerpoint/2010/main" val="4206759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E48DC3-4014-4167-97AA-CE281E26D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7030A0"/>
                </a:solidFill>
              </a:rPr>
              <a:t>VIDEO VARHAISKASVATUKSEN ARJESTA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43D316-0113-4554-8E61-F40B86D8B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i-FI" b="1" dirty="0"/>
              <a:t>Mitä mieltä olet videon käytettävyydestä huoltajaillassa?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b="1" dirty="0"/>
              <a:t>Miten video soveltuisi aloituskeskustelussa katsottavaksi?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b="1" dirty="0"/>
              <a:t>Mitä jos katsoisit sen lapsen tai lasten kanssa?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b="1" dirty="0"/>
          </a:p>
          <a:p>
            <a:pPr marL="0" indent="0" algn="ctr">
              <a:buNone/>
            </a:pPr>
            <a:r>
              <a:rPr lang="fi-FI" dirty="0">
                <a:hlinkClick r:id="rId2"/>
              </a:rPr>
              <a:t>Arki porilaisessa päiväkodissa</a:t>
            </a:r>
            <a:br>
              <a:rPr lang="fi-FI" dirty="0"/>
            </a:br>
            <a:br>
              <a:rPr lang="fi-FI" dirty="0"/>
            </a:br>
            <a:r>
              <a:rPr lang="fi-FI" dirty="0">
                <a:hlinkClick r:id="rId2"/>
              </a:rPr>
              <a:t>https://www.youtube.com/watch?v=bmV1VOaR604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51167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70D576-7927-4B48-A90B-A1B07B672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0669"/>
          </a:xfrm>
        </p:spPr>
        <p:txBody>
          <a:bodyPr/>
          <a:lstStyle/>
          <a:p>
            <a:pPr algn="ctr"/>
            <a:r>
              <a:rPr lang="fi-FI" b="1" dirty="0">
                <a:solidFill>
                  <a:srgbClr val="7030A0"/>
                </a:solidFill>
              </a:rPr>
              <a:t>HUOMIOITAVIA ASIOITA!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A94E6C-FC33-45D3-A588-7EBF69A617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4517"/>
            <a:ext cx="10515600" cy="5058358"/>
          </a:xfrm>
        </p:spPr>
        <p:txBody>
          <a:bodyPr>
            <a:normAutofit/>
          </a:bodyPr>
          <a:lstStyle/>
          <a:p>
            <a:r>
              <a:rPr lang="fi-FI" b="1" dirty="0">
                <a:solidFill>
                  <a:srgbClr val="000000"/>
                </a:solidFill>
              </a:rPr>
              <a:t>On tärkeää kertoa perheille konkreettisesti ja käytännönläheisesti varhaiskasvatuksen tavoitteista, sisällöistä ja menetelmistä.</a:t>
            </a:r>
            <a:br>
              <a:rPr lang="fi-FI" b="1" dirty="0">
                <a:solidFill>
                  <a:srgbClr val="000000"/>
                </a:solidFill>
              </a:rPr>
            </a:br>
            <a:r>
              <a:rPr lang="fi-FI" b="1" dirty="0">
                <a:solidFill>
                  <a:srgbClr val="000000"/>
                </a:solidFill>
              </a:rPr>
              <a:t> </a:t>
            </a:r>
          </a:p>
          <a:p>
            <a:r>
              <a:rPr lang="fi-FI" b="1" dirty="0">
                <a:solidFill>
                  <a:srgbClr val="000000"/>
                </a:solidFill>
              </a:rPr>
              <a:t>Asioiden toistaminen saattaa olla tarpeellista.</a:t>
            </a:r>
          </a:p>
          <a:p>
            <a:endParaRPr lang="fi-FI" b="1" dirty="0">
              <a:solidFill>
                <a:srgbClr val="000000"/>
              </a:solidFill>
            </a:endParaRPr>
          </a:p>
          <a:p>
            <a:r>
              <a:rPr lang="fi-FI" b="1" dirty="0">
                <a:solidFill>
                  <a:srgbClr val="000000"/>
                </a:solidFill>
              </a:rPr>
              <a:t>Viranomainen (pk:n johtaja tai hänen valtuuttamansa työntekijä) tilaa aina tulkin.</a:t>
            </a:r>
            <a:br>
              <a:rPr lang="fi-FI" b="1" dirty="0">
                <a:solidFill>
                  <a:srgbClr val="000000"/>
                </a:solidFill>
              </a:rPr>
            </a:br>
            <a:endParaRPr lang="fi-FI" b="1" dirty="0">
              <a:solidFill>
                <a:srgbClr val="000000"/>
              </a:solidFill>
            </a:endParaRPr>
          </a:p>
          <a:p>
            <a:r>
              <a:rPr lang="fi-FI" b="1" dirty="0">
                <a:solidFill>
                  <a:srgbClr val="000000"/>
                </a:solidFill>
              </a:rPr>
              <a:t>Työyhteisössä työskentelevä monikulttuurinen henkilö ei voi toimia virallisena tulkkina! </a:t>
            </a:r>
            <a:br>
              <a:rPr lang="fi-FI" b="1" dirty="0">
                <a:solidFill>
                  <a:srgbClr val="000000"/>
                </a:solidFill>
              </a:rPr>
            </a:br>
            <a:endParaRPr lang="fi-FI" dirty="0">
              <a:solidFill>
                <a:srgbClr val="000000"/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26864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50A181-0266-459B-BB81-1106464A5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1613"/>
          </a:xfrm>
        </p:spPr>
        <p:txBody>
          <a:bodyPr>
            <a:normAutofit fontScale="90000"/>
          </a:bodyPr>
          <a:lstStyle/>
          <a:p>
            <a:br>
              <a:rPr lang="fi-FI" b="1" dirty="0"/>
            </a:br>
            <a:r>
              <a:rPr lang="fi-FI" b="1" dirty="0">
                <a:solidFill>
                  <a:srgbClr val="7030A0"/>
                </a:solidFill>
              </a:rPr>
              <a:t>Laki kotoutumisen edistämisestä 1386/2010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FB385E-B61C-404F-87E9-7BA8BB053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4183"/>
            <a:ext cx="11116112" cy="5276676"/>
          </a:xfrm>
        </p:spPr>
        <p:txBody>
          <a:bodyPr>
            <a:normAutofit/>
          </a:bodyPr>
          <a:lstStyle/>
          <a:p>
            <a:pPr marL="0" lvl="0" indent="0" fontAlgn="base">
              <a:buNone/>
            </a:pPr>
            <a:r>
              <a:rPr lang="fi-FI" b="1" dirty="0"/>
              <a:t>Lain </a:t>
            </a:r>
            <a:r>
              <a:rPr lang="fi-FI" b="1" dirty="0" err="1"/>
              <a:t>tavoiteet</a:t>
            </a:r>
            <a:r>
              <a:rPr lang="fi-FI" b="1" dirty="0"/>
              <a:t>: </a:t>
            </a:r>
          </a:p>
          <a:p>
            <a:pPr fontAlgn="base"/>
            <a:r>
              <a:rPr lang="fi-FI" dirty="0"/>
              <a:t>Tukea kansainvälisyyttä, tasa-arvoa, yhdenvertaisuutta.</a:t>
            </a:r>
          </a:p>
          <a:p>
            <a:pPr lvl="0" fontAlgn="base"/>
            <a:r>
              <a:rPr lang="fi-FI" dirty="0"/>
              <a:t>Edistää myönteistä vuorovaikutusta eri kansanryhmien välillä. </a:t>
            </a:r>
          </a:p>
          <a:p>
            <a:pPr lvl="0" fontAlgn="base"/>
            <a:r>
              <a:rPr lang="fi-FI" dirty="0"/>
              <a:t>Edistää hyviä etnisiä suhteita, kulttuurien välistä vuoropuhelua ja maahanmuuttajaryhmien osallisuutta.</a:t>
            </a:r>
          </a:p>
          <a:p>
            <a:pPr lvl="0" fontAlgn="base"/>
            <a:r>
              <a:rPr lang="fi-FI" dirty="0"/>
              <a:t>Tukea  oman kielen ja kulttuurin säilyttämistä. </a:t>
            </a:r>
          </a:p>
          <a:p>
            <a:pPr lvl="0" fontAlgn="base"/>
            <a:r>
              <a:rPr lang="fi-FI" dirty="0"/>
              <a:t>Tukea maahanmuuttajaa sellaisten tietojen ja taitojen hankkimisessa joiden turvin hän selviää suomalaisessa yhteiskunnassa.</a:t>
            </a:r>
          </a:p>
          <a:p>
            <a:pPr lvl="0" fontAlgn="base"/>
            <a:r>
              <a:rPr lang="fi-FI" dirty="0"/>
              <a:t>Kehityksen kaksisuuntaisuus; maahanmuuttajat kotoutuvat ja suomalaiset muuttuvat kohdatessaan eri kulttuureita.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8504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EFF44E-8D4E-4757-8D39-10AED3DC7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>
                <a:solidFill>
                  <a:srgbClr val="7030A0"/>
                </a:solidFill>
              </a:rPr>
              <a:t>KOTOUTUMISESTA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9090E7-1681-48D5-9FD2-CA18253D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8073"/>
            <a:ext cx="10730218" cy="5327010"/>
          </a:xfrm>
        </p:spPr>
        <p:txBody>
          <a:bodyPr>
            <a:normAutofit fontScale="92500" lnSpcReduction="20000"/>
          </a:bodyPr>
          <a:lstStyle/>
          <a:p>
            <a:pPr lvl="0" fontAlgn="base"/>
            <a:r>
              <a:rPr lang="fi-FI" b="1" dirty="0"/>
              <a:t>Lapsen mahdollisuus osallistua varhaiskasvatukseen  tai esiopetukseen on olennainen osa kotoutumista</a:t>
            </a:r>
            <a:br>
              <a:rPr lang="fi-FI" b="1" dirty="0"/>
            </a:br>
            <a:endParaRPr lang="fi-FI" b="1" dirty="0"/>
          </a:p>
          <a:p>
            <a:pPr fontAlgn="base"/>
            <a:r>
              <a:rPr lang="fi-FI" b="1" dirty="0"/>
              <a:t>Tavoitteena on suomalaiseen yhteiskuntaan kotoutunut kaksikielinen  ja –kulttuurinen lapsi</a:t>
            </a:r>
            <a:br>
              <a:rPr lang="fi-FI" b="1" dirty="0"/>
            </a:br>
            <a:endParaRPr lang="fi-FI" b="1" dirty="0"/>
          </a:p>
          <a:p>
            <a:pPr lvl="0" fontAlgn="base"/>
            <a:r>
              <a:rPr lang="fi-FI" b="1" dirty="0"/>
              <a:t>Yleensä lapsi on lähialueensa päiväkodissa tai esikoulussa</a:t>
            </a:r>
            <a:br>
              <a:rPr lang="fi-FI" b="1" dirty="0"/>
            </a:br>
            <a:endParaRPr lang="fi-FI" b="1" dirty="0"/>
          </a:p>
          <a:p>
            <a:pPr lvl="0" fontAlgn="base"/>
            <a:r>
              <a:rPr lang="fi-FI" b="1" dirty="0"/>
              <a:t>Eri kunnat tarjoavat palveluitaan eri tavoilla</a:t>
            </a:r>
            <a:br>
              <a:rPr lang="fi-FI" b="1" dirty="0"/>
            </a:br>
            <a:endParaRPr lang="fi-FI" b="1" dirty="0"/>
          </a:p>
          <a:p>
            <a:pPr lvl="0" fontAlgn="base"/>
            <a:r>
              <a:rPr lang="fi-FI" b="1" dirty="0"/>
              <a:t>Vastuu lapsen äidinkielen ja kulttuurin säilymisestä on ensisijaisesti perheillä</a:t>
            </a:r>
            <a:br>
              <a:rPr lang="fi-FI" b="1" dirty="0"/>
            </a:br>
            <a:endParaRPr lang="fi-FI" b="1" dirty="0"/>
          </a:p>
          <a:p>
            <a:pPr fontAlgn="base"/>
            <a:r>
              <a:rPr lang="fi-FI" b="1" dirty="0"/>
              <a:t>Varhaiskasvatuksen työntekijöillä on tiedottamisvelvoite äidinkielen ja oman kulttuurin merkityksestä lapsen kehityksen oppimisen kannalta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0665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25F4023D-2BDF-EE4A-9C50-F6D8F61D6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788831"/>
          </a:xfrm>
        </p:spPr>
        <p:txBody>
          <a:bodyPr>
            <a:normAutofit/>
          </a:bodyPr>
          <a:lstStyle/>
          <a:p>
            <a:r>
              <a:rPr lang="fi-FI" sz="3600" b="1" dirty="0">
                <a:solidFill>
                  <a:srgbClr val="7030A0"/>
                </a:solidFill>
                <a:latin typeface="+mn-lt"/>
              </a:rPr>
              <a:t>Vinkkejä toimintaan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D1C839-A825-8241-BE76-2A173ECAB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457471"/>
            <a:ext cx="10905066" cy="5161606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fi-FI" sz="1100" b="1" dirty="0"/>
          </a:p>
          <a:p>
            <a:r>
              <a:rPr lang="fi-FI" sz="8000" b="1" dirty="0"/>
              <a:t>Maahanmuuttajalapsen tukitoimet liitetään  osaksi  lapsiryhmän toimintaa. </a:t>
            </a:r>
          </a:p>
          <a:p>
            <a:r>
              <a:rPr lang="fi-FI" sz="8000" b="1" dirty="0"/>
              <a:t>Huomio kiinnitetään siihen, että  lapsi pystyy jäsentämään päiväkotipäivän myös ilman kieltä. </a:t>
            </a:r>
          </a:p>
          <a:p>
            <a:r>
              <a:rPr lang="fi-FI" sz="8000" b="1" dirty="0"/>
              <a:t>Varhaiskasvatus ympäristön kuten ajan, tilan, paikan ja henkilöiden jäsentäminen kuvien avulla auttaa lasta asioiden hahmottamisessa.  </a:t>
            </a:r>
          </a:p>
          <a:p>
            <a:r>
              <a:rPr lang="fi-FI" sz="8000" b="1" dirty="0"/>
              <a:t>Lapsen kokemus ryhmään kuulumisesta ja tunne hyväksyttynä olemisesta on keskeisiä lapsen hyvinvoinnin kannalta </a:t>
            </a:r>
          </a:p>
          <a:p>
            <a:r>
              <a:rPr lang="fi-FI" sz="8000" b="1" dirty="0"/>
              <a:t>Myönteinen ilmapiiri aikuisten ja lasten välillä sekä lasten kesken tukee hyvää vuorovaikutusta ja ryhmään kuulumista. </a:t>
            </a:r>
          </a:p>
          <a:p>
            <a:r>
              <a:rPr lang="fi-FI" sz="8000" b="1" dirty="0"/>
              <a:t>Turvallisuuden tunne on pohjana maahanmuuttajataustaisen lapsen oppimiselle. Jos lapsella  kuluu paljon energia asioiden varmisteluun  ja hahmottamiseen hänelle ei jää voimavaroja leikkimiseen ja oppimiseen!</a:t>
            </a:r>
            <a:endParaRPr lang="fi-FI" sz="1100" dirty="0"/>
          </a:p>
          <a:p>
            <a:endParaRPr lang="fi-FI" sz="1100" dirty="0"/>
          </a:p>
          <a:p>
            <a:endParaRPr lang="fi-FI" sz="1100" dirty="0"/>
          </a:p>
        </p:txBody>
      </p:sp>
    </p:spTree>
    <p:extLst>
      <p:ext uri="{BB962C8B-B14F-4D97-AF65-F5344CB8AC3E}">
        <p14:creationId xmlns:p14="http://schemas.microsoft.com/office/powerpoint/2010/main" val="2795563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25F4023D-2BDF-EE4A-9C50-F6D8F61D6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fi-FI" sz="3600" b="1" dirty="0">
                <a:solidFill>
                  <a:srgbClr val="7030A0"/>
                </a:solidFill>
                <a:latin typeface="+mn-lt"/>
              </a:rPr>
              <a:t>Vinkkejä toimintaan jatkuu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D1C839-A825-8241-BE76-2A173ECAB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457471"/>
            <a:ext cx="10905066" cy="516160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fi-FI" sz="1100" b="1" dirty="0"/>
          </a:p>
          <a:p>
            <a:r>
              <a:rPr lang="fi-FI" sz="11200" b="1" dirty="0"/>
              <a:t>Suunnittele, miten uusi lapsi otetaan ryhmässä vastaan.  </a:t>
            </a:r>
          </a:p>
          <a:p>
            <a:r>
              <a:rPr lang="fi-FI" sz="11200" b="1" dirty="0"/>
              <a:t>Suunnittele, miten ryhmäytymistä tuetaan, ja miten  toiminnassa painottuvat sellaiset leikit ja tekemiset jotka tukevat ryhmäytymistä. </a:t>
            </a:r>
          </a:p>
          <a:p>
            <a:r>
              <a:rPr lang="fi-FI" sz="11200" b="1" dirty="0"/>
              <a:t>Lapsi saattaa  alkuun tarvita aikuisen kulkemaan rinnalleen. Kannattaa miettiä, kuka työntekijä auttaa lasta ensimmäisinä päivinä. </a:t>
            </a:r>
          </a:p>
          <a:p>
            <a:r>
              <a:rPr lang="fi-FI" sz="11200" b="1" dirty="0"/>
              <a:t>Pienryhmässä toimiminen antaa lapselle mahdollisuuden osallistua yhteisiin toimintoihin ja pärjätä vähäisellä kielitaidolla. </a:t>
            </a:r>
          </a:p>
          <a:p>
            <a:r>
              <a:rPr lang="fi-FI" sz="11200" b="1" dirty="0"/>
              <a:t>Päivän ja toimintojen samana pysyvä rakenne auttaa lasta ennakoimaan tilanteita ja olemaan mukana ryhmän toiminnassa. </a:t>
            </a:r>
          </a:p>
          <a:p>
            <a:r>
              <a:rPr lang="fi-FI" sz="11200" b="1" dirty="0"/>
              <a:t>Toiminnassa toteutuva konkreettisuus, toisto ja eri aistikanavien käyttäminen antavat lapselle mahdollisuuden oppimiseen.</a:t>
            </a:r>
          </a:p>
          <a:p>
            <a:pPr marL="0" indent="0">
              <a:buNone/>
            </a:pPr>
            <a:r>
              <a:rPr lang="fi-FI" sz="11200" b="1" dirty="0"/>
              <a:t> </a:t>
            </a:r>
          </a:p>
          <a:p>
            <a:endParaRPr lang="fi-FI" sz="9800" b="1" dirty="0"/>
          </a:p>
          <a:p>
            <a:pPr marL="0" indent="0">
              <a:buNone/>
            </a:pPr>
            <a:r>
              <a:rPr lang="fi-FI" sz="9800" b="1" dirty="0"/>
              <a:t> </a:t>
            </a:r>
          </a:p>
          <a:p>
            <a:pPr marL="0" indent="0">
              <a:buNone/>
            </a:pPr>
            <a:r>
              <a:rPr lang="fi-FI" sz="7200" b="1" dirty="0"/>
              <a:t> </a:t>
            </a:r>
          </a:p>
          <a:p>
            <a:pPr marL="0" indent="0">
              <a:buNone/>
            </a:pPr>
            <a:r>
              <a:rPr lang="fi-FI" sz="1100" dirty="0"/>
              <a:t> </a:t>
            </a:r>
          </a:p>
          <a:p>
            <a:endParaRPr lang="fi-FI" sz="1100" dirty="0"/>
          </a:p>
          <a:p>
            <a:endParaRPr lang="fi-FI" sz="1100" dirty="0"/>
          </a:p>
        </p:txBody>
      </p:sp>
    </p:spTree>
    <p:extLst>
      <p:ext uri="{BB962C8B-B14F-4D97-AF65-F5344CB8AC3E}">
        <p14:creationId xmlns:p14="http://schemas.microsoft.com/office/powerpoint/2010/main" val="2573404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25F4023D-2BDF-EE4A-9C50-F6D8F61D6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fi-FI" sz="3600" b="1" dirty="0">
                <a:solidFill>
                  <a:srgbClr val="7030A0"/>
                </a:solidFill>
                <a:latin typeface="+mn-lt"/>
              </a:rPr>
              <a:t>Vinkkejä toimintaan jatkuu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D1C839-A825-8241-BE76-2A173ECAB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342" y="1457471"/>
            <a:ext cx="11263861" cy="507879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fi-FI" sz="1100" b="1" dirty="0"/>
          </a:p>
          <a:p>
            <a:r>
              <a:rPr lang="fi-FI" sz="12800" b="1" dirty="0"/>
              <a:t>Ole lapselle kielellinen malli ja kielenopettaja kaikissa vuorovaikutustilanteissa.</a:t>
            </a:r>
          </a:p>
          <a:p>
            <a:r>
              <a:rPr lang="fi-FI" sz="12800" b="1" dirty="0"/>
              <a:t> Havainnollista puhetta erilaisin ilmein ja elein, kuvin ja esinein.</a:t>
            </a:r>
          </a:p>
          <a:p>
            <a:r>
              <a:rPr lang="fi-FI" sz="12800" b="1" dirty="0"/>
              <a:t>Käytä ilmeitä, eleitä, kuvia ja  esineitä ymmärtämisen ja tuottamisen tukena. (Tarjoa mahdollisuus kommunikointiin).</a:t>
            </a:r>
          </a:p>
          <a:p>
            <a:r>
              <a:rPr lang="fi-FI" sz="12800" b="1" dirty="0"/>
              <a:t>Kiinnitä huomio selkeään puheilmaisuun. </a:t>
            </a:r>
          </a:p>
          <a:p>
            <a:r>
              <a:rPr lang="fi-FI" sz="12800" b="1" dirty="0"/>
              <a:t>Järjestä erilaisia kielenoppimisen vuorovaikutustilanteita, joissa sanasto ja kielenkäyttö vaihtelevat. </a:t>
            </a:r>
          </a:p>
          <a:p>
            <a:r>
              <a:rPr lang="fi-FI" sz="12800" b="1" dirty="0"/>
              <a:t>Dokumentoi havaintojasi. Dokumentit toimivat apuna kielen opetuksen suunnittelussa. </a:t>
            </a:r>
          </a:p>
          <a:p>
            <a:endParaRPr lang="fi-FI" sz="8000" b="1" dirty="0"/>
          </a:p>
          <a:p>
            <a:pPr marL="0" indent="0">
              <a:buNone/>
            </a:pPr>
            <a:endParaRPr lang="fi-FI" sz="9800" b="1" dirty="0"/>
          </a:p>
          <a:p>
            <a:pPr marL="0" indent="0">
              <a:buNone/>
            </a:pPr>
            <a:r>
              <a:rPr lang="fi-FI" sz="7200" b="1" dirty="0"/>
              <a:t> </a:t>
            </a:r>
          </a:p>
          <a:p>
            <a:pPr marL="0" indent="0">
              <a:buNone/>
            </a:pPr>
            <a:r>
              <a:rPr lang="fi-FI" sz="1100" dirty="0"/>
              <a:t> </a:t>
            </a:r>
          </a:p>
          <a:p>
            <a:endParaRPr lang="fi-FI" sz="1100" dirty="0"/>
          </a:p>
          <a:p>
            <a:endParaRPr lang="fi-FI" sz="1100" dirty="0"/>
          </a:p>
        </p:txBody>
      </p:sp>
    </p:spTree>
    <p:extLst>
      <p:ext uri="{BB962C8B-B14F-4D97-AF65-F5344CB8AC3E}">
        <p14:creationId xmlns:p14="http://schemas.microsoft.com/office/powerpoint/2010/main" val="3513638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25F4023D-2BDF-EE4A-9C50-F6D8F61D6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fi-FI" sz="3600" b="1" dirty="0">
                <a:solidFill>
                  <a:srgbClr val="7030A0"/>
                </a:solidFill>
                <a:latin typeface="+mn-lt"/>
              </a:rPr>
              <a:t>Vinkkejä toimintaan jatkuu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D1C839-A825-8241-BE76-2A173ECAB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342" y="1457471"/>
            <a:ext cx="11263861" cy="507879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fi-FI" sz="1100" b="1" dirty="0"/>
          </a:p>
          <a:p>
            <a:r>
              <a:rPr lang="fi-FI" sz="14400" b="1" dirty="0"/>
              <a:t>Perehdy lapsen kulttuuriin ja arvosta sitä. </a:t>
            </a:r>
          </a:p>
          <a:p>
            <a:r>
              <a:rPr lang="fi-FI" sz="14400" b="1" dirty="0"/>
              <a:t>Anna kulttuurien näkyä päivähoitopaikan arkipäivässä. </a:t>
            </a:r>
          </a:p>
          <a:p>
            <a:r>
              <a:rPr lang="fi-FI" sz="14400" b="1" dirty="0"/>
              <a:t>Laita kulttuureihin ja kieliin liittyvää materiaalia esille. </a:t>
            </a:r>
          </a:p>
          <a:p>
            <a:r>
              <a:rPr lang="fi-FI" sz="14400" b="1" dirty="0"/>
              <a:t>Soita eri maiden musiikkia, laula tervehdys- tai syntymäpäivä laulu eri kielillä tai järjestä eri kulttuurien juhlia. (kts. Lukulumo, kielinuppu)</a:t>
            </a:r>
          </a:p>
          <a:p>
            <a:r>
              <a:rPr lang="fi-FI" sz="14400" b="1" dirty="0"/>
              <a:t>Laita ryhmätilaan näkyviin erikielisiä tervehdyksiä, kohteliaisuus sanoja sekä lasten nimiä heidän omalla äidinkielellään.  </a:t>
            </a:r>
          </a:p>
          <a:p>
            <a:pPr marL="0" indent="0">
              <a:buNone/>
            </a:pPr>
            <a:r>
              <a:rPr lang="fi-FI" sz="14400" b="1" dirty="0"/>
              <a:t> </a:t>
            </a:r>
          </a:p>
          <a:p>
            <a:pPr marL="0" indent="0">
              <a:buNone/>
            </a:pPr>
            <a:endParaRPr lang="fi-FI" sz="8000" b="1" dirty="0"/>
          </a:p>
          <a:p>
            <a:pPr marL="0" indent="0">
              <a:buNone/>
            </a:pPr>
            <a:endParaRPr lang="fi-FI" sz="9800" b="1" dirty="0"/>
          </a:p>
          <a:p>
            <a:pPr marL="0" indent="0">
              <a:buNone/>
            </a:pPr>
            <a:r>
              <a:rPr lang="fi-FI" sz="7200" b="1" dirty="0"/>
              <a:t> </a:t>
            </a:r>
          </a:p>
          <a:p>
            <a:pPr marL="0" indent="0">
              <a:buNone/>
            </a:pPr>
            <a:r>
              <a:rPr lang="fi-FI" sz="1100" dirty="0"/>
              <a:t> </a:t>
            </a:r>
          </a:p>
          <a:p>
            <a:endParaRPr lang="fi-FI" sz="1100" dirty="0"/>
          </a:p>
          <a:p>
            <a:endParaRPr lang="fi-FI" sz="1100" dirty="0"/>
          </a:p>
        </p:txBody>
      </p:sp>
    </p:spTree>
    <p:extLst>
      <p:ext uri="{BB962C8B-B14F-4D97-AF65-F5344CB8AC3E}">
        <p14:creationId xmlns:p14="http://schemas.microsoft.com/office/powerpoint/2010/main" val="2746769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657</Words>
  <Application>Microsoft Office PowerPoint</Application>
  <PresentationFormat>Laajakuva</PresentationFormat>
  <Paragraphs>94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Office-teema</vt:lpstr>
      <vt:lpstr>MONIKULTTUURISUUS VARHAISKASVATUKSEN ARJESSA</vt:lpstr>
      <vt:lpstr>VIDEO VARHAISKASVATUKSEN ARJESTA</vt:lpstr>
      <vt:lpstr>HUOMIOITAVIA ASIOITA!</vt:lpstr>
      <vt:lpstr> Laki kotoutumisen edistämisestä 1386/2010 </vt:lpstr>
      <vt:lpstr>KOTOUTUMISESTA</vt:lpstr>
      <vt:lpstr>Vinkkejä toimintaan</vt:lpstr>
      <vt:lpstr>Vinkkejä toimintaan jatkuu</vt:lpstr>
      <vt:lpstr>Vinkkejä toimintaan jatkuu</vt:lpstr>
      <vt:lpstr>Vinkkejä toimintaan jatkuu</vt:lpstr>
      <vt:lpstr>   </vt:lpstr>
      <vt:lpstr>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Pirnes Leena</dc:creator>
  <cp:lastModifiedBy>Pirnes Leena</cp:lastModifiedBy>
  <cp:revision>3</cp:revision>
  <dcterms:created xsi:type="dcterms:W3CDTF">2021-06-09T12:37:20Z</dcterms:created>
  <dcterms:modified xsi:type="dcterms:W3CDTF">2022-09-07T14:25:14Z</dcterms:modified>
</cp:coreProperties>
</file>