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234EC2-A854-49F7-A525-AA4BDBAB96E9}" v="821" dt="2022-09-23T05:16:10.6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3" autoAdjust="0"/>
    <p:restoredTop sz="96623" autoAdjust="0"/>
  </p:normalViewPr>
  <p:slideViewPr>
    <p:cSldViewPr snapToGrid="0">
      <p:cViewPr varScale="1">
        <p:scale>
          <a:sx n="117" d="100"/>
          <a:sy n="117" d="100"/>
        </p:scale>
        <p:origin x="12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FD9CE9-63D6-4BF4-8DC2-7F1D1BFFDD8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01958B7E-DE1C-4691-8D8E-10FA680187E3}">
      <dgm:prSet/>
      <dgm:spPr/>
      <dgm:t>
        <a:bodyPr/>
        <a:lstStyle/>
        <a:p>
          <a:pPr>
            <a:defRPr cap="all"/>
          </a:pPr>
          <a:r>
            <a:rPr lang="en-US"/>
            <a:t>KUUNTELE – kuuntele, kiinnostu ja kysy lisää</a:t>
          </a:r>
        </a:p>
      </dgm:t>
    </dgm:pt>
    <dgm:pt modelId="{349FD6CB-569D-47AE-87BB-980B550C9746}" type="parTrans" cxnId="{EAC12C0D-A1B8-4249-8047-D2DBAE5AE6B4}">
      <dgm:prSet/>
      <dgm:spPr/>
      <dgm:t>
        <a:bodyPr/>
        <a:lstStyle/>
        <a:p>
          <a:endParaRPr lang="en-US"/>
        </a:p>
      </dgm:t>
    </dgm:pt>
    <dgm:pt modelId="{1AFAB50F-5322-4601-A54B-387F74D5AFAF}" type="sibTrans" cxnId="{EAC12C0D-A1B8-4249-8047-D2DBAE5AE6B4}">
      <dgm:prSet/>
      <dgm:spPr/>
      <dgm:t>
        <a:bodyPr/>
        <a:lstStyle/>
        <a:p>
          <a:endParaRPr lang="en-US"/>
        </a:p>
      </dgm:t>
    </dgm:pt>
    <dgm:pt modelId="{3F1F4CCA-5625-4F77-A277-A566E918DE8D}">
      <dgm:prSet/>
      <dgm:spPr/>
      <dgm:t>
        <a:bodyPr/>
        <a:lstStyle/>
        <a:p>
          <a:pPr>
            <a:defRPr cap="all"/>
          </a:pPr>
          <a:r>
            <a:rPr lang="en-US"/>
            <a:t>PUHU – kohtaamiseen kuuntelun lisäksi liittyy puhuminen. Huomioi myös miten puhut</a:t>
          </a:r>
        </a:p>
      </dgm:t>
    </dgm:pt>
    <dgm:pt modelId="{0D1F27F0-0525-41E0-9CA1-F6345EEEC38A}" type="parTrans" cxnId="{45F95737-BE98-4890-B000-F9952FBE9DB5}">
      <dgm:prSet/>
      <dgm:spPr/>
      <dgm:t>
        <a:bodyPr/>
        <a:lstStyle/>
        <a:p>
          <a:endParaRPr lang="en-US"/>
        </a:p>
      </dgm:t>
    </dgm:pt>
    <dgm:pt modelId="{D9D05484-A7B7-46FD-9D54-8968A4464A9C}" type="sibTrans" cxnId="{45F95737-BE98-4890-B000-F9952FBE9DB5}">
      <dgm:prSet/>
      <dgm:spPr/>
      <dgm:t>
        <a:bodyPr/>
        <a:lstStyle/>
        <a:p>
          <a:endParaRPr lang="en-US"/>
        </a:p>
      </dgm:t>
    </dgm:pt>
    <dgm:pt modelId="{9D8005C4-7717-470B-B022-2329F460E6A0}">
      <dgm:prSet/>
      <dgm:spPr/>
      <dgm:t>
        <a:bodyPr/>
        <a:lstStyle/>
        <a:p>
          <a:pPr>
            <a:defRPr cap="all"/>
          </a:pPr>
          <a:r>
            <a:rPr lang="en-US"/>
            <a:t>HUOMIOI – tässä ja nyt. Hetkessä olemisen merkitys</a:t>
          </a:r>
        </a:p>
      </dgm:t>
    </dgm:pt>
    <dgm:pt modelId="{D3A4E821-06AE-491F-B101-979891727C37}" type="parTrans" cxnId="{D4B175B1-679A-4A05-9B1E-1B9D1635B46F}">
      <dgm:prSet/>
      <dgm:spPr/>
      <dgm:t>
        <a:bodyPr/>
        <a:lstStyle/>
        <a:p>
          <a:endParaRPr lang="en-US"/>
        </a:p>
      </dgm:t>
    </dgm:pt>
    <dgm:pt modelId="{A85A05F4-A6A1-425A-B462-1CD84AA0CC61}" type="sibTrans" cxnId="{D4B175B1-679A-4A05-9B1E-1B9D1635B46F}">
      <dgm:prSet/>
      <dgm:spPr/>
      <dgm:t>
        <a:bodyPr/>
        <a:lstStyle/>
        <a:p>
          <a:endParaRPr lang="en-US"/>
        </a:p>
      </dgm:t>
    </dgm:pt>
    <dgm:pt modelId="{831C4575-0887-43EB-A83D-D9D0FC434548}">
      <dgm:prSet/>
      <dgm:spPr/>
      <dgm:t>
        <a:bodyPr/>
        <a:lstStyle/>
        <a:p>
          <a:pPr>
            <a:defRPr cap="all"/>
          </a:pPr>
          <a:r>
            <a:rPr lang="en-US"/>
            <a:t>ÄLÄ TULKITSE – kuuntele, mitä toinen sanoo. Älä lue rivien välistä. </a:t>
          </a:r>
        </a:p>
      </dgm:t>
    </dgm:pt>
    <dgm:pt modelId="{DCDA576D-3198-47BD-87C4-01CA9029F2D7}" type="parTrans" cxnId="{503EB6B4-6ABA-424D-ABC2-8D923699451D}">
      <dgm:prSet/>
      <dgm:spPr/>
      <dgm:t>
        <a:bodyPr/>
        <a:lstStyle/>
        <a:p>
          <a:endParaRPr lang="en-US"/>
        </a:p>
      </dgm:t>
    </dgm:pt>
    <dgm:pt modelId="{2498EF95-FB9D-42F5-B11C-DF7B5FE69A35}" type="sibTrans" cxnId="{503EB6B4-6ABA-424D-ABC2-8D923699451D}">
      <dgm:prSet/>
      <dgm:spPr/>
      <dgm:t>
        <a:bodyPr/>
        <a:lstStyle/>
        <a:p>
          <a:endParaRPr lang="en-US"/>
        </a:p>
      </dgm:t>
    </dgm:pt>
    <dgm:pt modelId="{5D8D40C2-2067-420D-8712-CBFB2E298B45}">
      <dgm:prSet/>
      <dgm:spPr/>
      <dgm:t>
        <a:bodyPr/>
        <a:lstStyle/>
        <a:p>
          <a:pPr>
            <a:defRPr cap="all"/>
          </a:pPr>
          <a:r>
            <a:rPr lang="en-US"/>
            <a:t>OLE REHELLINEN – on tärkeää sanoa, jos ei pysty kuuntelemaan.</a:t>
          </a:r>
        </a:p>
      </dgm:t>
    </dgm:pt>
    <dgm:pt modelId="{811A1C39-1BF5-457B-9353-2C3C7AFCE776}" type="parTrans" cxnId="{8BA7307A-B276-42FC-851A-E6E1463B5C78}">
      <dgm:prSet/>
      <dgm:spPr/>
      <dgm:t>
        <a:bodyPr/>
        <a:lstStyle/>
        <a:p>
          <a:endParaRPr lang="en-US"/>
        </a:p>
      </dgm:t>
    </dgm:pt>
    <dgm:pt modelId="{E9231F6C-33F7-4E98-8D4D-8378AE6EF2A3}" type="sibTrans" cxnId="{8BA7307A-B276-42FC-851A-E6E1463B5C78}">
      <dgm:prSet/>
      <dgm:spPr/>
      <dgm:t>
        <a:bodyPr/>
        <a:lstStyle/>
        <a:p>
          <a:endParaRPr lang="en-US"/>
        </a:p>
      </dgm:t>
    </dgm:pt>
    <dgm:pt modelId="{0CA73CCF-7874-4995-8E3E-68E28834B368}" type="pres">
      <dgm:prSet presAssocID="{08FD9CE9-63D6-4BF4-8DC2-7F1D1BFFDD8B}" presName="root" presStyleCnt="0">
        <dgm:presLayoutVars>
          <dgm:dir/>
          <dgm:resizeHandles val="exact"/>
        </dgm:presLayoutVars>
      </dgm:prSet>
      <dgm:spPr/>
    </dgm:pt>
    <dgm:pt modelId="{20B5018C-719B-4BC1-BB4C-1C45410592C1}" type="pres">
      <dgm:prSet presAssocID="{01958B7E-DE1C-4691-8D8E-10FA680187E3}" presName="compNode" presStyleCnt="0"/>
      <dgm:spPr/>
    </dgm:pt>
    <dgm:pt modelId="{49FF84CC-1F4C-43E3-B1B3-BA20F20F57F3}" type="pres">
      <dgm:prSet presAssocID="{01958B7E-DE1C-4691-8D8E-10FA680187E3}" presName="iconBgRect" presStyleLbl="bgShp" presStyleIdx="0" presStyleCnt="5"/>
      <dgm:spPr/>
    </dgm:pt>
    <dgm:pt modelId="{4A08E53E-EFBA-4DC2-A6A6-A0DBD02D731C}" type="pres">
      <dgm:prSet presAssocID="{01958B7E-DE1C-4691-8D8E-10FA680187E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orva"/>
        </a:ext>
      </dgm:extLst>
    </dgm:pt>
    <dgm:pt modelId="{B48EBE10-29ED-4457-98D9-1B6C30E85E59}" type="pres">
      <dgm:prSet presAssocID="{01958B7E-DE1C-4691-8D8E-10FA680187E3}" presName="spaceRect" presStyleCnt="0"/>
      <dgm:spPr/>
    </dgm:pt>
    <dgm:pt modelId="{09046871-67BD-4780-B6FF-5198C21BC92E}" type="pres">
      <dgm:prSet presAssocID="{01958B7E-DE1C-4691-8D8E-10FA680187E3}" presName="textRect" presStyleLbl="revTx" presStyleIdx="0" presStyleCnt="5">
        <dgm:presLayoutVars>
          <dgm:chMax val="1"/>
          <dgm:chPref val="1"/>
        </dgm:presLayoutVars>
      </dgm:prSet>
      <dgm:spPr/>
    </dgm:pt>
    <dgm:pt modelId="{A94CDDE8-1649-4576-AAF6-272939ACB1BA}" type="pres">
      <dgm:prSet presAssocID="{1AFAB50F-5322-4601-A54B-387F74D5AFAF}" presName="sibTrans" presStyleCnt="0"/>
      <dgm:spPr/>
    </dgm:pt>
    <dgm:pt modelId="{32418B6E-999C-471D-8923-F07139B1EB85}" type="pres">
      <dgm:prSet presAssocID="{3F1F4CCA-5625-4F77-A277-A566E918DE8D}" presName="compNode" presStyleCnt="0"/>
      <dgm:spPr/>
    </dgm:pt>
    <dgm:pt modelId="{3AD0EA9D-C6B6-4B17-BD2A-23F1DBBC1680}" type="pres">
      <dgm:prSet presAssocID="{3F1F4CCA-5625-4F77-A277-A566E918DE8D}" presName="iconBgRect" presStyleLbl="bgShp" presStyleIdx="1" presStyleCnt="5"/>
      <dgm:spPr/>
    </dgm:pt>
    <dgm:pt modelId="{66A65DFE-4045-48C2-A6D0-483117E7D545}" type="pres">
      <dgm:prSet presAssocID="{3F1F4CCA-5625-4F77-A277-A566E918DE8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eskustelu"/>
        </a:ext>
      </dgm:extLst>
    </dgm:pt>
    <dgm:pt modelId="{81BB69AA-50B0-40B9-B1BC-E7BC90D44E36}" type="pres">
      <dgm:prSet presAssocID="{3F1F4CCA-5625-4F77-A277-A566E918DE8D}" presName="spaceRect" presStyleCnt="0"/>
      <dgm:spPr/>
    </dgm:pt>
    <dgm:pt modelId="{62FF3380-6814-49F6-8F17-C3B5A4B3C554}" type="pres">
      <dgm:prSet presAssocID="{3F1F4CCA-5625-4F77-A277-A566E918DE8D}" presName="textRect" presStyleLbl="revTx" presStyleIdx="1" presStyleCnt="5">
        <dgm:presLayoutVars>
          <dgm:chMax val="1"/>
          <dgm:chPref val="1"/>
        </dgm:presLayoutVars>
      </dgm:prSet>
      <dgm:spPr/>
    </dgm:pt>
    <dgm:pt modelId="{85092493-5511-4DC3-897D-BEFCD5C12602}" type="pres">
      <dgm:prSet presAssocID="{D9D05484-A7B7-46FD-9D54-8968A4464A9C}" presName="sibTrans" presStyleCnt="0"/>
      <dgm:spPr/>
    </dgm:pt>
    <dgm:pt modelId="{6BDB9D06-7705-4B08-975D-B714EFB7324A}" type="pres">
      <dgm:prSet presAssocID="{9D8005C4-7717-470B-B022-2329F460E6A0}" presName="compNode" presStyleCnt="0"/>
      <dgm:spPr/>
    </dgm:pt>
    <dgm:pt modelId="{2F6D81EF-BDAC-457B-B04C-6F7B61753194}" type="pres">
      <dgm:prSet presAssocID="{9D8005C4-7717-470B-B022-2329F460E6A0}" presName="iconBgRect" presStyleLbl="bgShp" presStyleIdx="2" presStyleCnt="5"/>
      <dgm:spPr/>
    </dgm:pt>
    <dgm:pt modelId="{C6CECDD5-20E2-42F3-ACE6-CDC83F2F09AF}" type="pres">
      <dgm:prSet presAssocID="{9D8005C4-7717-470B-B022-2329F460E6A0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ysymykset"/>
        </a:ext>
      </dgm:extLst>
    </dgm:pt>
    <dgm:pt modelId="{10C74D1F-5BE9-465B-A7B7-B895EB09793B}" type="pres">
      <dgm:prSet presAssocID="{9D8005C4-7717-470B-B022-2329F460E6A0}" presName="spaceRect" presStyleCnt="0"/>
      <dgm:spPr/>
    </dgm:pt>
    <dgm:pt modelId="{A949BE92-4BE5-4ABF-9BFF-81837F28A555}" type="pres">
      <dgm:prSet presAssocID="{9D8005C4-7717-470B-B022-2329F460E6A0}" presName="textRect" presStyleLbl="revTx" presStyleIdx="2" presStyleCnt="5">
        <dgm:presLayoutVars>
          <dgm:chMax val="1"/>
          <dgm:chPref val="1"/>
        </dgm:presLayoutVars>
      </dgm:prSet>
      <dgm:spPr/>
    </dgm:pt>
    <dgm:pt modelId="{87233CDA-2E56-4AFC-AAE1-C0CC45CD70EC}" type="pres">
      <dgm:prSet presAssocID="{A85A05F4-A6A1-425A-B462-1CD84AA0CC61}" presName="sibTrans" presStyleCnt="0"/>
      <dgm:spPr/>
    </dgm:pt>
    <dgm:pt modelId="{D9464C5C-EB47-4C56-9344-5271CDD3C084}" type="pres">
      <dgm:prSet presAssocID="{831C4575-0887-43EB-A83D-D9D0FC434548}" presName="compNode" presStyleCnt="0"/>
      <dgm:spPr/>
    </dgm:pt>
    <dgm:pt modelId="{21790073-C0F5-45D2-BD17-3A81E9AF5F46}" type="pres">
      <dgm:prSet presAssocID="{831C4575-0887-43EB-A83D-D9D0FC434548}" presName="iconBgRect" presStyleLbl="bgShp" presStyleIdx="3" presStyleCnt="5"/>
      <dgm:spPr/>
    </dgm:pt>
    <dgm:pt modelId="{AA9C00E0-C98F-427D-932E-BFF49AF44E90}" type="pres">
      <dgm:prSet presAssocID="{831C4575-0887-43EB-A83D-D9D0FC434548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dcast"/>
        </a:ext>
      </dgm:extLst>
    </dgm:pt>
    <dgm:pt modelId="{47934843-7E8C-4D4E-91B7-C12A4CA59429}" type="pres">
      <dgm:prSet presAssocID="{831C4575-0887-43EB-A83D-D9D0FC434548}" presName="spaceRect" presStyleCnt="0"/>
      <dgm:spPr/>
    </dgm:pt>
    <dgm:pt modelId="{38FDF72E-C584-40EC-A53A-E14E37B9C42E}" type="pres">
      <dgm:prSet presAssocID="{831C4575-0887-43EB-A83D-D9D0FC434548}" presName="textRect" presStyleLbl="revTx" presStyleIdx="3" presStyleCnt="5">
        <dgm:presLayoutVars>
          <dgm:chMax val="1"/>
          <dgm:chPref val="1"/>
        </dgm:presLayoutVars>
      </dgm:prSet>
      <dgm:spPr/>
    </dgm:pt>
    <dgm:pt modelId="{CEA87553-4011-43C9-AEFC-D2127FFAB0BD}" type="pres">
      <dgm:prSet presAssocID="{2498EF95-FB9D-42F5-B11C-DF7B5FE69A35}" presName="sibTrans" presStyleCnt="0"/>
      <dgm:spPr/>
    </dgm:pt>
    <dgm:pt modelId="{92D0A949-1473-42C8-9DA6-CDFE00CF7EAA}" type="pres">
      <dgm:prSet presAssocID="{5D8D40C2-2067-420D-8712-CBFB2E298B45}" presName="compNode" presStyleCnt="0"/>
      <dgm:spPr/>
    </dgm:pt>
    <dgm:pt modelId="{3A801A89-B613-457F-9C78-FAB68D4BCBAE}" type="pres">
      <dgm:prSet presAssocID="{5D8D40C2-2067-420D-8712-CBFB2E298B45}" presName="iconBgRect" presStyleLbl="bgShp" presStyleIdx="4" presStyleCnt="5"/>
      <dgm:spPr/>
    </dgm:pt>
    <dgm:pt modelId="{30957C17-DE7C-45B7-80A7-456ED47835FF}" type="pres">
      <dgm:prSet presAssocID="{5D8D40C2-2067-420D-8712-CBFB2E298B4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mmastahna"/>
        </a:ext>
      </dgm:extLst>
    </dgm:pt>
    <dgm:pt modelId="{905F2064-7B29-4EEF-B5A8-9482AD84708E}" type="pres">
      <dgm:prSet presAssocID="{5D8D40C2-2067-420D-8712-CBFB2E298B45}" presName="spaceRect" presStyleCnt="0"/>
      <dgm:spPr/>
    </dgm:pt>
    <dgm:pt modelId="{6B682EF4-C440-447A-8B0A-BF8C7EAF5E87}" type="pres">
      <dgm:prSet presAssocID="{5D8D40C2-2067-420D-8712-CBFB2E298B45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EAC12C0D-A1B8-4249-8047-D2DBAE5AE6B4}" srcId="{08FD9CE9-63D6-4BF4-8DC2-7F1D1BFFDD8B}" destId="{01958B7E-DE1C-4691-8D8E-10FA680187E3}" srcOrd="0" destOrd="0" parTransId="{349FD6CB-569D-47AE-87BB-980B550C9746}" sibTransId="{1AFAB50F-5322-4601-A54B-387F74D5AFAF}"/>
    <dgm:cxn modelId="{45F95737-BE98-4890-B000-F9952FBE9DB5}" srcId="{08FD9CE9-63D6-4BF4-8DC2-7F1D1BFFDD8B}" destId="{3F1F4CCA-5625-4F77-A277-A566E918DE8D}" srcOrd="1" destOrd="0" parTransId="{0D1F27F0-0525-41E0-9CA1-F6345EEEC38A}" sibTransId="{D9D05484-A7B7-46FD-9D54-8968A4464A9C}"/>
    <dgm:cxn modelId="{343AB350-B4B7-4707-8D11-7857C54DEA5A}" type="presOf" srcId="{08FD9CE9-63D6-4BF4-8DC2-7F1D1BFFDD8B}" destId="{0CA73CCF-7874-4995-8E3E-68E28834B368}" srcOrd="0" destOrd="0" presId="urn:microsoft.com/office/officeart/2018/5/layout/IconCircleLabelList"/>
    <dgm:cxn modelId="{8BA7307A-B276-42FC-851A-E6E1463B5C78}" srcId="{08FD9CE9-63D6-4BF4-8DC2-7F1D1BFFDD8B}" destId="{5D8D40C2-2067-420D-8712-CBFB2E298B45}" srcOrd="4" destOrd="0" parTransId="{811A1C39-1BF5-457B-9353-2C3C7AFCE776}" sibTransId="{E9231F6C-33F7-4E98-8D4D-8378AE6EF2A3}"/>
    <dgm:cxn modelId="{81720188-D56C-41E2-9F39-5F9C8797717B}" type="presOf" srcId="{01958B7E-DE1C-4691-8D8E-10FA680187E3}" destId="{09046871-67BD-4780-B6FF-5198C21BC92E}" srcOrd="0" destOrd="0" presId="urn:microsoft.com/office/officeart/2018/5/layout/IconCircleLabelList"/>
    <dgm:cxn modelId="{D4B175B1-679A-4A05-9B1E-1B9D1635B46F}" srcId="{08FD9CE9-63D6-4BF4-8DC2-7F1D1BFFDD8B}" destId="{9D8005C4-7717-470B-B022-2329F460E6A0}" srcOrd="2" destOrd="0" parTransId="{D3A4E821-06AE-491F-B101-979891727C37}" sibTransId="{A85A05F4-A6A1-425A-B462-1CD84AA0CC61}"/>
    <dgm:cxn modelId="{503EB6B4-6ABA-424D-ABC2-8D923699451D}" srcId="{08FD9CE9-63D6-4BF4-8DC2-7F1D1BFFDD8B}" destId="{831C4575-0887-43EB-A83D-D9D0FC434548}" srcOrd="3" destOrd="0" parTransId="{DCDA576D-3198-47BD-87C4-01CA9029F2D7}" sibTransId="{2498EF95-FB9D-42F5-B11C-DF7B5FE69A35}"/>
    <dgm:cxn modelId="{3B25A0B6-DFC5-4EBB-A140-0302BF037EDB}" type="presOf" srcId="{5D8D40C2-2067-420D-8712-CBFB2E298B45}" destId="{6B682EF4-C440-447A-8B0A-BF8C7EAF5E87}" srcOrd="0" destOrd="0" presId="urn:microsoft.com/office/officeart/2018/5/layout/IconCircleLabelList"/>
    <dgm:cxn modelId="{12CF52CB-C3A1-417B-8895-7AC90B9A06E1}" type="presOf" srcId="{831C4575-0887-43EB-A83D-D9D0FC434548}" destId="{38FDF72E-C584-40EC-A53A-E14E37B9C42E}" srcOrd="0" destOrd="0" presId="urn:microsoft.com/office/officeart/2018/5/layout/IconCircleLabelList"/>
    <dgm:cxn modelId="{E2E0D9EA-F968-4114-B476-DE9ED005001C}" type="presOf" srcId="{9D8005C4-7717-470B-B022-2329F460E6A0}" destId="{A949BE92-4BE5-4ABF-9BFF-81837F28A555}" srcOrd="0" destOrd="0" presId="urn:microsoft.com/office/officeart/2018/5/layout/IconCircleLabelList"/>
    <dgm:cxn modelId="{4DF489F4-333B-41E0-BA60-EFB734F50516}" type="presOf" srcId="{3F1F4CCA-5625-4F77-A277-A566E918DE8D}" destId="{62FF3380-6814-49F6-8F17-C3B5A4B3C554}" srcOrd="0" destOrd="0" presId="urn:microsoft.com/office/officeart/2018/5/layout/IconCircleLabelList"/>
    <dgm:cxn modelId="{3A8AF90D-8158-463E-AE40-E4407BA93192}" type="presParOf" srcId="{0CA73CCF-7874-4995-8E3E-68E28834B368}" destId="{20B5018C-719B-4BC1-BB4C-1C45410592C1}" srcOrd="0" destOrd="0" presId="urn:microsoft.com/office/officeart/2018/5/layout/IconCircleLabelList"/>
    <dgm:cxn modelId="{0B014034-9BB9-4AF1-A23B-3D9CEEE69B9F}" type="presParOf" srcId="{20B5018C-719B-4BC1-BB4C-1C45410592C1}" destId="{49FF84CC-1F4C-43E3-B1B3-BA20F20F57F3}" srcOrd="0" destOrd="0" presId="urn:microsoft.com/office/officeart/2018/5/layout/IconCircleLabelList"/>
    <dgm:cxn modelId="{35BAA2F4-B497-49A5-9A76-25A02E696E62}" type="presParOf" srcId="{20B5018C-719B-4BC1-BB4C-1C45410592C1}" destId="{4A08E53E-EFBA-4DC2-A6A6-A0DBD02D731C}" srcOrd="1" destOrd="0" presId="urn:microsoft.com/office/officeart/2018/5/layout/IconCircleLabelList"/>
    <dgm:cxn modelId="{9F5F098D-1BF1-4BA9-A1E5-B8CCF7508137}" type="presParOf" srcId="{20B5018C-719B-4BC1-BB4C-1C45410592C1}" destId="{B48EBE10-29ED-4457-98D9-1B6C30E85E59}" srcOrd="2" destOrd="0" presId="urn:microsoft.com/office/officeart/2018/5/layout/IconCircleLabelList"/>
    <dgm:cxn modelId="{1581148E-91EF-4480-A14A-461694EA5352}" type="presParOf" srcId="{20B5018C-719B-4BC1-BB4C-1C45410592C1}" destId="{09046871-67BD-4780-B6FF-5198C21BC92E}" srcOrd="3" destOrd="0" presId="urn:microsoft.com/office/officeart/2018/5/layout/IconCircleLabelList"/>
    <dgm:cxn modelId="{4FCA9F01-B892-4D2C-A66B-7D2EF2AAA944}" type="presParOf" srcId="{0CA73CCF-7874-4995-8E3E-68E28834B368}" destId="{A94CDDE8-1649-4576-AAF6-272939ACB1BA}" srcOrd="1" destOrd="0" presId="urn:microsoft.com/office/officeart/2018/5/layout/IconCircleLabelList"/>
    <dgm:cxn modelId="{0AF8B2E7-B4E9-4BD9-BFB1-79B8DE5CD0BA}" type="presParOf" srcId="{0CA73CCF-7874-4995-8E3E-68E28834B368}" destId="{32418B6E-999C-471D-8923-F07139B1EB85}" srcOrd="2" destOrd="0" presId="urn:microsoft.com/office/officeart/2018/5/layout/IconCircleLabelList"/>
    <dgm:cxn modelId="{6654F9B3-D817-4338-81AF-64AF8BB7E843}" type="presParOf" srcId="{32418B6E-999C-471D-8923-F07139B1EB85}" destId="{3AD0EA9D-C6B6-4B17-BD2A-23F1DBBC1680}" srcOrd="0" destOrd="0" presId="urn:microsoft.com/office/officeart/2018/5/layout/IconCircleLabelList"/>
    <dgm:cxn modelId="{6952D94F-6923-44F6-AE5D-319DC1275841}" type="presParOf" srcId="{32418B6E-999C-471D-8923-F07139B1EB85}" destId="{66A65DFE-4045-48C2-A6D0-483117E7D545}" srcOrd="1" destOrd="0" presId="urn:microsoft.com/office/officeart/2018/5/layout/IconCircleLabelList"/>
    <dgm:cxn modelId="{E1EE54FC-A1AD-4471-A837-A36361977937}" type="presParOf" srcId="{32418B6E-999C-471D-8923-F07139B1EB85}" destId="{81BB69AA-50B0-40B9-B1BC-E7BC90D44E36}" srcOrd="2" destOrd="0" presId="urn:microsoft.com/office/officeart/2018/5/layout/IconCircleLabelList"/>
    <dgm:cxn modelId="{1BF91451-E95A-46E5-9E0C-89CF69B4763D}" type="presParOf" srcId="{32418B6E-999C-471D-8923-F07139B1EB85}" destId="{62FF3380-6814-49F6-8F17-C3B5A4B3C554}" srcOrd="3" destOrd="0" presId="urn:microsoft.com/office/officeart/2018/5/layout/IconCircleLabelList"/>
    <dgm:cxn modelId="{23C7E7CB-3474-4AE8-9C9F-B684E848343C}" type="presParOf" srcId="{0CA73CCF-7874-4995-8E3E-68E28834B368}" destId="{85092493-5511-4DC3-897D-BEFCD5C12602}" srcOrd="3" destOrd="0" presId="urn:microsoft.com/office/officeart/2018/5/layout/IconCircleLabelList"/>
    <dgm:cxn modelId="{9A0B6669-6FF4-4035-B3E4-46474A7B16DA}" type="presParOf" srcId="{0CA73CCF-7874-4995-8E3E-68E28834B368}" destId="{6BDB9D06-7705-4B08-975D-B714EFB7324A}" srcOrd="4" destOrd="0" presId="urn:microsoft.com/office/officeart/2018/5/layout/IconCircleLabelList"/>
    <dgm:cxn modelId="{622D676C-5A17-4355-9EC9-F6936D110607}" type="presParOf" srcId="{6BDB9D06-7705-4B08-975D-B714EFB7324A}" destId="{2F6D81EF-BDAC-457B-B04C-6F7B61753194}" srcOrd="0" destOrd="0" presId="urn:microsoft.com/office/officeart/2018/5/layout/IconCircleLabelList"/>
    <dgm:cxn modelId="{72CFEF14-CB68-4D4A-A8BD-A9E1F4A3133F}" type="presParOf" srcId="{6BDB9D06-7705-4B08-975D-B714EFB7324A}" destId="{C6CECDD5-20E2-42F3-ACE6-CDC83F2F09AF}" srcOrd="1" destOrd="0" presId="urn:microsoft.com/office/officeart/2018/5/layout/IconCircleLabelList"/>
    <dgm:cxn modelId="{7F20EDF8-5BF0-47CC-8B0A-71C50CB62C92}" type="presParOf" srcId="{6BDB9D06-7705-4B08-975D-B714EFB7324A}" destId="{10C74D1F-5BE9-465B-A7B7-B895EB09793B}" srcOrd="2" destOrd="0" presId="urn:microsoft.com/office/officeart/2018/5/layout/IconCircleLabelList"/>
    <dgm:cxn modelId="{A48F6C55-F4CA-4103-B767-43B854D15F84}" type="presParOf" srcId="{6BDB9D06-7705-4B08-975D-B714EFB7324A}" destId="{A949BE92-4BE5-4ABF-9BFF-81837F28A555}" srcOrd="3" destOrd="0" presId="urn:microsoft.com/office/officeart/2018/5/layout/IconCircleLabelList"/>
    <dgm:cxn modelId="{53E00160-DD69-4C46-809C-BB5251320AB5}" type="presParOf" srcId="{0CA73CCF-7874-4995-8E3E-68E28834B368}" destId="{87233CDA-2E56-4AFC-AAE1-C0CC45CD70EC}" srcOrd="5" destOrd="0" presId="urn:microsoft.com/office/officeart/2018/5/layout/IconCircleLabelList"/>
    <dgm:cxn modelId="{D1F58620-5FF7-4744-A030-EF4CC8DC7EF4}" type="presParOf" srcId="{0CA73CCF-7874-4995-8E3E-68E28834B368}" destId="{D9464C5C-EB47-4C56-9344-5271CDD3C084}" srcOrd="6" destOrd="0" presId="urn:microsoft.com/office/officeart/2018/5/layout/IconCircleLabelList"/>
    <dgm:cxn modelId="{AA799ACB-766B-489D-B32D-59D05537D82F}" type="presParOf" srcId="{D9464C5C-EB47-4C56-9344-5271CDD3C084}" destId="{21790073-C0F5-45D2-BD17-3A81E9AF5F46}" srcOrd="0" destOrd="0" presId="urn:microsoft.com/office/officeart/2018/5/layout/IconCircleLabelList"/>
    <dgm:cxn modelId="{0C5D6A34-5ED4-4948-99A0-74B79DF0B6E9}" type="presParOf" srcId="{D9464C5C-EB47-4C56-9344-5271CDD3C084}" destId="{AA9C00E0-C98F-427D-932E-BFF49AF44E90}" srcOrd="1" destOrd="0" presId="urn:microsoft.com/office/officeart/2018/5/layout/IconCircleLabelList"/>
    <dgm:cxn modelId="{DB5CA5E6-CC60-412D-A4C7-6BC1E0C4AFB1}" type="presParOf" srcId="{D9464C5C-EB47-4C56-9344-5271CDD3C084}" destId="{47934843-7E8C-4D4E-91B7-C12A4CA59429}" srcOrd="2" destOrd="0" presId="urn:microsoft.com/office/officeart/2018/5/layout/IconCircleLabelList"/>
    <dgm:cxn modelId="{4D5F8228-AC41-464A-93D8-60B283196627}" type="presParOf" srcId="{D9464C5C-EB47-4C56-9344-5271CDD3C084}" destId="{38FDF72E-C584-40EC-A53A-E14E37B9C42E}" srcOrd="3" destOrd="0" presId="urn:microsoft.com/office/officeart/2018/5/layout/IconCircleLabelList"/>
    <dgm:cxn modelId="{9B964640-B21D-460E-ADB9-52B9F335387A}" type="presParOf" srcId="{0CA73CCF-7874-4995-8E3E-68E28834B368}" destId="{CEA87553-4011-43C9-AEFC-D2127FFAB0BD}" srcOrd="7" destOrd="0" presId="urn:microsoft.com/office/officeart/2018/5/layout/IconCircleLabelList"/>
    <dgm:cxn modelId="{5B321611-2A5F-4037-8763-5EECBE505891}" type="presParOf" srcId="{0CA73CCF-7874-4995-8E3E-68E28834B368}" destId="{92D0A949-1473-42C8-9DA6-CDFE00CF7EAA}" srcOrd="8" destOrd="0" presId="urn:microsoft.com/office/officeart/2018/5/layout/IconCircleLabelList"/>
    <dgm:cxn modelId="{C7CFA74B-B6E2-4C5B-B058-2ECE24C9C6FE}" type="presParOf" srcId="{92D0A949-1473-42C8-9DA6-CDFE00CF7EAA}" destId="{3A801A89-B613-457F-9C78-FAB68D4BCBAE}" srcOrd="0" destOrd="0" presId="urn:microsoft.com/office/officeart/2018/5/layout/IconCircleLabelList"/>
    <dgm:cxn modelId="{68BA0E41-1CFB-4106-9C71-171A40197864}" type="presParOf" srcId="{92D0A949-1473-42C8-9DA6-CDFE00CF7EAA}" destId="{30957C17-DE7C-45B7-80A7-456ED47835FF}" srcOrd="1" destOrd="0" presId="urn:microsoft.com/office/officeart/2018/5/layout/IconCircleLabelList"/>
    <dgm:cxn modelId="{6DA6F738-AF90-48E9-B15D-4A578A22B7E9}" type="presParOf" srcId="{92D0A949-1473-42C8-9DA6-CDFE00CF7EAA}" destId="{905F2064-7B29-4EEF-B5A8-9482AD84708E}" srcOrd="2" destOrd="0" presId="urn:microsoft.com/office/officeart/2018/5/layout/IconCircleLabelList"/>
    <dgm:cxn modelId="{04896B45-6368-4D6A-95DE-AC6EF22632CC}" type="presParOf" srcId="{92D0A949-1473-42C8-9DA6-CDFE00CF7EAA}" destId="{6B682EF4-C440-447A-8B0A-BF8C7EAF5E8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FF84CC-1F4C-43E3-B1B3-BA20F20F57F3}">
      <dsp:nvSpPr>
        <dsp:cNvPr id="0" name=""/>
        <dsp:cNvSpPr/>
      </dsp:nvSpPr>
      <dsp:spPr>
        <a:xfrm>
          <a:off x="678934" y="659470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08E53E-EFBA-4DC2-A6A6-A0DBD02D731C}">
      <dsp:nvSpPr>
        <dsp:cNvPr id="0" name=""/>
        <dsp:cNvSpPr/>
      </dsp:nvSpPr>
      <dsp:spPr>
        <a:xfrm>
          <a:off x="912934" y="893470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046871-67BD-4780-B6FF-5198C21BC92E}">
      <dsp:nvSpPr>
        <dsp:cNvPr id="0" name=""/>
        <dsp:cNvSpPr/>
      </dsp:nvSpPr>
      <dsp:spPr>
        <a:xfrm>
          <a:off x="327934" y="20994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KUUNTELE – kuuntele, kiinnostu ja kysy lisää</a:t>
          </a:r>
        </a:p>
      </dsp:txBody>
      <dsp:txXfrm>
        <a:off x="327934" y="2099470"/>
        <a:ext cx="1800000" cy="720000"/>
      </dsp:txXfrm>
    </dsp:sp>
    <dsp:sp modelId="{3AD0EA9D-C6B6-4B17-BD2A-23F1DBBC1680}">
      <dsp:nvSpPr>
        <dsp:cNvPr id="0" name=""/>
        <dsp:cNvSpPr/>
      </dsp:nvSpPr>
      <dsp:spPr>
        <a:xfrm>
          <a:off x="2793934" y="659470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A65DFE-4045-48C2-A6D0-483117E7D545}">
      <dsp:nvSpPr>
        <dsp:cNvPr id="0" name=""/>
        <dsp:cNvSpPr/>
      </dsp:nvSpPr>
      <dsp:spPr>
        <a:xfrm>
          <a:off x="3027934" y="893470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FF3380-6814-49F6-8F17-C3B5A4B3C554}">
      <dsp:nvSpPr>
        <dsp:cNvPr id="0" name=""/>
        <dsp:cNvSpPr/>
      </dsp:nvSpPr>
      <dsp:spPr>
        <a:xfrm>
          <a:off x="2442934" y="20994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PUHU – kohtaamiseen kuuntelun lisäksi liittyy puhuminen. Huomioi myös miten puhut</a:t>
          </a:r>
        </a:p>
      </dsp:txBody>
      <dsp:txXfrm>
        <a:off x="2442934" y="2099470"/>
        <a:ext cx="1800000" cy="720000"/>
      </dsp:txXfrm>
    </dsp:sp>
    <dsp:sp modelId="{2F6D81EF-BDAC-457B-B04C-6F7B61753194}">
      <dsp:nvSpPr>
        <dsp:cNvPr id="0" name=""/>
        <dsp:cNvSpPr/>
      </dsp:nvSpPr>
      <dsp:spPr>
        <a:xfrm>
          <a:off x="4908934" y="659470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CECDD5-20E2-42F3-ACE6-CDC83F2F09AF}">
      <dsp:nvSpPr>
        <dsp:cNvPr id="0" name=""/>
        <dsp:cNvSpPr/>
      </dsp:nvSpPr>
      <dsp:spPr>
        <a:xfrm>
          <a:off x="5142934" y="893470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49BE92-4BE5-4ABF-9BFF-81837F28A555}">
      <dsp:nvSpPr>
        <dsp:cNvPr id="0" name=""/>
        <dsp:cNvSpPr/>
      </dsp:nvSpPr>
      <dsp:spPr>
        <a:xfrm>
          <a:off x="4557934" y="20994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HUOMIOI – tässä ja nyt. Hetkessä olemisen merkitys</a:t>
          </a:r>
        </a:p>
      </dsp:txBody>
      <dsp:txXfrm>
        <a:off x="4557934" y="2099470"/>
        <a:ext cx="1800000" cy="720000"/>
      </dsp:txXfrm>
    </dsp:sp>
    <dsp:sp modelId="{21790073-C0F5-45D2-BD17-3A81E9AF5F46}">
      <dsp:nvSpPr>
        <dsp:cNvPr id="0" name=""/>
        <dsp:cNvSpPr/>
      </dsp:nvSpPr>
      <dsp:spPr>
        <a:xfrm>
          <a:off x="7023934" y="659470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9C00E0-C98F-427D-932E-BFF49AF44E90}">
      <dsp:nvSpPr>
        <dsp:cNvPr id="0" name=""/>
        <dsp:cNvSpPr/>
      </dsp:nvSpPr>
      <dsp:spPr>
        <a:xfrm>
          <a:off x="7257934" y="893470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FDF72E-C584-40EC-A53A-E14E37B9C42E}">
      <dsp:nvSpPr>
        <dsp:cNvPr id="0" name=""/>
        <dsp:cNvSpPr/>
      </dsp:nvSpPr>
      <dsp:spPr>
        <a:xfrm>
          <a:off x="6672934" y="20994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ÄLÄ TULKITSE – kuuntele, mitä toinen sanoo. Älä lue rivien välistä. </a:t>
          </a:r>
        </a:p>
      </dsp:txBody>
      <dsp:txXfrm>
        <a:off x="6672934" y="2099470"/>
        <a:ext cx="1800000" cy="720000"/>
      </dsp:txXfrm>
    </dsp:sp>
    <dsp:sp modelId="{3A801A89-B613-457F-9C78-FAB68D4BCBAE}">
      <dsp:nvSpPr>
        <dsp:cNvPr id="0" name=""/>
        <dsp:cNvSpPr/>
      </dsp:nvSpPr>
      <dsp:spPr>
        <a:xfrm>
          <a:off x="9138934" y="659470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957C17-DE7C-45B7-80A7-456ED47835FF}">
      <dsp:nvSpPr>
        <dsp:cNvPr id="0" name=""/>
        <dsp:cNvSpPr/>
      </dsp:nvSpPr>
      <dsp:spPr>
        <a:xfrm>
          <a:off x="9372934" y="893470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682EF4-C440-447A-8B0A-BF8C7EAF5E87}">
      <dsp:nvSpPr>
        <dsp:cNvPr id="0" name=""/>
        <dsp:cNvSpPr/>
      </dsp:nvSpPr>
      <dsp:spPr>
        <a:xfrm>
          <a:off x="8787934" y="2099470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OLE REHELLINEN – on tärkeää sanoa, jos ei pysty kuuntelemaan.</a:t>
          </a:r>
        </a:p>
      </dsp:txBody>
      <dsp:txXfrm>
        <a:off x="8787934" y="2099470"/>
        <a:ext cx="18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0BEE2277-2189-4D8F-8D12-2A2EECFA3E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7CE3698-78A8-4CF5-A928-CC8517DD06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0DCB6-B55A-44EA-9508-DD3E6317793B}" type="datetime1">
              <a:rPr lang="fi-FI" smtClean="0"/>
              <a:t>22.9.2022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203B541-4C09-4FC6-A5A2-6A89267B5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0FE3C10-6B0B-4FF8-BEE4-8473180F59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52CB3-D276-4BEB-9A7E-8C1136874A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84375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0DD8F-14E8-4FB4-9851-6FF1E8116787}" type="datetime1">
              <a:rPr lang="fi-FI" smtClean="0"/>
              <a:pPr/>
              <a:t>22.9.2022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4F904-F624-4AA9-8809-5568B076AB80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4419402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4F904-F624-4AA9-8809-5568B076AB8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8382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09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12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3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67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9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98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1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865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1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81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1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9/22/2022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925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27" r:id="rId6"/>
    <p:sldLayoutId id="2147483723" r:id="rId7"/>
    <p:sldLayoutId id="2147483724" r:id="rId8"/>
    <p:sldLayoutId id="2147483725" r:id="rId9"/>
    <p:sldLayoutId id="2147483726" r:id="rId10"/>
    <p:sldLayoutId id="214748372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seus.fi/bitstream/handle/10024/264983/Menetelm%E4kansio%20Rautanen_Anna,%20Savolainen_Jenny,%20Vuori_Mira.pdf?sequence=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ieli.fi/materiaalit-ja-koulutukset/tietoa-mielenterveyden-vahvistamisesta/perheet/toimiva-lapsi-ja-perhe-tyo/lapset-puheeksi-menetelma/" TargetMode="External"/><Relationship Id="rId2" Type="http://schemas.openxmlformats.org/officeDocument/2006/relationships/hyperlink" Target="https://neuvokasperhe.fi/ammattilaiset/perheiden-kanssa-tehtava-yhteistyo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hyperlink" Target="https://youtu.be/d2SYNO6nDbU" TargetMode="External"/><Relationship Id="rId4" Type="http://schemas.openxmlformats.org/officeDocument/2006/relationships/hyperlink" Target="https://youtu.be/7oDn-KlFz4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7400" dirty="0"/>
              <a:t>Myönteinen kohtaaminen ja yhteistyö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dirty="0" err="1"/>
              <a:t>Perto</a:t>
            </a:r>
            <a:r>
              <a:rPr lang="fi-FI" dirty="0"/>
              <a:t> 2022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B89D7B"/>
          </a:solidFill>
          <a:ln w="38100" cap="rnd">
            <a:solidFill>
              <a:srgbClr val="B89D7B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uringonlaskua heijastavat kiikarit meren äärellä olevan pöydän päällä">
            <a:extLst>
              <a:ext uri="{FF2B5EF4-FFF2-40B4-BE49-F238E27FC236}">
                <a16:creationId xmlns:a16="http://schemas.microsoft.com/office/drawing/2014/main" id="{465DC4E9-9E3C-FA28-6AB0-17009A90857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606" r="7540" b="-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B5D0-C809-4EB9-3575-1E5BBA31A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Mitkä </a:t>
            </a:r>
            <a:r>
              <a:rPr lang="en-US" dirty="0" err="1"/>
              <a:t>asiat</a:t>
            </a:r>
            <a:r>
              <a:rPr lang="en-US" dirty="0"/>
              <a:t> </a:t>
            </a:r>
            <a:r>
              <a:rPr lang="en-US" dirty="0" err="1"/>
              <a:t>tekevät</a:t>
            </a:r>
            <a:r>
              <a:rPr lang="en-US" dirty="0"/>
              <a:t> </a:t>
            </a:r>
            <a:r>
              <a:rPr lang="en-US" dirty="0" err="1"/>
              <a:t>kohtaamistilanteesta</a:t>
            </a:r>
            <a:r>
              <a:rPr lang="en-US" dirty="0"/>
              <a:t> </a:t>
            </a:r>
            <a:r>
              <a:rPr lang="en-US" dirty="0" err="1"/>
              <a:t>myönteisen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2570B-FF3E-1ABC-A62E-856C3D3F8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 err="1"/>
              <a:t>Muista</a:t>
            </a:r>
            <a:r>
              <a:rPr lang="en-US" dirty="0"/>
              <a:t> </a:t>
            </a:r>
            <a:r>
              <a:rPr lang="en-US" dirty="0" err="1"/>
              <a:t>avoin</a:t>
            </a:r>
            <a:r>
              <a:rPr lang="en-US" dirty="0"/>
              <a:t>, </a:t>
            </a:r>
            <a:r>
              <a:rPr lang="en-US" dirty="0" err="1"/>
              <a:t>luottamuksellinen</a:t>
            </a:r>
            <a:r>
              <a:rPr lang="en-US" dirty="0"/>
              <a:t> ja </a:t>
            </a:r>
            <a:r>
              <a:rPr lang="en-US" dirty="0" err="1"/>
              <a:t>positiivinen</a:t>
            </a:r>
            <a:r>
              <a:rPr lang="en-US" dirty="0"/>
              <a:t> </a:t>
            </a:r>
            <a:r>
              <a:rPr lang="en-US" dirty="0" err="1"/>
              <a:t>vuorovaikutus</a:t>
            </a:r>
            <a:endParaRPr lang="en-US" dirty="0"/>
          </a:p>
          <a:p>
            <a:r>
              <a:rPr lang="en-US" dirty="0" err="1"/>
              <a:t>Hyväksy</a:t>
            </a:r>
            <a:r>
              <a:rPr lang="en-US" dirty="0"/>
              <a:t> ja </a:t>
            </a:r>
            <a:r>
              <a:rPr lang="en-US" dirty="0" err="1"/>
              <a:t>kunnioita</a:t>
            </a:r>
            <a:r>
              <a:rPr lang="en-US" dirty="0"/>
              <a:t> </a:t>
            </a:r>
            <a:r>
              <a:rPr lang="en-US" dirty="0" err="1"/>
              <a:t>vanhempia</a:t>
            </a:r>
            <a:endParaRPr lang="en-US" dirty="0"/>
          </a:p>
          <a:p>
            <a:r>
              <a:rPr lang="en-US" dirty="0" err="1"/>
              <a:t>Kuuntele</a:t>
            </a:r>
            <a:r>
              <a:rPr lang="en-US" dirty="0"/>
              <a:t> </a:t>
            </a:r>
            <a:r>
              <a:rPr lang="en-US" dirty="0" err="1"/>
              <a:t>vanhempia</a:t>
            </a:r>
            <a:endParaRPr lang="en-US" dirty="0"/>
          </a:p>
          <a:p>
            <a:r>
              <a:rPr lang="en-US" dirty="0"/>
              <a:t>Anna </a:t>
            </a:r>
            <a:r>
              <a:rPr lang="en-US" dirty="0" err="1"/>
              <a:t>aikaa</a:t>
            </a:r>
            <a:r>
              <a:rPr lang="en-US" dirty="0"/>
              <a:t> </a:t>
            </a:r>
            <a:r>
              <a:rPr lang="en-US" dirty="0" err="1"/>
              <a:t>keskusteluille</a:t>
            </a:r>
            <a:endParaRPr lang="en-US" dirty="0"/>
          </a:p>
          <a:p>
            <a:r>
              <a:rPr lang="en-US" dirty="0" err="1"/>
              <a:t>Huomioi</a:t>
            </a:r>
            <a:r>
              <a:rPr lang="en-US" dirty="0"/>
              <a:t> </a:t>
            </a:r>
            <a:r>
              <a:rPr lang="en-US" dirty="0" err="1"/>
              <a:t>vanhemmat</a:t>
            </a:r>
            <a:r>
              <a:rPr lang="en-US" dirty="0"/>
              <a:t> </a:t>
            </a:r>
            <a:r>
              <a:rPr lang="en-US" dirty="0" err="1"/>
              <a:t>yksilöinä</a:t>
            </a:r>
            <a:endParaRPr lang="en-US" dirty="0"/>
          </a:p>
          <a:p>
            <a:r>
              <a:rPr lang="en-US" dirty="0" err="1"/>
              <a:t>Kannusta</a:t>
            </a:r>
            <a:r>
              <a:rPr lang="en-US" dirty="0"/>
              <a:t> </a:t>
            </a:r>
            <a:r>
              <a:rPr lang="en-US" dirty="0" err="1"/>
              <a:t>vanhempia</a:t>
            </a:r>
            <a:r>
              <a:rPr lang="en-US" dirty="0"/>
              <a:t> </a:t>
            </a:r>
            <a:r>
              <a:rPr lang="en-US" dirty="0" err="1"/>
              <a:t>osallisuuteen</a:t>
            </a:r>
            <a:r>
              <a:rPr lang="en-US" dirty="0"/>
              <a:t>, </a:t>
            </a:r>
            <a:r>
              <a:rPr lang="en-US" dirty="0" err="1"/>
              <a:t>kokeile</a:t>
            </a:r>
            <a:r>
              <a:rPr lang="en-US" dirty="0"/>
              <a:t> ja </a:t>
            </a:r>
            <a:r>
              <a:rPr lang="en-US" dirty="0" err="1"/>
              <a:t>tarjoa</a:t>
            </a:r>
            <a:r>
              <a:rPr lang="en-US" dirty="0"/>
              <a:t> </a:t>
            </a:r>
            <a:r>
              <a:rPr lang="en-US" dirty="0" err="1"/>
              <a:t>vanhemmille</a:t>
            </a:r>
            <a:r>
              <a:rPr lang="en-US" dirty="0"/>
              <a:t> </a:t>
            </a:r>
            <a:r>
              <a:rPr lang="en-US" dirty="0" err="1"/>
              <a:t>erilaisia</a:t>
            </a:r>
            <a:r>
              <a:rPr lang="en-US" dirty="0"/>
              <a:t> </a:t>
            </a:r>
            <a:r>
              <a:rPr lang="en-US" dirty="0" err="1"/>
              <a:t>tapoja</a:t>
            </a:r>
            <a:r>
              <a:rPr lang="en-US" dirty="0"/>
              <a:t> olla </a:t>
            </a:r>
            <a:r>
              <a:rPr lang="en-US" dirty="0" err="1"/>
              <a:t>osallinen</a:t>
            </a:r>
          </a:p>
          <a:p>
            <a:r>
              <a:rPr lang="en-US" dirty="0"/>
              <a:t>Ota </a:t>
            </a:r>
            <a:r>
              <a:rPr lang="en-US" dirty="0" err="1"/>
              <a:t>vanhemmat</a:t>
            </a:r>
            <a:r>
              <a:rPr lang="en-US" dirty="0"/>
              <a:t> </a:t>
            </a:r>
            <a:r>
              <a:rPr lang="en-US" dirty="0" err="1"/>
              <a:t>rohkeasti</a:t>
            </a:r>
            <a:r>
              <a:rPr lang="en-US" dirty="0"/>
              <a:t> </a:t>
            </a:r>
            <a:r>
              <a:rPr lang="en-US" dirty="0" err="1"/>
              <a:t>mukaan</a:t>
            </a:r>
            <a:endParaRPr lang="en-US" dirty="0"/>
          </a:p>
          <a:p>
            <a:r>
              <a:rPr lang="en-US" dirty="0" err="1"/>
              <a:t>Arvosta</a:t>
            </a:r>
            <a:r>
              <a:rPr lang="en-US" dirty="0"/>
              <a:t> </a:t>
            </a:r>
            <a:r>
              <a:rPr lang="en-US" dirty="0" err="1"/>
              <a:t>yhdessä</a:t>
            </a:r>
            <a:r>
              <a:rPr lang="en-US" dirty="0"/>
              <a:t> </a:t>
            </a:r>
            <a:r>
              <a:rPr lang="en-US" dirty="0" err="1"/>
              <a:t>tekemistä</a:t>
            </a:r>
            <a:endParaRPr lang="en-US" dirty="0"/>
          </a:p>
          <a:p>
            <a:r>
              <a:rPr lang="en-US" dirty="0" err="1"/>
              <a:t>Tarjoa</a:t>
            </a:r>
            <a:r>
              <a:rPr lang="en-US" dirty="0"/>
              <a:t> </a:t>
            </a:r>
            <a:r>
              <a:rPr lang="en-US" dirty="0" err="1"/>
              <a:t>riittävästi</a:t>
            </a:r>
            <a:r>
              <a:rPr lang="en-US" dirty="0"/>
              <a:t> </a:t>
            </a:r>
            <a:r>
              <a:rPr lang="en-US" dirty="0" err="1"/>
              <a:t>tietoa</a:t>
            </a:r>
            <a:r>
              <a:rPr lang="en-US" dirty="0"/>
              <a:t> ja </a:t>
            </a:r>
            <a:r>
              <a:rPr lang="en-US" dirty="0" err="1"/>
              <a:t>tukea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4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47B6BBF-09F2-4A29-AE4E-3771E292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3D31E8-A2EE-2C29-0538-08AA831BF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34029"/>
            <a:ext cx="10921640" cy="1314698"/>
          </a:xfrm>
        </p:spPr>
        <p:txBody>
          <a:bodyPr anchor="ctr">
            <a:normAutofit/>
          </a:bodyPr>
          <a:lstStyle/>
          <a:p>
            <a:pPr algn="ctr"/>
            <a:r>
              <a:rPr lang="en-US" sz="7200"/>
              <a:t>Kohtaaminen - läsnäolon aakkoset</a:t>
            </a:r>
          </a:p>
        </p:txBody>
      </p:sp>
      <p:sp>
        <p:nvSpPr>
          <p:cNvPr id="11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48305" y="2241737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B89D7B"/>
          </a:solidFill>
          <a:ln w="34925">
            <a:solidFill>
              <a:srgbClr val="B89D7B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0DC9F9-E6A6-0C2A-0119-32BCD2EF04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132974"/>
              </p:ext>
            </p:extLst>
          </p:nvPr>
        </p:nvGraphicFramePr>
        <p:xfrm>
          <a:off x="632647" y="2805098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2412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16B2A-E5C9-BB02-AC5C-9E97B3681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Kohtaamisen</a:t>
            </a:r>
            <a:r>
              <a:rPr lang="en-US" dirty="0"/>
              <a:t> </a:t>
            </a:r>
            <a:r>
              <a:rPr lang="en-US" dirty="0" err="1"/>
              <a:t>merkitys</a:t>
            </a:r>
            <a:r>
              <a:rPr lang="en-US" dirty="0"/>
              <a:t> </a:t>
            </a:r>
            <a:r>
              <a:rPr lang="en-US" dirty="0" err="1"/>
              <a:t>vuorovaikutuksessa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0A90E-2EF1-5EF1-7ECF-0A9D4D892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hlinkClick r:id="rId2"/>
              </a:rPr>
              <a:t>Menetelmäkansio lapsen ja vanhemman vuorovaikutuksen tukemiseksi (theseus.fi)</a:t>
            </a:r>
          </a:p>
          <a:p>
            <a:pPr marL="0" indent="0">
              <a:buNone/>
            </a:pPr>
            <a:r>
              <a:rPr lang="en-US" dirty="0"/>
              <a:t>--&gt; </a:t>
            </a:r>
            <a:r>
              <a:rPr lang="en-US" dirty="0" err="1"/>
              <a:t>kuva</a:t>
            </a:r>
            <a:r>
              <a:rPr lang="en-US" dirty="0"/>
              <a:t> </a:t>
            </a:r>
            <a:r>
              <a:rPr lang="en-US" dirty="0" err="1"/>
              <a:t>sivulta</a:t>
            </a:r>
            <a:r>
              <a:rPr lang="en-US" dirty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3642792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998285-D622-1F00-7256-31420FB6B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600"/>
              <a:t>Vinkkejä yhteistyöhön 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093" y="2563839"/>
            <a:ext cx="3931920" cy="27432"/>
          </a:xfrm>
          <a:custGeom>
            <a:avLst/>
            <a:gdLst>
              <a:gd name="connsiteX0" fmla="*/ 0 w 3931920"/>
              <a:gd name="connsiteY0" fmla="*/ 0 h 27432"/>
              <a:gd name="connsiteX1" fmla="*/ 733958 w 3931920"/>
              <a:gd name="connsiteY1" fmla="*/ 0 h 27432"/>
              <a:gd name="connsiteX2" fmla="*/ 1428598 w 3931920"/>
              <a:gd name="connsiteY2" fmla="*/ 0 h 27432"/>
              <a:gd name="connsiteX3" fmla="*/ 2123237 w 3931920"/>
              <a:gd name="connsiteY3" fmla="*/ 0 h 27432"/>
              <a:gd name="connsiteX4" fmla="*/ 2660599 w 3931920"/>
              <a:gd name="connsiteY4" fmla="*/ 0 h 27432"/>
              <a:gd name="connsiteX5" fmla="*/ 3237281 w 3931920"/>
              <a:gd name="connsiteY5" fmla="*/ 0 h 27432"/>
              <a:gd name="connsiteX6" fmla="*/ 3931920 w 3931920"/>
              <a:gd name="connsiteY6" fmla="*/ 0 h 27432"/>
              <a:gd name="connsiteX7" fmla="*/ 3931920 w 3931920"/>
              <a:gd name="connsiteY7" fmla="*/ 27432 h 27432"/>
              <a:gd name="connsiteX8" fmla="*/ 3276600 w 3931920"/>
              <a:gd name="connsiteY8" fmla="*/ 27432 h 27432"/>
              <a:gd name="connsiteX9" fmla="*/ 2739238 w 3931920"/>
              <a:gd name="connsiteY9" fmla="*/ 27432 h 27432"/>
              <a:gd name="connsiteX10" fmla="*/ 2201875 w 3931920"/>
              <a:gd name="connsiteY10" fmla="*/ 27432 h 27432"/>
              <a:gd name="connsiteX11" fmla="*/ 1507236 w 3931920"/>
              <a:gd name="connsiteY11" fmla="*/ 27432 h 27432"/>
              <a:gd name="connsiteX12" fmla="*/ 930554 w 3931920"/>
              <a:gd name="connsiteY12" fmla="*/ 27432 h 27432"/>
              <a:gd name="connsiteX13" fmla="*/ 0 w 3931920"/>
              <a:gd name="connsiteY13" fmla="*/ 27432 h 27432"/>
              <a:gd name="connsiteX14" fmla="*/ 0 w 3931920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31920" h="27432" fill="none" extrusionOk="0">
                <a:moveTo>
                  <a:pt x="0" y="0"/>
                </a:moveTo>
                <a:cubicBezTo>
                  <a:pt x="245351" y="16874"/>
                  <a:pt x="509174" y="13736"/>
                  <a:pt x="733958" y="0"/>
                </a:cubicBezTo>
                <a:cubicBezTo>
                  <a:pt x="958742" y="-13736"/>
                  <a:pt x="1245406" y="-17215"/>
                  <a:pt x="1428598" y="0"/>
                </a:cubicBezTo>
                <a:cubicBezTo>
                  <a:pt x="1611790" y="17215"/>
                  <a:pt x="1930525" y="20562"/>
                  <a:pt x="2123237" y="0"/>
                </a:cubicBezTo>
                <a:cubicBezTo>
                  <a:pt x="2315949" y="-20562"/>
                  <a:pt x="2485508" y="11332"/>
                  <a:pt x="2660599" y="0"/>
                </a:cubicBezTo>
                <a:cubicBezTo>
                  <a:pt x="2835690" y="-11332"/>
                  <a:pt x="3075198" y="-14809"/>
                  <a:pt x="3237281" y="0"/>
                </a:cubicBezTo>
                <a:cubicBezTo>
                  <a:pt x="3399364" y="14809"/>
                  <a:pt x="3745084" y="-4992"/>
                  <a:pt x="3931920" y="0"/>
                </a:cubicBezTo>
                <a:cubicBezTo>
                  <a:pt x="3930963" y="8431"/>
                  <a:pt x="3931571" y="14612"/>
                  <a:pt x="3931920" y="27432"/>
                </a:cubicBezTo>
                <a:cubicBezTo>
                  <a:pt x="3765435" y="40792"/>
                  <a:pt x="3452398" y="38703"/>
                  <a:pt x="3276600" y="27432"/>
                </a:cubicBezTo>
                <a:cubicBezTo>
                  <a:pt x="3100802" y="16161"/>
                  <a:pt x="2914889" y="26998"/>
                  <a:pt x="2739238" y="27432"/>
                </a:cubicBezTo>
                <a:cubicBezTo>
                  <a:pt x="2563587" y="27866"/>
                  <a:pt x="2395484" y="39154"/>
                  <a:pt x="2201875" y="27432"/>
                </a:cubicBezTo>
                <a:cubicBezTo>
                  <a:pt x="2008266" y="15710"/>
                  <a:pt x="1781367" y="4899"/>
                  <a:pt x="1507236" y="27432"/>
                </a:cubicBezTo>
                <a:cubicBezTo>
                  <a:pt x="1233105" y="49965"/>
                  <a:pt x="1075495" y="47542"/>
                  <a:pt x="930554" y="27432"/>
                </a:cubicBezTo>
                <a:cubicBezTo>
                  <a:pt x="785613" y="7322"/>
                  <a:pt x="268930" y="30433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31920" h="27432" stroke="0" extrusionOk="0">
                <a:moveTo>
                  <a:pt x="0" y="0"/>
                </a:moveTo>
                <a:cubicBezTo>
                  <a:pt x="278269" y="4786"/>
                  <a:pt x="349028" y="-10422"/>
                  <a:pt x="616001" y="0"/>
                </a:cubicBezTo>
                <a:cubicBezTo>
                  <a:pt x="882974" y="10422"/>
                  <a:pt x="931617" y="-15515"/>
                  <a:pt x="1153363" y="0"/>
                </a:cubicBezTo>
                <a:cubicBezTo>
                  <a:pt x="1375109" y="15515"/>
                  <a:pt x="1704089" y="-3631"/>
                  <a:pt x="1887322" y="0"/>
                </a:cubicBezTo>
                <a:cubicBezTo>
                  <a:pt x="2070555" y="3631"/>
                  <a:pt x="2344155" y="2213"/>
                  <a:pt x="2503322" y="0"/>
                </a:cubicBezTo>
                <a:cubicBezTo>
                  <a:pt x="2662489" y="-2213"/>
                  <a:pt x="2976859" y="26691"/>
                  <a:pt x="3119323" y="0"/>
                </a:cubicBezTo>
                <a:cubicBezTo>
                  <a:pt x="3261787" y="-26691"/>
                  <a:pt x="3588171" y="-28651"/>
                  <a:pt x="3931920" y="0"/>
                </a:cubicBezTo>
                <a:cubicBezTo>
                  <a:pt x="3930565" y="9524"/>
                  <a:pt x="3930718" y="13975"/>
                  <a:pt x="3931920" y="27432"/>
                </a:cubicBezTo>
                <a:cubicBezTo>
                  <a:pt x="3664329" y="4021"/>
                  <a:pt x="3437686" y="14511"/>
                  <a:pt x="3276600" y="27432"/>
                </a:cubicBezTo>
                <a:cubicBezTo>
                  <a:pt x="3115514" y="40353"/>
                  <a:pt x="2913592" y="48967"/>
                  <a:pt x="2739238" y="27432"/>
                </a:cubicBezTo>
                <a:cubicBezTo>
                  <a:pt x="2564884" y="5897"/>
                  <a:pt x="2294049" y="39820"/>
                  <a:pt x="2083918" y="27432"/>
                </a:cubicBezTo>
                <a:cubicBezTo>
                  <a:pt x="1873787" y="15044"/>
                  <a:pt x="1718903" y="21388"/>
                  <a:pt x="1428598" y="27432"/>
                </a:cubicBezTo>
                <a:cubicBezTo>
                  <a:pt x="1138293" y="33476"/>
                  <a:pt x="952209" y="50441"/>
                  <a:pt x="812597" y="27432"/>
                </a:cubicBezTo>
                <a:cubicBezTo>
                  <a:pt x="672985" y="4423"/>
                  <a:pt x="305800" y="28240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rgbClr val="B89D7B"/>
          </a:solidFill>
          <a:ln w="38100" cap="rnd">
            <a:solidFill>
              <a:srgbClr val="B89D7B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E1991-CFE9-7AB3-EEAA-008728AF1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hlinkClick r:id="rId2"/>
              </a:rPr>
              <a:t>Perheiden kanssa tehtävä yhteistyö - Neuvokas perhe -ammattilaiset</a:t>
            </a:r>
            <a:endParaRPr lang="en-US">
              <a:hlinkClick r:id="rId2"/>
            </a:endParaRPr>
          </a:p>
          <a:p>
            <a:pPr>
              <a:lnSpc>
                <a:spcPct val="100000"/>
              </a:lnSpc>
            </a:pPr>
            <a:r>
              <a:rPr lang="en-US" dirty="0">
                <a:hlinkClick r:id="rId3"/>
              </a:rPr>
              <a:t>Lapset puheeksi® -menetelmä - MIELI ry</a:t>
            </a:r>
            <a:endParaRPr lang="en-US">
              <a:hlinkClick r:id="rId3"/>
            </a:endParaRPr>
          </a:p>
          <a:p>
            <a:pPr>
              <a:lnSpc>
                <a:spcPct val="100000"/>
              </a:lnSpc>
            </a:pPr>
            <a:r>
              <a:rPr lang="en-US" dirty="0">
                <a:hlinkClick r:id="rId4"/>
              </a:rPr>
              <a:t>https://youtu.be/7oDn-KlFz4s</a:t>
            </a:r>
            <a:endParaRPr lang="en-US">
              <a:hlinkClick r:id="rId4"/>
            </a:endParaRPr>
          </a:p>
          <a:p>
            <a:pPr>
              <a:lnSpc>
                <a:spcPct val="100000"/>
              </a:lnSpc>
            </a:pPr>
            <a:r>
              <a:rPr lang="en-US" dirty="0">
                <a:hlinkClick r:id="rId5"/>
              </a:rPr>
              <a:t>https://youtu.be/d2SYNO6nDbU</a:t>
            </a:r>
            <a:endParaRPr lang="en-US">
              <a:hlinkClick r:id="rId5"/>
            </a:endParaRPr>
          </a:p>
          <a:p>
            <a:pPr>
              <a:lnSpc>
                <a:spcPct val="100000"/>
              </a:lnSpc>
            </a:pPr>
            <a:r>
              <a:rPr lang="en-US" dirty="0" err="1"/>
              <a:t>Huomaa</a:t>
            </a:r>
            <a:r>
              <a:rPr lang="en-US" dirty="0"/>
              <a:t> </a:t>
            </a:r>
            <a:r>
              <a:rPr lang="en-US" dirty="0" err="1"/>
              <a:t>hyvä-materiaalit</a:t>
            </a:r>
            <a:endParaRPr lang="en-US"/>
          </a:p>
        </p:txBody>
      </p:sp>
      <p:pic>
        <p:nvPicPr>
          <p:cNvPr id="5" name="Picture 4" descr="Värikäs paperi piirustukset">
            <a:extLst>
              <a:ext uri="{FF2B5EF4-FFF2-40B4-BE49-F238E27FC236}">
                <a16:creationId xmlns:a16="http://schemas.microsoft.com/office/drawing/2014/main" id="{603F0C1D-E877-D641-C192-0727468E3F2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581" r="29565" b="-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64244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213115-EB5B-6AA1-4160-CDDB72FE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 dirty="0" err="1"/>
              <a:t>Millaisia</a:t>
            </a:r>
            <a:r>
              <a:rPr lang="en-US" sz="3100" dirty="0"/>
              <a:t> </a:t>
            </a:r>
            <a:r>
              <a:rPr lang="en-US" sz="3100" dirty="0" err="1"/>
              <a:t>yhteistyön</a:t>
            </a:r>
            <a:r>
              <a:rPr lang="en-US" sz="3100" dirty="0"/>
              <a:t> </a:t>
            </a:r>
            <a:r>
              <a:rPr lang="en-US" sz="3100" dirty="0" err="1"/>
              <a:t>muotoja</a:t>
            </a:r>
            <a:r>
              <a:rPr lang="en-US" sz="3100" dirty="0"/>
              <a:t>, </a:t>
            </a:r>
            <a:r>
              <a:rPr lang="en-US" sz="3100" dirty="0" err="1"/>
              <a:t>menetelmiä</a:t>
            </a:r>
            <a:r>
              <a:rPr lang="en-US" sz="3100" dirty="0"/>
              <a:t> tai </a:t>
            </a:r>
            <a:r>
              <a:rPr lang="en-US" sz="3100" dirty="0" err="1"/>
              <a:t>välineitä</a:t>
            </a:r>
            <a:r>
              <a:rPr lang="en-US" sz="3100" dirty="0"/>
              <a:t> </a:t>
            </a:r>
            <a:r>
              <a:rPr lang="en-US" sz="3100" dirty="0" err="1"/>
              <a:t>olet</a:t>
            </a:r>
            <a:r>
              <a:rPr lang="en-US" sz="3100" dirty="0"/>
              <a:t> </a:t>
            </a:r>
            <a:r>
              <a:rPr lang="en-US" sz="3100" dirty="0" err="1"/>
              <a:t>nähnyt</a:t>
            </a:r>
            <a:r>
              <a:rPr lang="en-US" sz="3100" dirty="0"/>
              <a:t> tai </a:t>
            </a:r>
            <a:r>
              <a:rPr lang="en-US" sz="3100" dirty="0" err="1"/>
              <a:t>tiedät</a:t>
            </a:r>
            <a:r>
              <a:rPr lang="en-US" sz="3100" dirty="0"/>
              <a:t> </a:t>
            </a:r>
            <a:r>
              <a:rPr lang="en-US" sz="3100" dirty="0" err="1"/>
              <a:t>toteutuvan</a:t>
            </a:r>
            <a:r>
              <a:rPr lang="en-US" sz="3100" dirty="0"/>
              <a:t> </a:t>
            </a:r>
            <a:r>
              <a:rPr lang="en-US" sz="3100" dirty="0" err="1"/>
              <a:t>varhaiskasvatuksessa</a:t>
            </a:r>
            <a:r>
              <a:rPr lang="en-US" sz="3100" dirty="0"/>
              <a:t>?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093" y="2563839"/>
            <a:ext cx="3931920" cy="27432"/>
          </a:xfrm>
          <a:custGeom>
            <a:avLst/>
            <a:gdLst>
              <a:gd name="connsiteX0" fmla="*/ 0 w 3931920"/>
              <a:gd name="connsiteY0" fmla="*/ 0 h 27432"/>
              <a:gd name="connsiteX1" fmla="*/ 733958 w 3931920"/>
              <a:gd name="connsiteY1" fmla="*/ 0 h 27432"/>
              <a:gd name="connsiteX2" fmla="*/ 1428598 w 3931920"/>
              <a:gd name="connsiteY2" fmla="*/ 0 h 27432"/>
              <a:gd name="connsiteX3" fmla="*/ 2123237 w 3931920"/>
              <a:gd name="connsiteY3" fmla="*/ 0 h 27432"/>
              <a:gd name="connsiteX4" fmla="*/ 2660599 w 3931920"/>
              <a:gd name="connsiteY4" fmla="*/ 0 h 27432"/>
              <a:gd name="connsiteX5" fmla="*/ 3237281 w 3931920"/>
              <a:gd name="connsiteY5" fmla="*/ 0 h 27432"/>
              <a:gd name="connsiteX6" fmla="*/ 3931920 w 3931920"/>
              <a:gd name="connsiteY6" fmla="*/ 0 h 27432"/>
              <a:gd name="connsiteX7" fmla="*/ 3931920 w 3931920"/>
              <a:gd name="connsiteY7" fmla="*/ 27432 h 27432"/>
              <a:gd name="connsiteX8" fmla="*/ 3276600 w 3931920"/>
              <a:gd name="connsiteY8" fmla="*/ 27432 h 27432"/>
              <a:gd name="connsiteX9" fmla="*/ 2739238 w 3931920"/>
              <a:gd name="connsiteY9" fmla="*/ 27432 h 27432"/>
              <a:gd name="connsiteX10" fmla="*/ 2201875 w 3931920"/>
              <a:gd name="connsiteY10" fmla="*/ 27432 h 27432"/>
              <a:gd name="connsiteX11" fmla="*/ 1507236 w 3931920"/>
              <a:gd name="connsiteY11" fmla="*/ 27432 h 27432"/>
              <a:gd name="connsiteX12" fmla="*/ 930554 w 3931920"/>
              <a:gd name="connsiteY12" fmla="*/ 27432 h 27432"/>
              <a:gd name="connsiteX13" fmla="*/ 0 w 3931920"/>
              <a:gd name="connsiteY13" fmla="*/ 27432 h 27432"/>
              <a:gd name="connsiteX14" fmla="*/ 0 w 3931920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31920" h="27432" fill="none" extrusionOk="0">
                <a:moveTo>
                  <a:pt x="0" y="0"/>
                </a:moveTo>
                <a:cubicBezTo>
                  <a:pt x="245351" y="16874"/>
                  <a:pt x="509174" y="13736"/>
                  <a:pt x="733958" y="0"/>
                </a:cubicBezTo>
                <a:cubicBezTo>
                  <a:pt x="958742" y="-13736"/>
                  <a:pt x="1245406" y="-17215"/>
                  <a:pt x="1428598" y="0"/>
                </a:cubicBezTo>
                <a:cubicBezTo>
                  <a:pt x="1611790" y="17215"/>
                  <a:pt x="1930525" y="20562"/>
                  <a:pt x="2123237" y="0"/>
                </a:cubicBezTo>
                <a:cubicBezTo>
                  <a:pt x="2315949" y="-20562"/>
                  <a:pt x="2485508" y="11332"/>
                  <a:pt x="2660599" y="0"/>
                </a:cubicBezTo>
                <a:cubicBezTo>
                  <a:pt x="2835690" y="-11332"/>
                  <a:pt x="3075198" y="-14809"/>
                  <a:pt x="3237281" y="0"/>
                </a:cubicBezTo>
                <a:cubicBezTo>
                  <a:pt x="3399364" y="14809"/>
                  <a:pt x="3745084" y="-4992"/>
                  <a:pt x="3931920" y="0"/>
                </a:cubicBezTo>
                <a:cubicBezTo>
                  <a:pt x="3930963" y="8431"/>
                  <a:pt x="3931571" y="14612"/>
                  <a:pt x="3931920" y="27432"/>
                </a:cubicBezTo>
                <a:cubicBezTo>
                  <a:pt x="3765435" y="40792"/>
                  <a:pt x="3452398" y="38703"/>
                  <a:pt x="3276600" y="27432"/>
                </a:cubicBezTo>
                <a:cubicBezTo>
                  <a:pt x="3100802" y="16161"/>
                  <a:pt x="2914889" y="26998"/>
                  <a:pt x="2739238" y="27432"/>
                </a:cubicBezTo>
                <a:cubicBezTo>
                  <a:pt x="2563587" y="27866"/>
                  <a:pt x="2395484" y="39154"/>
                  <a:pt x="2201875" y="27432"/>
                </a:cubicBezTo>
                <a:cubicBezTo>
                  <a:pt x="2008266" y="15710"/>
                  <a:pt x="1781367" y="4899"/>
                  <a:pt x="1507236" y="27432"/>
                </a:cubicBezTo>
                <a:cubicBezTo>
                  <a:pt x="1233105" y="49965"/>
                  <a:pt x="1075495" y="47542"/>
                  <a:pt x="930554" y="27432"/>
                </a:cubicBezTo>
                <a:cubicBezTo>
                  <a:pt x="785613" y="7322"/>
                  <a:pt x="268930" y="30433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31920" h="27432" stroke="0" extrusionOk="0">
                <a:moveTo>
                  <a:pt x="0" y="0"/>
                </a:moveTo>
                <a:cubicBezTo>
                  <a:pt x="278269" y="4786"/>
                  <a:pt x="349028" y="-10422"/>
                  <a:pt x="616001" y="0"/>
                </a:cubicBezTo>
                <a:cubicBezTo>
                  <a:pt x="882974" y="10422"/>
                  <a:pt x="931617" y="-15515"/>
                  <a:pt x="1153363" y="0"/>
                </a:cubicBezTo>
                <a:cubicBezTo>
                  <a:pt x="1375109" y="15515"/>
                  <a:pt x="1704089" y="-3631"/>
                  <a:pt x="1887322" y="0"/>
                </a:cubicBezTo>
                <a:cubicBezTo>
                  <a:pt x="2070555" y="3631"/>
                  <a:pt x="2344155" y="2213"/>
                  <a:pt x="2503322" y="0"/>
                </a:cubicBezTo>
                <a:cubicBezTo>
                  <a:pt x="2662489" y="-2213"/>
                  <a:pt x="2976859" y="26691"/>
                  <a:pt x="3119323" y="0"/>
                </a:cubicBezTo>
                <a:cubicBezTo>
                  <a:pt x="3261787" y="-26691"/>
                  <a:pt x="3588171" y="-28651"/>
                  <a:pt x="3931920" y="0"/>
                </a:cubicBezTo>
                <a:cubicBezTo>
                  <a:pt x="3930565" y="9524"/>
                  <a:pt x="3930718" y="13975"/>
                  <a:pt x="3931920" y="27432"/>
                </a:cubicBezTo>
                <a:cubicBezTo>
                  <a:pt x="3664329" y="4021"/>
                  <a:pt x="3437686" y="14511"/>
                  <a:pt x="3276600" y="27432"/>
                </a:cubicBezTo>
                <a:cubicBezTo>
                  <a:pt x="3115514" y="40353"/>
                  <a:pt x="2913592" y="48967"/>
                  <a:pt x="2739238" y="27432"/>
                </a:cubicBezTo>
                <a:cubicBezTo>
                  <a:pt x="2564884" y="5897"/>
                  <a:pt x="2294049" y="39820"/>
                  <a:pt x="2083918" y="27432"/>
                </a:cubicBezTo>
                <a:cubicBezTo>
                  <a:pt x="1873787" y="15044"/>
                  <a:pt x="1718903" y="21388"/>
                  <a:pt x="1428598" y="27432"/>
                </a:cubicBezTo>
                <a:cubicBezTo>
                  <a:pt x="1138293" y="33476"/>
                  <a:pt x="952209" y="50441"/>
                  <a:pt x="812597" y="27432"/>
                </a:cubicBezTo>
                <a:cubicBezTo>
                  <a:pt x="672985" y="4423"/>
                  <a:pt x="305800" y="28240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rgbClr val="B89D7B"/>
          </a:solidFill>
          <a:ln w="38100" cap="rnd">
            <a:solidFill>
              <a:srgbClr val="B89D7B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1ED0A-AC79-6489-332B-A0A80F10D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 err="1"/>
              <a:t>Keskustelut</a:t>
            </a:r>
            <a:r>
              <a:rPr lang="en-US" dirty="0"/>
              <a:t>: </a:t>
            </a:r>
            <a:r>
              <a:rPr lang="en-US" dirty="0" err="1"/>
              <a:t>tutustuminen</a:t>
            </a:r>
            <a:r>
              <a:rPr lang="en-US" dirty="0"/>
              <a:t> ja </a:t>
            </a:r>
            <a:r>
              <a:rPr lang="en-US" dirty="0" err="1"/>
              <a:t>alkuvasut</a:t>
            </a:r>
            <a:r>
              <a:rPr lang="en-US" dirty="0"/>
              <a:t>, vasu-</a:t>
            </a:r>
            <a:r>
              <a:rPr lang="en-US" dirty="0" err="1"/>
              <a:t>keskustelut</a:t>
            </a:r>
            <a:r>
              <a:rPr lang="en-US" dirty="0"/>
              <a:t>, </a:t>
            </a:r>
            <a:r>
              <a:rPr lang="en-US" dirty="0" err="1"/>
              <a:t>päivittäiset</a:t>
            </a:r>
            <a:r>
              <a:rPr lang="en-US" dirty="0"/>
              <a:t> </a:t>
            </a:r>
            <a:r>
              <a:rPr lang="en-US" dirty="0" err="1"/>
              <a:t>keskustelut</a:t>
            </a:r>
            <a:r>
              <a:rPr lang="en-US" dirty="0"/>
              <a:t>, </a:t>
            </a:r>
            <a:r>
              <a:rPr lang="en-US" dirty="0" err="1"/>
              <a:t>yhteydenpito</a:t>
            </a:r>
            <a:r>
              <a:rPr lang="en-US" dirty="0"/>
              <a:t> </a:t>
            </a:r>
            <a:r>
              <a:rPr lang="en-US" dirty="0" err="1"/>
              <a:t>viestitse</a:t>
            </a:r>
            <a:endParaRPr lang="en-US" dirty="0"/>
          </a:p>
          <a:p>
            <a:r>
              <a:rPr lang="en-US" dirty="0" err="1"/>
              <a:t>Vanhempainillat</a:t>
            </a:r>
            <a:r>
              <a:rPr lang="en-US" dirty="0"/>
              <a:t> ja </a:t>
            </a:r>
            <a:r>
              <a:rPr lang="en-US" dirty="0" err="1"/>
              <a:t>erilaiset</a:t>
            </a:r>
            <a:r>
              <a:rPr lang="en-US" dirty="0"/>
              <a:t> </a:t>
            </a:r>
            <a:r>
              <a:rPr lang="en-US" dirty="0" err="1"/>
              <a:t>tapahtumat</a:t>
            </a:r>
            <a:endParaRPr lang="en-US" dirty="0"/>
          </a:p>
          <a:p>
            <a:r>
              <a:rPr lang="en-US" dirty="0" err="1"/>
              <a:t>Palautteen</a:t>
            </a:r>
            <a:r>
              <a:rPr lang="en-US" dirty="0"/>
              <a:t> </a:t>
            </a:r>
            <a:r>
              <a:rPr lang="en-US" dirty="0" err="1"/>
              <a:t>kerääminen</a:t>
            </a:r>
          </a:p>
          <a:p>
            <a:r>
              <a:rPr lang="en-US" dirty="0" err="1"/>
              <a:t>Moniammatillisuus</a:t>
            </a:r>
            <a:r>
              <a:rPr lang="en-US" dirty="0"/>
              <a:t>: </a:t>
            </a:r>
            <a:r>
              <a:rPr lang="en-US" dirty="0" err="1"/>
              <a:t>tiimit</a:t>
            </a:r>
            <a:r>
              <a:rPr lang="en-US" dirty="0"/>
              <a:t>, </a:t>
            </a:r>
            <a:r>
              <a:rPr lang="en-US" dirty="0" err="1"/>
              <a:t>työyhteisön</a:t>
            </a:r>
            <a:r>
              <a:rPr lang="en-US" dirty="0"/>
              <a:t> </a:t>
            </a:r>
            <a:r>
              <a:rPr lang="en-US" dirty="0" err="1"/>
              <a:t>palaverit</a:t>
            </a:r>
            <a:r>
              <a:rPr lang="en-US" dirty="0"/>
              <a:t>, </a:t>
            </a:r>
            <a:r>
              <a:rPr lang="en-US" dirty="0" err="1"/>
              <a:t>yhteistyö</a:t>
            </a:r>
            <a:r>
              <a:rPr lang="en-US" dirty="0"/>
              <a:t> </a:t>
            </a:r>
            <a:r>
              <a:rPr lang="en-US" dirty="0" err="1"/>
              <a:t>alueen</a:t>
            </a:r>
            <a:r>
              <a:rPr lang="en-US" dirty="0"/>
              <a:t> </a:t>
            </a:r>
            <a:r>
              <a:rPr lang="en-US" dirty="0" err="1"/>
              <a:t>päiväkotien</a:t>
            </a:r>
            <a:r>
              <a:rPr lang="en-US" dirty="0"/>
              <a:t> </a:t>
            </a:r>
            <a:r>
              <a:rPr lang="en-US" dirty="0" err="1"/>
              <a:t>kanssa</a:t>
            </a:r>
            <a:r>
              <a:rPr lang="en-US" dirty="0"/>
              <a:t>, </a:t>
            </a:r>
            <a:r>
              <a:rPr lang="en-US" dirty="0" err="1"/>
              <a:t>veo</a:t>
            </a:r>
            <a:r>
              <a:rPr lang="en-US" dirty="0"/>
              <a:t>, </a:t>
            </a:r>
            <a:r>
              <a:rPr lang="en-US" dirty="0" err="1"/>
              <a:t>keskustelut</a:t>
            </a:r>
            <a:r>
              <a:rPr lang="en-US" dirty="0"/>
              <a:t> </a:t>
            </a:r>
            <a:r>
              <a:rPr lang="en-US" dirty="0" err="1"/>
              <a:t>alueen</a:t>
            </a:r>
            <a:r>
              <a:rPr lang="en-US" dirty="0"/>
              <a:t> </a:t>
            </a:r>
            <a:r>
              <a:rPr lang="en-US" dirty="0" err="1"/>
              <a:t>opejen</a:t>
            </a:r>
            <a:r>
              <a:rPr lang="en-US" dirty="0"/>
              <a:t>/</a:t>
            </a:r>
            <a:r>
              <a:rPr lang="en-US" dirty="0" err="1"/>
              <a:t>hoitajien</a:t>
            </a:r>
            <a:r>
              <a:rPr lang="en-US" dirty="0"/>
              <a:t> </a:t>
            </a:r>
            <a:r>
              <a:rPr lang="en-US" dirty="0" err="1"/>
              <a:t>kesken</a:t>
            </a:r>
            <a:r>
              <a:rPr lang="en-US" dirty="0"/>
              <a:t>, </a:t>
            </a:r>
            <a:r>
              <a:rPr lang="en-US" dirty="0" err="1"/>
              <a:t>neuvola</a:t>
            </a:r>
            <a:r>
              <a:rPr lang="en-US" dirty="0"/>
              <a:t>, </a:t>
            </a:r>
            <a:r>
              <a:rPr lang="en-US" dirty="0" err="1"/>
              <a:t>sos</a:t>
            </a:r>
            <a:r>
              <a:rPr lang="en-US" dirty="0"/>
              <a:t>. ja </a:t>
            </a:r>
            <a:r>
              <a:rPr lang="en-US" dirty="0" err="1"/>
              <a:t>perhepalvelut</a:t>
            </a:r>
            <a:r>
              <a:rPr lang="en-US" dirty="0"/>
              <a:t>,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tukipalvelut</a:t>
            </a:r>
            <a:r>
              <a:rPr lang="en-US" dirty="0"/>
              <a:t>/</a:t>
            </a:r>
            <a:r>
              <a:rPr lang="en-US" dirty="0" err="1"/>
              <a:t>terapeutit</a:t>
            </a:r>
          </a:p>
          <a:p>
            <a:endParaRPr lang="en-US" dirty="0"/>
          </a:p>
        </p:txBody>
      </p:sp>
      <p:pic>
        <p:nvPicPr>
          <p:cNvPr id="5" name="Picture 4" descr="Handsfree-wrists ja interlinked voit piirtää ympyrän">
            <a:extLst>
              <a:ext uri="{FF2B5EF4-FFF2-40B4-BE49-F238E27FC236}">
                <a16:creationId xmlns:a16="http://schemas.microsoft.com/office/drawing/2014/main" id="{948996D3-9901-D38A-371D-0ED8FA4460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877" r="17268" b="-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06675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61CFD-74DA-BFDE-2A74-57182D7F8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Yhteistyön</a:t>
            </a:r>
            <a:r>
              <a:rPr lang="en-US" dirty="0"/>
              <a:t> </a:t>
            </a:r>
            <a:r>
              <a:rPr lang="en-US" dirty="0" err="1"/>
              <a:t>nelikenttä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63A62-FED8-6FFF-FAC8-8CAD1CC09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657600" lvl="8" indent="0">
              <a:buNone/>
            </a:pPr>
            <a:r>
              <a:rPr lang="en-US" dirty="0"/>
              <a:t>        </a:t>
            </a:r>
            <a:r>
              <a:rPr lang="en-US" dirty="0" err="1"/>
              <a:t>Vahvuudet</a:t>
            </a:r>
            <a:r>
              <a:rPr lang="en-US" dirty="0"/>
              <a:t> ja </a:t>
            </a:r>
            <a:r>
              <a:rPr lang="en-US" dirty="0" err="1"/>
              <a:t>haasteet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657600" lvl="8" indent="0">
              <a:buNone/>
            </a:pPr>
            <a:r>
              <a:rPr lang="en-US" dirty="0"/>
              <a:t>        </a:t>
            </a:r>
            <a:r>
              <a:rPr lang="en-US" dirty="0" err="1"/>
              <a:t>Mahdollisuudet</a:t>
            </a:r>
            <a:r>
              <a:rPr lang="en-US" dirty="0"/>
              <a:t> ja </a:t>
            </a:r>
            <a:r>
              <a:rPr lang="en-US" dirty="0" err="1"/>
              <a:t>uhat</a:t>
            </a:r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17D8902-9752-0AA3-0E1D-C351A3A2E6CC}"/>
              </a:ext>
            </a:extLst>
          </p:cNvPr>
          <p:cNvCxnSpPr/>
          <p:nvPr/>
        </p:nvCxnSpPr>
        <p:spPr>
          <a:xfrm>
            <a:off x="5638800" y="2971800"/>
            <a:ext cx="0" cy="2469444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AB3C262-18E0-B56D-FE6F-684D8B067B6E}"/>
              </a:ext>
            </a:extLst>
          </p:cNvPr>
          <p:cNvCxnSpPr/>
          <p:nvPr/>
        </p:nvCxnSpPr>
        <p:spPr>
          <a:xfrm flipV="1">
            <a:off x="4638675" y="4046007"/>
            <a:ext cx="2003776" cy="1411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C5266FE-34AA-7CF2-350D-94B1AE06243E}"/>
              </a:ext>
            </a:extLst>
          </p:cNvPr>
          <p:cNvSpPr txBox="1"/>
          <p:nvPr/>
        </p:nvSpPr>
        <p:spPr>
          <a:xfrm>
            <a:off x="6223000" y="3527777"/>
            <a:ext cx="180974" cy="36194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99234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_2SEEDS">
      <a:dk1>
        <a:srgbClr val="000000"/>
      </a:dk1>
      <a:lt1>
        <a:srgbClr val="FFFFFF"/>
      </a:lt1>
      <a:dk2>
        <a:srgbClr val="242E41"/>
      </a:dk2>
      <a:lt2>
        <a:srgbClr val="E2E5E8"/>
      </a:lt2>
      <a:accent1>
        <a:srgbClr val="B89D7B"/>
      </a:accent1>
      <a:accent2>
        <a:srgbClr val="C39790"/>
      </a:accent2>
      <a:accent3>
        <a:srgbClr val="A4A37C"/>
      </a:accent3>
      <a:accent4>
        <a:srgbClr val="7AAAB2"/>
      </a:accent4>
      <a:accent5>
        <a:srgbClr val="8CA3C1"/>
      </a:accent5>
      <a:accent6>
        <a:srgbClr val="7F80BA"/>
      </a:accent6>
      <a:hlink>
        <a:srgbClr val="6483AB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TotalTime>0</TotalTime>
  <Words>1</Words>
  <Application>Microsoft Office PowerPoint</Application>
  <PresentationFormat>Widescreen</PresentationFormat>
  <Paragraphs>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SketchyVTI</vt:lpstr>
      <vt:lpstr>Myönteinen kohtaaminen ja yhteistyö</vt:lpstr>
      <vt:lpstr>Mitkä asiat tekevät kohtaamistilanteesta myönteisen?</vt:lpstr>
      <vt:lpstr>Kohtaaminen - läsnäolon aakkoset</vt:lpstr>
      <vt:lpstr>Kohtaamisen merkitys vuorovaikutuksessa</vt:lpstr>
      <vt:lpstr>Vinkkejä yhteistyöhön </vt:lpstr>
      <vt:lpstr>Millaisia yhteistyön muotoja, menetelmiä tai välineitä olet nähnyt tai tiedät toteutuvan varhaiskasvatuksessa?</vt:lpstr>
      <vt:lpstr>Yhteistyön nelikenttä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153</cp:revision>
  <dcterms:created xsi:type="dcterms:W3CDTF">2022-09-22T11:34:17Z</dcterms:created>
  <dcterms:modified xsi:type="dcterms:W3CDTF">2022-09-23T05:40:12Z</dcterms:modified>
</cp:coreProperties>
</file>