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96" r:id="rId1"/>
  </p:sldMasterIdLst>
  <p:sldIdLst>
    <p:sldId id="256" r:id="rId2"/>
    <p:sldId id="257" r:id="rId3"/>
    <p:sldId id="258" r:id="rId4"/>
    <p:sldId id="262" r:id="rId5"/>
    <p:sldId id="260" r:id="rId6"/>
    <p:sldId id="261" r:id="rId7"/>
    <p:sldId id="259" r:id="rId8"/>
    <p:sldId id="26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Normaali tyyli 2 - Korostu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EC20E35-A176-4012-BC5E-935CFFF8708E}" styleName="Normaali tyyli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6AB37BE-7657-45B9-A99A-20359C839F52}" type="doc">
      <dgm:prSet loTypeId="urn:microsoft.com/office/officeart/2005/8/layout/vList2" loCatId="list" qsTypeId="urn:microsoft.com/office/officeart/2005/8/quickstyle/simple4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013E804A-5F77-4FEB-81E9-36DC3466DE36}">
      <dgm:prSet/>
      <dgm:spPr/>
      <dgm:t>
        <a:bodyPr/>
        <a:lstStyle/>
        <a:p>
          <a:r>
            <a:rPr lang="fi-FI"/>
            <a:t>Siirtymä = lapsen ja kasvuympäristön välinen muutos- ja sopeutumisprosessi </a:t>
          </a:r>
          <a:r>
            <a:rPr lang="fi-FI">
              <a:sym typeface="Wingdings" panose="05000000000000000000" pitchFamily="2" charset="2"/>
            </a:rPr>
            <a:t></a:t>
          </a:r>
          <a:r>
            <a:rPr lang="fi-FI"/>
            <a:t> lasta perehdytetään </a:t>
          </a:r>
          <a:r>
            <a:rPr lang="fi-FI">
              <a:sym typeface="Wingdings" panose="05000000000000000000" pitchFamily="2" charset="2"/>
            </a:rPr>
            <a:t></a:t>
          </a:r>
          <a:r>
            <a:rPr lang="fi-FI"/>
            <a:t> sopeutuminen uuteen kasvuympäristöön ja uuteen rooliin kehityksen luomien edellytysten mukaisesti</a:t>
          </a:r>
          <a:endParaRPr lang="en-US"/>
        </a:p>
      </dgm:t>
    </dgm:pt>
    <dgm:pt modelId="{ECA2D7BB-150F-43CD-B706-27BC62DF645A}" type="parTrans" cxnId="{A985E1E1-76BA-42CB-B1E4-CF0A8C088FAC}">
      <dgm:prSet/>
      <dgm:spPr/>
      <dgm:t>
        <a:bodyPr/>
        <a:lstStyle/>
        <a:p>
          <a:endParaRPr lang="en-US"/>
        </a:p>
      </dgm:t>
    </dgm:pt>
    <dgm:pt modelId="{010BB8B3-AE5C-4483-AD7C-518CDAF3E4DC}" type="sibTrans" cxnId="{A985E1E1-76BA-42CB-B1E4-CF0A8C088FAC}">
      <dgm:prSet/>
      <dgm:spPr/>
      <dgm:t>
        <a:bodyPr/>
        <a:lstStyle/>
        <a:p>
          <a:endParaRPr lang="en-US"/>
        </a:p>
      </dgm:t>
    </dgm:pt>
    <dgm:pt modelId="{C1E131F9-2344-464F-A78E-17332D445DE2}">
      <dgm:prSet/>
      <dgm:spPr/>
      <dgm:t>
        <a:bodyPr/>
        <a:lstStyle/>
        <a:p>
          <a:r>
            <a:rPr lang="fi-FI"/>
            <a:t>Kasvuympäristöinä toimivat koti, varhaiskasvatus eri muodoissaan ja koulu </a:t>
          </a:r>
          <a:r>
            <a:rPr lang="fi-FI">
              <a:sym typeface="Wingdings" panose="05000000000000000000" pitchFamily="2" charset="2"/>
            </a:rPr>
            <a:t></a:t>
          </a:r>
          <a:r>
            <a:rPr lang="fi-FI"/>
            <a:t> poikkeavuuksia fyysisessä ympäristössä ja toimintakulttuurissa</a:t>
          </a:r>
          <a:endParaRPr lang="en-US"/>
        </a:p>
      </dgm:t>
    </dgm:pt>
    <dgm:pt modelId="{68811AAF-8AA9-43B9-B9D9-ED5142A90475}" type="parTrans" cxnId="{960F4011-E8AE-435E-ABF7-4ABE6DB6F3DC}">
      <dgm:prSet/>
      <dgm:spPr/>
      <dgm:t>
        <a:bodyPr/>
        <a:lstStyle/>
        <a:p>
          <a:endParaRPr lang="en-US"/>
        </a:p>
      </dgm:t>
    </dgm:pt>
    <dgm:pt modelId="{309569C2-D0F2-4610-95CD-7238303697A0}" type="sibTrans" cxnId="{960F4011-E8AE-435E-ABF7-4ABE6DB6F3DC}">
      <dgm:prSet/>
      <dgm:spPr/>
      <dgm:t>
        <a:bodyPr/>
        <a:lstStyle/>
        <a:p>
          <a:endParaRPr lang="en-US"/>
        </a:p>
      </dgm:t>
    </dgm:pt>
    <dgm:pt modelId="{0209EB35-06E0-481D-A2E2-703869E13288}">
      <dgm:prSet/>
      <dgm:spPr/>
      <dgm:t>
        <a:bodyPr/>
        <a:lstStyle/>
        <a:p>
          <a:r>
            <a:rPr lang="fi-FI"/>
            <a:t>Lapsen käytökselle asetetaan erilaisia odotuksia ja vaatimuksia niin kotona, päiväkodissa, esikoulussa kuin koulussa </a:t>
          </a:r>
          <a:endParaRPr lang="en-US"/>
        </a:p>
      </dgm:t>
    </dgm:pt>
    <dgm:pt modelId="{3984A118-24E1-454E-BEC5-94EDDB044289}" type="parTrans" cxnId="{C609C088-C27B-4C7B-AF1A-BBFD33CFA832}">
      <dgm:prSet/>
      <dgm:spPr/>
      <dgm:t>
        <a:bodyPr/>
        <a:lstStyle/>
        <a:p>
          <a:endParaRPr lang="en-US"/>
        </a:p>
      </dgm:t>
    </dgm:pt>
    <dgm:pt modelId="{5268E75D-AAF9-4589-B4F6-BA54B893C75F}" type="sibTrans" cxnId="{C609C088-C27B-4C7B-AF1A-BBFD33CFA832}">
      <dgm:prSet/>
      <dgm:spPr/>
      <dgm:t>
        <a:bodyPr/>
        <a:lstStyle/>
        <a:p>
          <a:endParaRPr lang="en-US"/>
        </a:p>
      </dgm:t>
    </dgm:pt>
    <dgm:pt modelId="{8C93B47D-ED53-43B4-A14C-FF1C6408EECC}">
      <dgm:prSet/>
      <dgm:spPr/>
      <dgm:t>
        <a:bodyPr/>
        <a:lstStyle/>
        <a:p>
          <a:r>
            <a:rPr lang="fi-FI"/>
            <a:t>Siirtymä- ja muutosprosesseja ohjaavat mm. varhaiskasvatuslaki, varhaiskasvatussuunnitelman perusteet, perusopetuslaki ja perusopetuksen opetussuunnitelman perusteet (koulunaloitus)</a:t>
          </a:r>
          <a:endParaRPr lang="en-US"/>
        </a:p>
      </dgm:t>
    </dgm:pt>
    <dgm:pt modelId="{B6F98F48-E545-4981-A648-F02DCB9B35AB}" type="parTrans" cxnId="{EA2E4946-0F4A-4AED-B1DF-C7A0CCF3AF16}">
      <dgm:prSet/>
      <dgm:spPr/>
      <dgm:t>
        <a:bodyPr/>
        <a:lstStyle/>
        <a:p>
          <a:endParaRPr lang="en-US"/>
        </a:p>
      </dgm:t>
    </dgm:pt>
    <dgm:pt modelId="{ADDE2162-1E07-48CB-97A3-A8F72F882655}" type="sibTrans" cxnId="{EA2E4946-0F4A-4AED-B1DF-C7A0CCF3AF16}">
      <dgm:prSet/>
      <dgm:spPr/>
      <dgm:t>
        <a:bodyPr/>
        <a:lstStyle/>
        <a:p>
          <a:endParaRPr lang="en-US"/>
        </a:p>
      </dgm:t>
    </dgm:pt>
    <dgm:pt modelId="{E535C4BE-029F-4AC6-B5C2-BAD208D1E41F}" type="pres">
      <dgm:prSet presAssocID="{76AB37BE-7657-45B9-A99A-20359C839F52}" presName="linear" presStyleCnt="0">
        <dgm:presLayoutVars>
          <dgm:animLvl val="lvl"/>
          <dgm:resizeHandles val="exact"/>
        </dgm:presLayoutVars>
      </dgm:prSet>
      <dgm:spPr/>
    </dgm:pt>
    <dgm:pt modelId="{446FDC74-BA42-4017-85A4-F877497A8B9F}" type="pres">
      <dgm:prSet presAssocID="{013E804A-5F77-4FEB-81E9-36DC3466DE36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1D9752E8-CB61-45BE-BF4D-FFF409B7969B}" type="pres">
      <dgm:prSet presAssocID="{010BB8B3-AE5C-4483-AD7C-518CDAF3E4DC}" presName="spacer" presStyleCnt="0"/>
      <dgm:spPr/>
    </dgm:pt>
    <dgm:pt modelId="{E4AC2230-08C6-45FE-972B-5BFD16F82DDF}" type="pres">
      <dgm:prSet presAssocID="{C1E131F9-2344-464F-A78E-17332D445DE2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B3B60BE3-D224-4B8E-9C24-C7D749830BCB}" type="pres">
      <dgm:prSet presAssocID="{309569C2-D0F2-4610-95CD-7238303697A0}" presName="spacer" presStyleCnt="0"/>
      <dgm:spPr/>
    </dgm:pt>
    <dgm:pt modelId="{6A1ACB5F-E1B2-46BE-9D67-0590A9EBEC3A}" type="pres">
      <dgm:prSet presAssocID="{0209EB35-06E0-481D-A2E2-703869E13288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21F7B6B8-1985-42C6-A563-CCD8AE92D97B}" type="pres">
      <dgm:prSet presAssocID="{5268E75D-AAF9-4589-B4F6-BA54B893C75F}" presName="spacer" presStyleCnt="0"/>
      <dgm:spPr/>
    </dgm:pt>
    <dgm:pt modelId="{A25B9A1C-5B14-4CE1-BC95-5F79A2F34B96}" type="pres">
      <dgm:prSet presAssocID="{8C93B47D-ED53-43B4-A14C-FF1C6408EECC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960F4011-E8AE-435E-ABF7-4ABE6DB6F3DC}" srcId="{76AB37BE-7657-45B9-A99A-20359C839F52}" destId="{C1E131F9-2344-464F-A78E-17332D445DE2}" srcOrd="1" destOrd="0" parTransId="{68811AAF-8AA9-43B9-B9D9-ED5142A90475}" sibTransId="{309569C2-D0F2-4610-95CD-7238303697A0}"/>
    <dgm:cxn modelId="{0307CE25-EFCD-44E0-AC12-996664417AA3}" type="presOf" srcId="{013E804A-5F77-4FEB-81E9-36DC3466DE36}" destId="{446FDC74-BA42-4017-85A4-F877497A8B9F}" srcOrd="0" destOrd="0" presId="urn:microsoft.com/office/officeart/2005/8/layout/vList2"/>
    <dgm:cxn modelId="{EA2E4946-0F4A-4AED-B1DF-C7A0CCF3AF16}" srcId="{76AB37BE-7657-45B9-A99A-20359C839F52}" destId="{8C93B47D-ED53-43B4-A14C-FF1C6408EECC}" srcOrd="3" destOrd="0" parTransId="{B6F98F48-E545-4981-A648-F02DCB9B35AB}" sibTransId="{ADDE2162-1E07-48CB-97A3-A8F72F882655}"/>
    <dgm:cxn modelId="{4D525446-ACFE-48FF-AB30-1DF0397E3107}" type="presOf" srcId="{0209EB35-06E0-481D-A2E2-703869E13288}" destId="{6A1ACB5F-E1B2-46BE-9D67-0590A9EBEC3A}" srcOrd="0" destOrd="0" presId="urn:microsoft.com/office/officeart/2005/8/layout/vList2"/>
    <dgm:cxn modelId="{C609C088-C27B-4C7B-AF1A-BBFD33CFA832}" srcId="{76AB37BE-7657-45B9-A99A-20359C839F52}" destId="{0209EB35-06E0-481D-A2E2-703869E13288}" srcOrd="2" destOrd="0" parTransId="{3984A118-24E1-454E-BEC5-94EDDB044289}" sibTransId="{5268E75D-AAF9-4589-B4F6-BA54B893C75F}"/>
    <dgm:cxn modelId="{3F8361A2-6B09-4FDD-8A4F-7524B68AFE0D}" type="presOf" srcId="{8C93B47D-ED53-43B4-A14C-FF1C6408EECC}" destId="{A25B9A1C-5B14-4CE1-BC95-5F79A2F34B96}" srcOrd="0" destOrd="0" presId="urn:microsoft.com/office/officeart/2005/8/layout/vList2"/>
    <dgm:cxn modelId="{9F5C6CA5-B429-46B5-9367-891329F05EEB}" type="presOf" srcId="{76AB37BE-7657-45B9-A99A-20359C839F52}" destId="{E535C4BE-029F-4AC6-B5C2-BAD208D1E41F}" srcOrd="0" destOrd="0" presId="urn:microsoft.com/office/officeart/2005/8/layout/vList2"/>
    <dgm:cxn modelId="{A985E1E1-76BA-42CB-B1E4-CF0A8C088FAC}" srcId="{76AB37BE-7657-45B9-A99A-20359C839F52}" destId="{013E804A-5F77-4FEB-81E9-36DC3466DE36}" srcOrd="0" destOrd="0" parTransId="{ECA2D7BB-150F-43CD-B706-27BC62DF645A}" sibTransId="{010BB8B3-AE5C-4483-AD7C-518CDAF3E4DC}"/>
    <dgm:cxn modelId="{445DB3EE-5C3D-48C9-8CCF-674D56BE9BF3}" type="presOf" srcId="{C1E131F9-2344-464F-A78E-17332D445DE2}" destId="{E4AC2230-08C6-45FE-972B-5BFD16F82DDF}" srcOrd="0" destOrd="0" presId="urn:microsoft.com/office/officeart/2005/8/layout/vList2"/>
    <dgm:cxn modelId="{42EF9505-8EBE-44F2-A688-B19DB7CDB430}" type="presParOf" srcId="{E535C4BE-029F-4AC6-B5C2-BAD208D1E41F}" destId="{446FDC74-BA42-4017-85A4-F877497A8B9F}" srcOrd="0" destOrd="0" presId="urn:microsoft.com/office/officeart/2005/8/layout/vList2"/>
    <dgm:cxn modelId="{254E5D5E-7488-4492-BCAB-7790A911C447}" type="presParOf" srcId="{E535C4BE-029F-4AC6-B5C2-BAD208D1E41F}" destId="{1D9752E8-CB61-45BE-BF4D-FFF409B7969B}" srcOrd="1" destOrd="0" presId="urn:microsoft.com/office/officeart/2005/8/layout/vList2"/>
    <dgm:cxn modelId="{E117635A-D776-4A52-8FDB-F0E5B861262A}" type="presParOf" srcId="{E535C4BE-029F-4AC6-B5C2-BAD208D1E41F}" destId="{E4AC2230-08C6-45FE-972B-5BFD16F82DDF}" srcOrd="2" destOrd="0" presId="urn:microsoft.com/office/officeart/2005/8/layout/vList2"/>
    <dgm:cxn modelId="{287FCB9B-5469-44E5-BA36-0A3ED06BA83F}" type="presParOf" srcId="{E535C4BE-029F-4AC6-B5C2-BAD208D1E41F}" destId="{B3B60BE3-D224-4B8E-9C24-C7D749830BCB}" srcOrd="3" destOrd="0" presId="urn:microsoft.com/office/officeart/2005/8/layout/vList2"/>
    <dgm:cxn modelId="{A7180161-2707-4093-8A42-05EA6442D7BB}" type="presParOf" srcId="{E535C4BE-029F-4AC6-B5C2-BAD208D1E41F}" destId="{6A1ACB5F-E1B2-46BE-9D67-0590A9EBEC3A}" srcOrd="4" destOrd="0" presId="urn:microsoft.com/office/officeart/2005/8/layout/vList2"/>
    <dgm:cxn modelId="{59051EE2-0AB7-4DDB-A846-ACFBCE961490}" type="presParOf" srcId="{E535C4BE-029F-4AC6-B5C2-BAD208D1E41F}" destId="{21F7B6B8-1985-42C6-A563-CCD8AE92D97B}" srcOrd="5" destOrd="0" presId="urn:microsoft.com/office/officeart/2005/8/layout/vList2"/>
    <dgm:cxn modelId="{0DE6CB70-925E-47DB-A7CA-05E04F99A2E5}" type="presParOf" srcId="{E535C4BE-029F-4AC6-B5C2-BAD208D1E41F}" destId="{A25B9A1C-5B14-4CE1-BC95-5F79A2F34B96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46FDC74-BA42-4017-85A4-F877497A8B9F}">
      <dsp:nvSpPr>
        <dsp:cNvPr id="0" name=""/>
        <dsp:cNvSpPr/>
      </dsp:nvSpPr>
      <dsp:spPr>
        <a:xfrm>
          <a:off x="0" y="83119"/>
          <a:ext cx="5607050" cy="1153620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7000"/>
                <a:satMod val="100000"/>
                <a:lumMod val="102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hade val="100000"/>
                <a:satMod val="103000"/>
                <a:lumMod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3000"/>
                <a:satMod val="110000"/>
                <a:lumMod val="99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700" kern="1200"/>
            <a:t>Siirtymä = lapsen ja kasvuympäristön välinen muutos- ja sopeutumisprosessi </a:t>
          </a:r>
          <a:r>
            <a:rPr lang="fi-FI" sz="1700" kern="1200">
              <a:sym typeface="Wingdings" panose="05000000000000000000" pitchFamily="2" charset="2"/>
            </a:rPr>
            <a:t></a:t>
          </a:r>
          <a:r>
            <a:rPr lang="fi-FI" sz="1700" kern="1200"/>
            <a:t> lasta perehdytetään </a:t>
          </a:r>
          <a:r>
            <a:rPr lang="fi-FI" sz="1700" kern="1200">
              <a:sym typeface="Wingdings" panose="05000000000000000000" pitchFamily="2" charset="2"/>
            </a:rPr>
            <a:t></a:t>
          </a:r>
          <a:r>
            <a:rPr lang="fi-FI" sz="1700" kern="1200"/>
            <a:t> sopeutuminen uuteen kasvuympäristöön ja uuteen rooliin kehityksen luomien edellytysten mukaisesti</a:t>
          </a:r>
          <a:endParaRPr lang="en-US" sz="1700" kern="1200"/>
        </a:p>
      </dsp:txBody>
      <dsp:txXfrm>
        <a:off x="56315" y="139434"/>
        <a:ext cx="5494420" cy="1040990"/>
      </dsp:txXfrm>
    </dsp:sp>
    <dsp:sp modelId="{E4AC2230-08C6-45FE-972B-5BFD16F82DDF}">
      <dsp:nvSpPr>
        <dsp:cNvPr id="0" name=""/>
        <dsp:cNvSpPr/>
      </dsp:nvSpPr>
      <dsp:spPr>
        <a:xfrm>
          <a:off x="0" y="1285700"/>
          <a:ext cx="5607050" cy="1153620"/>
        </a:xfrm>
        <a:prstGeom prst="roundRect">
          <a:avLst/>
        </a:prstGeom>
        <a:gradFill rotWithShape="0">
          <a:gsLst>
            <a:gs pos="0">
              <a:schemeClr val="accent2">
                <a:hueOff val="-277658"/>
                <a:satOff val="-16090"/>
                <a:lumOff val="-915"/>
                <a:alphaOff val="0"/>
                <a:tint val="97000"/>
                <a:satMod val="100000"/>
                <a:lumMod val="102000"/>
              </a:schemeClr>
            </a:gs>
            <a:gs pos="50000">
              <a:schemeClr val="accent2">
                <a:hueOff val="-277658"/>
                <a:satOff val="-16090"/>
                <a:lumOff val="-915"/>
                <a:alphaOff val="0"/>
                <a:shade val="100000"/>
                <a:satMod val="103000"/>
                <a:lumMod val="100000"/>
              </a:schemeClr>
            </a:gs>
            <a:gs pos="100000">
              <a:schemeClr val="accent2">
                <a:hueOff val="-277658"/>
                <a:satOff val="-16090"/>
                <a:lumOff val="-915"/>
                <a:alphaOff val="0"/>
                <a:shade val="93000"/>
                <a:satMod val="110000"/>
                <a:lumMod val="99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700" kern="1200"/>
            <a:t>Kasvuympäristöinä toimivat koti, varhaiskasvatus eri muodoissaan ja koulu </a:t>
          </a:r>
          <a:r>
            <a:rPr lang="fi-FI" sz="1700" kern="1200">
              <a:sym typeface="Wingdings" panose="05000000000000000000" pitchFamily="2" charset="2"/>
            </a:rPr>
            <a:t></a:t>
          </a:r>
          <a:r>
            <a:rPr lang="fi-FI" sz="1700" kern="1200"/>
            <a:t> poikkeavuuksia fyysisessä ympäristössä ja toimintakulttuurissa</a:t>
          </a:r>
          <a:endParaRPr lang="en-US" sz="1700" kern="1200"/>
        </a:p>
      </dsp:txBody>
      <dsp:txXfrm>
        <a:off x="56315" y="1342015"/>
        <a:ext cx="5494420" cy="1040990"/>
      </dsp:txXfrm>
    </dsp:sp>
    <dsp:sp modelId="{6A1ACB5F-E1B2-46BE-9D67-0590A9EBEC3A}">
      <dsp:nvSpPr>
        <dsp:cNvPr id="0" name=""/>
        <dsp:cNvSpPr/>
      </dsp:nvSpPr>
      <dsp:spPr>
        <a:xfrm>
          <a:off x="0" y="2488280"/>
          <a:ext cx="5607050" cy="1153620"/>
        </a:xfrm>
        <a:prstGeom prst="roundRect">
          <a:avLst/>
        </a:prstGeom>
        <a:gradFill rotWithShape="0">
          <a:gsLst>
            <a:gs pos="0">
              <a:schemeClr val="accent2">
                <a:hueOff val="-555316"/>
                <a:satOff val="-32181"/>
                <a:lumOff val="-1830"/>
                <a:alphaOff val="0"/>
                <a:tint val="97000"/>
                <a:satMod val="100000"/>
                <a:lumMod val="102000"/>
              </a:schemeClr>
            </a:gs>
            <a:gs pos="50000">
              <a:schemeClr val="accent2">
                <a:hueOff val="-555316"/>
                <a:satOff val="-32181"/>
                <a:lumOff val="-1830"/>
                <a:alphaOff val="0"/>
                <a:shade val="100000"/>
                <a:satMod val="103000"/>
                <a:lumMod val="100000"/>
              </a:schemeClr>
            </a:gs>
            <a:gs pos="100000">
              <a:schemeClr val="accent2">
                <a:hueOff val="-555316"/>
                <a:satOff val="-32181"/>
                <a:lumOff val="-1830"/>
                <a:alphaOff val="0"/>
                <a:shade val="93000"/>
                <a:satMod val="110000"/>
                <a:lumMod val="99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700" kern="1200"/>
            <a:t>Lapsen käytökselle asetetaan erilaisia odotuksia ja vaatimuksia niin kotona, päiväkodissa, esikoulussa kuin koulussa </a:t>
          </a:r>
          <a:endParaRPr lang="en-US" sz="1700" kern="1200"/>
        </a:p>
      </dsp:txBody>
      <dsp:txXfrm>
        <a:off x="56315" y="2544595"/>
        <a:ext cx="5494420" cy="1040990"/>
      </dsp:txXfrm>
    </dsp:sp>
    <dsp:sp modelId="{A25B9A1C-5B14-4CE1-BC95-5F79A2F34B96}">
      <dsp:nvSpPr>
        <dsp:cNvPr id="0" name=""/>
        <dsp:cNvSpPr/>
      </dsp:nvSpPr>
      <dsp:spPr>
        <a:xfrm>
          <a:off x="0" y="3690860"/>
          <a:ext cx="5607050" cy="1153620"/>
        </a:xfrm>
        <a:prstGeom prst="roundRect">
          <a:avLst/>
        </a:prstGeom>
        <a:gradFill rotWithShape="0">
          <a:gsLst>
            <a:gs pos="0">
              <a:schemeClr val="accent2">
                <a:hueOff val="-832974"/>
                <a:satOff val="-48271"/>
                <a:lumOff val="-2745"/>
                <a:alphaOff val="0"/>
                <a:tint val="97000"/>
                <a:satMod val="100000"/>
                <a:lumMod val="102000"/>
              </a:schemeClr>
            </a:gs>
            <a:gs pos="50000">
              <a:schemeClr val="accent2">
                <a:hueOff val="-832974"/>
                <a:satOff val="-48271"/>
                <a:lumOff val="-2745"/>
                <a:alphaOff val="0"/>
                <a:shade val="100000"/>
                <a:satMod val="103000"/>
                <a:lumMod val="100000"/>
              </a:schemeClr>
            </a:gs>
            <a:gs pos="100000">
              <a:schemeClr val="accent2">
                <a:hueOff val="-832974"/>
                <a:satOff val="-48271"/>
                <a:lumOff val="-2745"/>
                <a:alphaOff val="0"/>
                <a:shade val="93000"/>
                <a:satMod val="110000"/>
                <a:lumMod val="99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700" kern="1200"/>
            <a:t>Siirtymä- ja muutosprosesseja ohjaavat mm. varhaiskasvatuslaki, varhaiskasvatussuunnitelman perusteet, perusopetuslaki ja perusopetuksen opetussuunnitelman perusteet (koulunaloitus)</a:t>
          </a:r>
          <a:endParaRPr lang="en-US" sz="1700" kern="1200"/>
        </a:p>
      </dsp:txBody>
      <dsp:txXfrm>
        <a:off x="56315" y="3747175"/>
        <a:ext cx="5494420" cy="104099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dirty="0"/>
              <a:t>10/5/2022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9C37B-1D36-470B-8223-D6C91242EC14}" type="datetimeFigureOut">
              <a:rPr lang="en-US" dirty="0"/>
              <a:t>10/5/2022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6F52A-A82B-47A2-A83A-8C4C91F2D59F}" type="datetimeFigureOut">
              <a:rPr lang="en-US" dirty="0"/>
              <a:t>10/5/2022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0A7B3-6521-4DCA-87E5-044747A908C1}" type="datetimeFigureOut">
              <a:rPr lang="en-US" dirty="0"/>
              <a:t>10/5/2022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dirty="0"/>
              <a:t>10/5/2022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101982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270247" cy="3101982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34690-1557-4C89-A502-4959FE7FAD70}" type="datetimeFigureOut">
              <a:rPr lang="en-US" dirty="0"/>
              <a:t>10/5/2022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D4976-E339-4826-83B7-FBD03F55ECF8}" type="datetimeFigureOut">
              <a:rPr lang="en-US" dirty="0"/>
              <a:t>10/5/2022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37C31-9E7A-4F99-8774-A0E530DE1A42}" type="datetimeFigureOut">
              <a:rPr lang="en-US" dirty="0"/>
              <a:t>10/5/2022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8504F-A551-4DE0-9316-4DCD1D8CC752}" type="datetimeFigureOut">
              <a:rPr lang="en-US" dirty="0"/>
              <a:t>10/5/2022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E4249-C0D0-4B06-8692-E8BB871AF643}" type="datetimeFigureOut">
              <a:rPr lang="en-US" dirty="0"/>
              <a:t>10/5/2022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tx1">
              <a:lumMod val="8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042B0DB6-F5C7-45FB-8CF3-31B45F9C2DAC}" type="datetimeFigureOut">
              <a:rPr lang="en-US" dirty="0"/>
              <a:t>10/5/2022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2231136" y="964692"/>
            <a:ext cx="7729728" cy="1188720"/>
          </a:xfrm>
          <a:prstGeom prst="rect">
            <a:avLst/>
          </a:prstGeom>
          <a:solidFill>
            <a:schemeClr val="bg2">
              <a:lumMod val="60000"/>
              <a:lumOff val="40000"/>
              <a:alpha val="15000"/>
            </a:schemeClr>
          </a:solidFill>
          <a:ln w="317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1160EA64-D806-43AC-9DF2-F8C432F32B4C}" type="datetimeFigureOut">
              <a:rPr lang="en-US" dirty="0"/>
              <a:t>10/5/2022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69804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sldNum="0" hdr="0" ft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vanhempainliitto.fi/wp-content/uploads/2019/08/PAIVAKOTI-ALKAA_opas_verkko.pdf#:~:text=P%C3%A4iv%C3%A4kodin%20aloitus%20sijoittuu%20useimmiten%20syksyyn%20tai%20vuoden%20alkuun%2C,suurin%20lapsellesi%2C%20h%C3%A4nen%20hyvinvointinsa%20tulee%20aina%20laittaa%20etusijalle." TargetMode="External"/><Relationship Id="rId2" Type="http://schemas.openxmlformats.org/officeDocument/2006/relationships/hyperlink" Target="https://www.oph.fi/sites/default/files/documents/paivakodista_peruskouluun_2.pdf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mll.fi/vanhemmille/vinkkeja-lapsiperheen-arkeen/lapsi-aloittaa-paivahoidon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Kuva 4" descr="Kuva, joka sisältää kohteen ulko, maa, tapa, jalkakäytävä&#10;&#10;Kuvaus luotu automaattisesti">
            <a:extLst>
              <a:ext uri="{FF2B5EF4-FFF2-40B4-BE49-F238E27FC236}">
                <a16:creationId xmlns:a16="http://schemas.microsoft.com/office/drawing/2014/main" id="{33053C13-E184-6848-8445-A6D737F1BD6B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15413"/>
          <a:stretch/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600200" y="2386744"/>
            <a:ext cx="8991600" cy="1645920"/>
          </a:xfrm>
          <a:solidFill>
            <a:schemeClr val="bg1">
              <a:alpha val="60000"/>
            </a:schemeClr>
          </a:solidFill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r>
              <a:rPr lang="fi-FI">
                <a:solidFill>
                  <a:schemeClr val="tx1"/>
                </a:solidFill>
              </a:rPr>
              <a:t>Eheä kasvunpolku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</p:spPr>
        <p:txBody>
          <a:bodyPr>
            <a:normAutofit/>
          </a:bodyPr>
          <a:lstStyle/>
          <a:p>
            <a:r>
              <a:rPr lang="fi-FI">
                <a:solidFill>
                  <a:srgbClr val="FFFFFF"/>
                </a:solidFill>
              </a:rPr>
              <a:t>Perto 2022/ Jenni Paukkuri</a:t>
            </a:r>
          </a:p>
        </p:txBody>
      </p:sp>
    </p:spTree>
    <p:extLst>
      <p:ext uri="{BB962C8B-B14F-4D97-AF65-F5344CB8AC3E}">
        <p14:creationId xmlns:p14="http://schemas.microsoft.com/office/powerpoint/2010/main" val="37041589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93018EC3-9B63-4B5E-9338-4BBA966AEE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D6D0A5DB-7364-4D8D-A843-EFD9D369046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654296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43467" y="2681103"/>
            <a:ext cx="3363974" cy="1495794"/>
          </a:xfrm>
          <a:solidFill>
            <a:schemeClr val="tx2">
              <a:lumMod val="60000"/>
              <a:lumOff val="40000"/>
              <a:alpha val="15000"/>
            </a:schemeClr>
          </a:solidFill>
          <a:ln>
            <a:solidFill>
              <a:schemeClr val="bg1"/>
            </a:solidFill>
          </a:ln>
        </p:spPr>
        <p:txBody>
          <a:bodyPr wrap="square">
            <a:normAutofit/>
          </a:bodyPr>
          <a:lstStyle/>
          <a:p>
            <a:r>
              <a:rPr lang="fi-FI">
                <a:solidFill>
                  <a:schemeClr val="bg1"/>
                </a:solidFill>
              </a:rPr>
              <a:t>Eheä kasvunpolku</a:t>
            </a:r>
          </a:p>
        </p:txBody>
      </p:sp>
      <p:graphicFrame>
        <p:nvGraphicFramePr>
          <p:cNvPr id="5" name="Sisällön paikkamerkki 2">
            <a:extLst>
              <a:ext uri="{FF2B5EF4-FFF2-40B4-BE49-F238E27FC236}">
                <a16:creationId xmlns:a16="http://schemas.microsoft.com/office/drawing/2014/main" id="{2CEA030A-DCCA-F8E0-AB7D-E9C5CC1669E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95462129"/>
              </p:ext>
            </p:extLst>
          </p:nvPr>
        </p:nvGraphicFramePr>
        <p:xfrm>
          <a:off x="5619750" y="965200"/>
          <a:ext cx="5607050" cy="4927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90105685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2AEFFFF2-9EB4-4B6C-B9F8-2BA3EF89A2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3070172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0D65299F-028F-4AFC-B46A-8DB33E20FE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70172" y="0"/>
            <a:ext cx="9121828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BAC87F6E-526A-49B5-995D-42DB656594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17423" y="1443035"/>
            <a:ext cx="3971932" cy="3971930"/>
          </a:xfrm>
          <a:prstGeom prst="ellipse">
            <a:avLst/>
          </a:prstGeom>
          <a:solidFill>
            <a:srgbClr val="FFFFFF"/>
          </a:solidFill>
          <a:ln w="3175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260873" y="1586484"/>
            <a:ext cx="3685032" cy="3685032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txBody>
          <a:bodyPr>
            <a:normAutofit/>
          </a:bodyPr>
          <a:lstStyle/>
          <a:p>
            <a:r>
              <a:rPr lang="fi-FI" sz="2100">
                <a:solidFill>
                  <a:srgbClr val="FFFFFF"/>
                </a:solidFill>
              </a:rPr>
              <a:t>Eheä kasvunpolku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591695" y="1402080"/>
            <a:ext cx="5320696" cy="4053840"/>
          </a:xfrm>
        </p:spPr>
        <p:txBody>
          <a:bodyPr anchor="ctr">
            <a:normAutofit/>
          </a:bodyPr>
          <a:lstStyle/>
          <a:p>
            <a:r>
              <a:rPr lang="fi-FI"/>
              <a:t>Varhaiskasvatuksen, esiopetuksen ja koulun aloitus ovat lapselle suuria muutoksia </a:t>
            </a:r>
          </a:p>
          <a:p>
            <a:r>
              <a:rPr lang="fi-FI"/>
              <a:t>Vanhemmat/huoltajat asiantuntijoina, tukijoina, tietojen välittäjinä ja henkilöstön yhteistyökumppaneina </a:t>
            </a:r>
          </a:p>
          <a:p>
            <a:pPr marL="0" indent="0">
              <a:buNone/>
            </a:pPr>
            <a:r>
              <a:rPr lang="fi-FI">
                <a:sym typeface="Wingdings" panose="05000000000000000000" pitchFamily="2" charset="2"/>
              </a:rPr>
              <a:t> </a:t>
            </a:r>
            <a:r>
              <a:rPr lang="fi-FI" b="1">
                <a:sym typeface="Wingdings" panose="05000000000000000000" pitchFamily="2" charset="2"/>
              </a:rPr>
              <a:t>yhteistyön on oltava sujuvaa!!</a:t>
            </a:r>
            <a:endParaRPr lang="fi-FI" b="1"/>
          </a:p>
          <a:p>
            <a:r>
              <a:rPr lang="fi-FI"/>
              <a:t>Erityisesti varhaiskasvatuksen aloittamisen yhteydessä huolehdittava lapsen ensisijaisten kiintymyssuhteiden ylläpitämisestä sekä lapsen toissijaisten kiintymyssuhteiden syntymisestä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35125545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2AEFFFF2-9EB4-4B6C-B9F8-2BA3EF89A2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3070172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0D65299F-028F-4AFC-B46A-8DB33E20FE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70172" y="0"/>
            <a:ext cx="9121828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BAC87F6E-526A-49B5-995D-42DB656594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17423" y="1443035"/>
            <a:ext cx="3971932" cy="3971930"/>
          </a:xfrm>
          <a:prstGeom prst="ellipse">
            <a:avLst/>
          </a:prstGeom>
          <a:solidFill>
            <a:srgbClr val="FFFFFF"/>
          </a:solidFill>
          <a:ln w="3175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260873" y="1586484"/>
            <a:ext cx="3685032" cy="3685032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txBody>
          <a:bodyPr>
            <a:normAutofit/>
          </a:bodyPr>
          <a:lstStyle/>
          <a:p>
            <a:r>
              <a:rPr lang="fi-FI" sz="2100">
                <a:solidFill>
                  <a:srgbClr val="FFFFFF"/>
                </a:solidFill>
              </a:rPr>
              <a:t>Eheä kasvunpolku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591695" y="1402080"/>
            <a:ext cx="5320696" cy="4053840"/>
          </a:xfrm>
        </p:spPr>
        <p:txBody>
          <a:bodyPr anchor="ctr">
            <a:normAutofit/>
          </a:bodyPr>
          <a:lstStyle/>
          <a:p>
            <a:r>
              <a:rPr lang="fi-FI"/>
              <a:t>Yhtenäiset käytännöt, tietämys toistensa käytännön työstä, kasvatus- ja opetussuunnitelmista, toimintatavoista ja oppimisympäristöistä </a:t>
            </a:r>
            <a:r>
              <a:rPr lang="fi-FI">
                <a:sym typeface="Wingdings" panose="05000000000000000000" pitchFamily="2" charset="2"/>
              </a:rPr>
              <a:t>  siirtymävaiheiden suunnitelmallinen toteuttaminen ja toimiva kasvatusyhteistyö (kasvatuskumppanuus)</a:t>
            </a:r>
          </a:p>
          <a:p>
            <a:pPr marL="0" indent="0">
              <a:buNone/>
            </a:pPr>
            <a:r>
              <a:rPr lang="fi-FI">
                <a:sym typeface="Wingdings" panose="05000000000000000000" pitchFamily="2" charset="2"/>
              </a:rPr>
              <a:t>  siirtymäprosessit helpottuu</a:t>
            </a:r>
          </a:p>
          <a:p>
            <a:r>
              <a:rPr lang="fi-FI"/>
              <a:t>Vanhemman/vanhempien aktiivinen mukanaolo tutustumisvaiheessa tärkeää</a:t>
            </a:r>
          </a:p>
          <a:p>
            <a:pPr marL="0" indent="0">
              <a:buNone/>
            </a:pP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14616486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4" descr="Käsi – aurinko">
            <a:extLst>
              <a:ext uri="{FF2B5EF4-FFF2-40B4-BE49-F238E27FC236}">
                <a16:creationId xmlns:a16="http://schemas.microsoft.com/office/drawing/2014/main" id="{CB65B991-509A-C468-0FCF-99D47EBBD45A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2373" r="3988" b="2"/>
          <a:stretch/>
        </p:blipFill>
        <p:spPr>
          <a:xfrm>
            <a:off x="20" y="10"/>
            <a:ext cx="7537684" cy="6857990"/>
          </a:xfrm>
          <a:prstGeom prst="rect">
            <a:avLst/>
          </a:prstGeom>
        </p:spPr>
      </p:pic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04672" y="2844368"/>
            <a:ext cx="5928360" cy="1188720"/>
          </a:xfrm>
          <a:solidFill>
            <a:schemeClr val="bg1">
              <a:alpha val="60000"/>
            </a:schemeClr>
          </a:solidFill>
        </p:spPr>
        <p:txBody>
          <a:bodyPr>
            <a:normAutofit/>
          </a:bodyPr>
          <a:lstStyle/>
          <a:p>
            <a:r>
              <a:rPr lang="fi-FI"/>
              <a:t>Eheä kasvunpolku-tehtävä</a:t>
            </a:r>
            <a:endParaRPr lang="fi-FI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93DDD2EE-E216-4976-9F1A-F92CE471AF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537704" y="6740"/>
            <a:ext cx="4654296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8242273" y="973600"/>
            <a:ext cx="3374136" cy="4924280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fi-FI" dirty="0">
                <a:solidFill>
                  <a:srgbClr val="FFFFFF"/>
                </a:solidFill>
              </a:rPr>
              <a:t>Lue ja perehdy </a:t>
            </a:r>
            <a:r>
              <a:rPr lang="fi-FI" i="1" u="sng" dirty="0">
                <a:solidFill>
                  <a:srgbClr val="FFFFFF"/>
                </a:solidFill>
              </a:rPr>
              <a:t>Eheä kasvunpolku-haaste yhteistyölle</a:t>
            </a:r>
            <a:r>
              <a:rPr lang="fi-FI" dirty="0">
                <a:solidFill>
                  <a:srgbClr val="FFFFFF"/>
                </a:solidFill>
              </a:rPr>
              <a:t>-artikkeliin.</a:t>
            </a:r>
          </a:p>
          <a:p>
            <a:pPr marL="0" indent="0">
              <a:buNone/>
            </a:pPr>
            <a:endParaRPr lang="fi-FI" dirty="0">
              <a:solidFill>
                <a:srgbClr val="FFFFFF"/>
              </a:solidFill>
            </a:endParaRPr>
          </a:p>
          <a:p>
            <a:pPr marL="0" indent="0">
              <a:buNone/>
            </a:pPr>
            <a:r>
              <a:rPr lang="fi-FI" dirty="0">
                <a:solidFill>
                  <a:srgbClr val="FFFFFF"/>
                </a:solidFill>
              </a:rPr>
              <a:t>Kertaa ja kirjoita itsellesi muistiin, </a:t>
            </a:r>
            <a:r>
              <a:rPr lang="fi-FI" b="1" dirty="0">
                <a:solidFill>
                  <a:srgbClr val="FFFFFF"/>
                </a:solidFill>
              </a:rPr>
              <a:t>mitä eheä kasvunpolku tarkoittaa</a:t>
            </a:r>
            <a:r>
              <a:rPr lang="fi-FI" dirty="0">
                <a:solidFill>
                  <a:srgbClr val="FFFFFF"/>
                </a:solidFill>
              </a:rPr>
              <a:t>. </a:t>
            </a:r>
          </a:p>
          <a:p>
            <a:pPr marL="0" indent="0">
              <a:buNone/>
            </a:pPr>
            <a:r>
              <a:rPr lang="fi-FI" dirty="0">
                <a:solidFill>
                  <a:srgbClr val="FFFFFF"/>
                </a:solidFill>
              </a:rPr>
              <a:t>Pohdi, millaisia lapsen tarpeita tulee huomioida siirtymissä ja mitä erilaiset siirtymät tarkoittavat lapsen, vanhemman ja päiväkodin näkökulmasta. </a:t>
            </a:r>
          </a:p>
          <a:p>
            <a:pPr marL="0" indent="0">
              <a:buNone/>
            </a:pPr>
            <a:endParaRPr lang="fi-FI" dirty="0">
              <a:solidFill>
                <a:srgbClr val="FFFFFF"/>
              </a:solidFill>
            </a:endParaRPr>
          </a:p>
          <a:p>
            <a:pPr marL="0" indent="0">
              <a:buNone/>
            </a:pPr>
            <a:endParaRPr lang="fi-FI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181941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DABEDBB8-C7F4-4B1F-9371-B7CC1FF45D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75405" y="950977"/>
            <a:ext cx="9041190" cy="4956047"/>
          </a:xfrm>
          <a:prstGeom prst="rect">
            <a:avLst/>
          </a:prstGeom>
          <a:solidFill>
            <a:srgbClr val="FFFFFF"/>
          </a:solidFill>
          <a:ln w="31750">
            <a:solidFill>
              <a:srgbClr val="40404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E9668583-8216-4122-8BEF-818EF07855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32380" y="624518"/>
            <a:ext cx="2157984" cy="2157984"/>
          </a:xfrm>
          <a:prstGeom prst="ellipse">
            <a:avLst/>
          </a:prstGeom>
          <a:solidFill>
            <a:srgbClr val="404040"/>
          </a:solidFill>
          <a:ln w="317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kstiruutu 2"/>
          <p:cNvSpPr txBox="1"/>
          <p:nvPr/>
        </p:nvSpPr>
        <p:spPr>
          <a:xfrm>
            <a:off x="796972" y="789110"/>
            <a:ext cx="1828800" cy="1828800"/>
          </a:xfrm>
          <a:prstGeom prst="ellipse">
            <a:avLst/>
          </a:prstGeom>
          <a:noFill/>
          <a:ln>
            <a:solidFill>
              <a:srgbClr val="FFFFFF"/>
            </a:solidFill>
          </a:ln>
        </p:spPr>
        <p:txBody>
          <a:bodyPr vert="horz" lIns="182880" tIns="182880" rIns="182880" bIns="182880" rtlCol="0" anchor="ctr">
            <a:normAutofit/>
          </a:bodyPr>
          <a:lstStyle/>
          <a:p>
            <a:pPr algn="ctr" defTabSz="9144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800" cap="all" spc="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Mitä on tärkeää huomioida eri toimijoiden näkökulmasta?</a:t>
            </a:r>
          </a:p>
        </p:txBody>
      </p:sp>
      <p:graphicFrame>
        <p:nvGraphicFramePr>
          <p:cNvPr id="2" name="Taulukko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70547125"/>
              </p:ext>
            </p:extLst>
          </p:nvPr>
        </p:nvGraphicFramePr>
        <p:xfrm>
          <a:off x="3066763" y="1271016"/>
          <a:ext cx="6514320" cy="431597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96075">
                  <a:extLst>
                    <a:ext uri="{9D8B030D-6E8A-4147-A177-3AD203B41FA5}">
                      <a16:colId xmlns:a16="http://schemas.microsoft.com/office/drawing/2014/main" val="1336987890"/>
                    </a:ext>
                  </a:extLst>
                </a:gridCol>
                <a:gridCol w="1126095">
                  <a:extLst>
                    <a:ext uri="{9D8B030D-6E8A-4147-A177-3AD203B41FA5}">
                      <a16:colId xmlns:a16="http://schemas.microsoft.com/office/drawing/2014/main" val="2342735682"/>
                    </a:ext>
                  </a:extLst>
                </a:gridCol>
                <a:gridCol w="1796075">
                  <a:extLst>
                    <a:ext uri="{9D8B030D-6E8A-4147-A177-3AD203B41FA5}">
                      <a16:colId xmlns:a16="http://schemas.microsoft.com/office/drawing/2014/main" val="286621806"/>
                    </a:ext>
                  </a:extLst>
                </a:gridCol>
                <a:gridCol w="1796075">
                  <a:extLst>
                    <a:ext uri="{9D8B030D-6E8A-4147-A177-3AD203B41FA5}">
                      <a16:colId xmlns:a16="http://schemas.microsoft.com/office/drawing/2014/main" val="3493286096"/>
                    </a:ext>
                  </a:extLst>
                </a:gridCol>
              </a:tblGrid>
              <a:tr h="598093">
                <a:tc>
                  <a:txBody>
                    <a:bodyPr/>
                    <a:lstStyle/>
                    <a:p>
                      <a:r>
                        <a:rPr lang="fi-FI" sz="1600"/>
                        <a:t>Siirtymät</a:t>
                      </a:r>
                      <a:r>
                        <a:rPr lang="fi-FI" sz="1600" baseline="0"/>
                        <a:t> eri vaiheissa</a:t>
                      </a:r>
                      <a:endParaRPr lang="fi-FI" sz="1600"/>
                    </a:p>
                  </a:txBody>
                  <a:tcPr marL="80823" marR="80823" marT="40412" marB="40412"/>
                </a:tc>
                <a:tc>
                  <a:txBody>
                    <a:bodyPr/>
                    <a:lstStyle/>
                    <a:p>
                      <a:r>
                        <a:rPr lang="fi-FI" sz="1600"/>
                        <a:t>lapsi</a:t>
                      </a:r>
                    </a:p>
                  </a:txBody>
                  <a:tcPr marL="80823" marR="80823" marT="40412" marB="40412"/>
                </a:tc>
                <a:tc>
                  <a:txBody>
                    <a:bodyPr/>
                    <a:lstStyle/>
                    <a:p>
                      <a:r>
                        <a:rPr lang="fi-FI" sz="1600"/>
                        <a:t>vanhempi</a:t>
                      </a:r>
                    </a:p>
                  </a:txBody>
                  <a:tcPr marL="80823" marR="80823" marT="40412" marB="40412"/>
                </a:tc>
                <a:tc>
                  <a:txBody>
                    <a:bodyPr/>
                    <a:lstStyle/>
                    <a:p>
                      <a:r>
                        <a:rPr lang="fi-FI" sz="1600"/>
                        <a:t>Työntekijä(t)</a:t>
                      </a:r>
                    </a:p>
                  </a:txBody>
                  <a:tcPr marL="80823" marR="80823" marT="40412" marB="40412"/>
                </a:tc>
                <a:extLst>
                  <a:ext uri="{0D108BD9-81ED-4DB2-BD59-A6C34878D82A}">
                    <a16:rowId xmlns:a16="http://schemas.microsoft.com/office/drawing/2014/main" val="2728121950"/>
                  </a:ext>
                </a:extLst>
              </a:tr>
              <a:tr h="598093">
                <a:tc>
                  <a:txBody>
                    <a:bodyPr/>
                    <a:lstStyle/>
                    <a:p>
                      <a:r>
                        <a:rPr lang="fi-FI" sz="1600"/>
                        <a:t>Lapsi tulee päivähoitoon</a:t>
                      </a:r>
                    </a:p>
                  </a:txBody>
                  <a:tcPr marL="80823" marR="80823" marT="40412" marB="40412"/>
                </a:tc>
                <a:tc>
                  <a:txBody>
                    <a:bodyPr/>
                    <a:lstStyle/>
                    <a:p>
                      <a:endParaRPr lang="fi-FI" sz="1600"/>
                    </a:p>
                  </a:txBody>
                  <a:tcPr marL="80823" marR="80823" marT="40412" marB="40412"/>
                </a:tc>
                <a:tc>
                  <a:txBody>
                    <a:bodyPr/>
                    <a:lstStyle/>
                    <a:p>
                      <a:endParaRPr lang="fi-FI" sz="1600"/>
                    </a:p>
                  </a:txBody>
                  <a:tcPr marL="80823" marR="80823" marT="40412" marB="40412"/>
                </a:tc>
                <a:tc>
                  <a:txBody>
                    <a:bodyPr/>
                    <a:lstStyle/>
                    <a:p>
                      <a:endParaRPr lang="fi-FI" sz="1600"/>
                    </a:p>
                  </a:txBody>
                  <a:tcPr marL="80823" marR="80823" marT="40412" marB="40412"/>
                </a:tc>
                <a:extLst>
                  <a:ext uri="{0D108BD9-81ED-4DB2-BD59-A6C34878D82A}">
                    <a16:rowId xmlns:a16="http://schemas.microsoft.com/office/drawing/2014/main" val="2103140257"/>
                  </a:ext>
                </a:extLst>
              </a:tr>
              <a:tr h="840564">
                <a:tc>
                  <a:txBody>
                    <a:bodyPr/>
                    <a:lstStyle/>
                    <a:p>
                      <a:r>
                        <a:rPr lang="fi-FI" sz="1600"/>
                        <a:t>Lapsi siirtyy päivähoitopaikasta toiseen</a:t>
                      </a:r>
                    </a:p>
                  </a:txBody>
                  <a:tcPr marL="80823" marR="80823" marT="40412" marB="40412"/>
                </a:tc>
                <a:tc>
                  <a:txBody>
                    <a:bodyPr/>
                    <a:lstStyle/>
                    <a:p>
                      <a:endParaRPr lang="fi-FI" sz="1600"/>
                    </a:p>
                  </a:txBody>
                  <a:tcPr marL="80823" marR="80823" marT="40412" marB="40412"/>
                </a:tc>
                <a:tc>
                  <a:txBody>
                    <a:bodyPr/>
                    <a:lstStyle/>
                    <a:p>
                      <a:endParaRPr lang="fi-FI" sz="1600"/>
                    </a:p>
                  </a:txBody>
                  <a:tcPr marL="80823" marR="80823" marT="40412" marB="40412"/>
                </a:tc>
                <a:tc>
                  <a:txBody>
                    <a:bodyPr/>
                    <a:lstStyle/>
                    <a:p>
                      <a:endParaRPr lang="fi-FI" sz="1600"/>
                    </a:p>
                  </a:txBody>
                  <a:tcPr marL="80823" marR="80823" marT="40412" marB="40412"/>
                </a:tc>
                <a:extLst>
                  <a:ext uri="{0D108BD9-81ED-4DB2-BD59-A6C34878D82A}">
                    <a16:rowId xmlns:a16="http://schemas.microsoft.com/office/drawing/2014/main" val="4196454716"/>
                  </a:ext>
                </a:extLst>
              </a:tr>
              <a:tr h="1083034">
                <a:tc>
                  <a:txBody>
                    <a:bodyPr/>
                    <a:lstStyle/>
                    <a:p>
                      <a:r>
                        <a:rPr lang="fi-FI" sz="1600"/>
                        <a:t>Lapsi siirtyy vakituisesta</a:t>
                      </a:r>
                      <a:r>
                        <a:rPr lang="fi-FI" sz="1600" baseline="0"/>
                        <a:t> päivähoitopaikasta varahoitoon</a:t>
                      </a:r>
                      <a:endParaRPr lang="fi-FI" sz="1600"/>
                    </a:p>
                  </a:txBody>
                  <a:tcPr marL="80823" marR="80823" marT="40412" marB="40412"/>
                </a:tc>
                <a:tc>
                  <a:txBody>
                    <a:bodyPr/>
                    <a:lstStyle/>
                    <a:p>
                      <a:endParaRPr lang="fi-FI" sz="1600"/>
                    </a:p>
                  </a:txBody>
                  <a:tcPr marL="80823" marR="80823" marT="40412" marB="40412"/>
                </a:tc>
                <a:tc>
                  <a:txBody>
                    <a:bodyPr/>
                    <a:lstStyle/>
                    <a:p>
                      <a:endParaRPr lang="fi-FI" sz="1600"/>
                    </a:p>
                  </a:txBody>
                  <a:tcPr marL="80823" marR="80823" marT="40412" marB="40412"/>
                </a:tc>
                <a:tc>
                  <a:txBody>
                    <a:bodyPr/>
                    <a:lstStyle/>
                    <a:p>
                      <a:endParaRPr lang="fi-FI" sz="1600"/>
                    </a:p>
                  </a:txBody>
                  <a:tcPr marL="80823" marR="80823" marT="40412" marB="40412"/>
                </a:tc>
                <a:extLst>
                  <a:ext uri="{0D108BD9-81ED-4DB2-BD59-A6C34878D82A}">
                    <a16:rowId xmlns:a16="http://schemas.microsoft.com/office/drawing/2014/main" val="2678105838"/>
                  </a:ext>
                </a:extLst>
              </a:tr>
              <a:tr h="598093">
                <a:tc>
                  <a:txBody>
                    <a:bodyPr/>
                    <a:lstStyle/>
                    <a:p>
                      <a:r>
                        <a:rPr lang="fi-FI" sz="1600"/>
                        <a:t>Lapsi siirtyy ryhmästä toiseen</a:t>
                      </a:r>
                    </a:p>
                  </a:txBody>
                  <a:tcPr marL="80823" marR="80823" marT="40412" marB="40412"/>
                </a:tc>
                <a:tc>
                  <a:txBody>
                    <a:bodyPr/>
                    <a:lstStyle/>
                    <a:p>
                      <a:endParaRPr lang="fi-FI" sz="1600"/>
                    </a:p>
                  </a:txBody>
                  <a:tcPr marL="80823" marR="80823" marT="40412" marB="40412"/>
                </a:tc>
                <a:tc>
                  <a:txBody>
                    <a:bodyPr/>
                    <a:lstStyle/>
                    <a:p>
                      <a:endParaRPr lang="fi-FI" sz="1600"/>
                    </a:p>
                  </a:txBody>
                  <a:tcPr marL="80823" marR="80823" marT="40412" marB="40412"/>
                </a:tc>
                <a:tc>
                  <a:txBody>
                    <a:bodyPr/>
                    <a:lstStyle/>
                    <a:p>
                      <a:endParaRPr lang="fi-FI" sz="1600"/>
                    </a:p>
                  </a:txBody>
                  <a:tcPr marL="80823" marR="80823" marT="40412" marB="40412"/>
                </a:tc>
                <a:extLst>
                  <a:ext uri="{0D108BD9-81ED-4DB2-BD59-A6C34878D82A}">
                    <a16:rowId xmlns:a16="http://schemas.microsoft.com/office/drawing/2014/main" val="2887740820"/>
                  </a:ext>
                </a:extLst>
              </a:tr>
              <a:tr h="598093">
                <a:tc>
                  <a:txBody>
                    <a:bodyPr/>
                    <a:lstStyle/>
                    <a:p>
                      <a:r>
                        <a:rPr lang="fi-FI" sz="1600"/>
                        <a:t>Lapsi siirtyy eskariin</a:t>
                      </a:r>
                    </a:p>
                  </a:txBody>
                  <a:tcPr marL="80823" marR="80823" marT="40412" marB="40412"/>
                </a:tc>
                <a:tc>
                  <a:txBody>
                    <a:bodyPr/>
                    <a:lstStyle/>
                    <a:p>
                      <a:endParaRPr lang="fi-FI" sz="1600"/>
                    </a:p>
                  </a:txBody>
                  <a:tcPr marL="80823" marR="80823" marT="40412" marB="40412"/>
                </a:tc>
                <a:tc>
                  <a:txBody>
                    <a:bodyPr/>
                    <a:lstStyle/>
                    <a:p>
                      <a:endParaRPr lang="fi-FI" sz="1600"/>
                    </a:p>
                  </a:txBody>
                  <a:tcPr marL="80823" marR="80823" marT="40412" marB="40412"/>
                </a:tc>
                <a:tc>
                  <a:txBody>
                    <a:bodyPr/>
                    <a:lstStyle/>
                    <a:p>
                      <a:endParaRPr lang="fi-FI" sz="1600"/>
                    </a:p>
                  </a:txBody>
                  <a:tcPr marL="80823" marR="80823" marT="40412" marB="40412"/>
                </a:tc>
                <a:extLst>
                  <a:ext uri="{0D108BD9-81ED-4DB2-BD59-A6C34878D82A}">
                    <a16:rowId xmlns:a16="http://schemas.microsoft.com/office/drawing/2014/main" val="21516416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83240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Kalenteri pöydällä">
            <a:extLst>
              <a:ext uri="{FF2B5EF4-FFF2-40B4-BE49-F238E27FC236}">
                <a16:creationId xmlns:a16="http://schemas.microsoft.com/office/drawing/2014/main" id="{03CF4281-E543-B729-0B49-EF76C455B913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26633" b="-1"/>
          <a:stretch/>
        </p:blipFill>
        <p:spPr>
          <a:xfrm>
            <a:off x="20" y="10"/>
            <a:ext cx="7537684" cy="6857990"/>
          </a:xfrm>
          <a:prstGeom prst="rect">
            <a:avLst/>
          </a:prstGeom>
        </p:spPr>
      </p:pic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04672" y="2844368"/>
            <a:ext cx="5928360" cy="1188720"/>
          </a:xfrm>
          <a:solidFill>
            <a:schemeClr val="bg1">
              <a:alpha val="60000"/>
            </a:schemeClr>
          </a:solidFill>
        </p:spPr>
        <p:txBody>
          <a:bodyPr>
            <a:normAutofit/>
          </a:bodyPr>
          <a:lstStyle/>
          <a:p>
            <a:r>
              <a:rPr lang="fi-FI" dirty="0"/>
              <a:t>Eheä kasvunpolku-tehtävä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93DDD2EE-E216-4976-9F1A-F92CE471AF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537704" y="6740"/>
            <a:ext cx="4654296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8242273" y="973600"/>
            <a:ext cx="3374136" cy="4924280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fi-FI">
                <a:solidFill>
                  <a:srgbClr val="FFFFFF"/>
                </a:solidFill>
              </a:rPr>
              <a:t> </a:t>
            </a:r>
            <a:r>
              <a:rPr lang="fi-FI" b="1">
                <a:solidFill>
                  <a:srgbClr val="FFFFFF"/>
                </a:solidFill>
              </a:rPr>
              <a:t>Aihejaottelu</a:t>
            </a:r>
            <a:r>
              <a:rPr lang="fi-FI">
                <a:solidFill>
                  <a:srgbClr val="FFFFFF"/>
                </a:solidFill>
              </a:rPr>
              <a:t>:</a:t>
            </a:r>
          </a:p>
          <a:p>
            <a:pPr marL="0" indent="0">
              <a:buNone/>
            </a:pPr>
            <a:r>
              <a:rPr lang="fi-FI">
                <a:solidFill>
                  <a:srgbClr val="FFFFFF"/>
                </a:solidFill>
              </a:rPr>
              <a:t> 1. </a:t>
            </a:r>
            <a:r>
              <a:rPr lang="fi-FI" b="1">
                <a:solidFill>
                  <a:srgbClr val="FFFFFF"/>
                </a:solidFill>
              </a:rPr>
              <a:t>Kotoa päiväkotiin</a:t>
            </a:r>
            <a:endParaRPr lang="fi-FI">
              <a:solidFill>
                <a:srgbClr val="FFFFFF"/>
              </a:solidFill>
            </a:endParaRPr>
          </a:p>
          <a:p>
            <a:pPr marL="0" indent="0">
              <a:buNone/>
            </a:pPr>
            <a:r>
              <a:rPr lang="fi-FI">
                <a:solidFill>
                  <a:srgbClr val="FFFFFF"/>
                </a:solidFill>
              </a:rPr>
              <a:t> 2. </a:t>
            </a:r>
            <a:r>
              <a:rPr lang="fi-FI" b="1">
                <a:solidFill>
                  <a:srgbClr val="FFFFFF"/>
                </a:solidFill>
              </a:rPr>
              <a:t>Siirtyminen päiväkodista toiseen</a:t>
            </a:r>
            <a:endParaRPr lang="fi-FI">
              <a:solidFill>
                <a:srgbClr val="FFFFFF"/>
              </a:solidFill>
            </a:endParaRPr>
          </a:p>
          <a:p>
            <a:pPr marL="0" indent="0">
              <a:buNone/>
            </a:pPr>
            <a:r>
              <a:rPr lang="fi-FI">
                <a:solidFill>
                  <a:srgbClr val="FFFFFF"/>
                </a:solidFill>
              </a:rPr>
              <a:t> 3. </a:t>
            </a:r>
            <a:r>
              <a:rPr lang="fi-FI" b="1">
                <a:solidFill>
                  <a:srgbClr val="FFFFFF"/>
                </a:solidFill>
              </a:rPr>
              <a:t>Vakituisesta hoitopaikasta varahoitoon</a:t>
            </a:r>
            <a:endParaRPr lang="fi-FI">
              <a:solidFill>
                <a:srgbClr val="FFFFFF"/>
              </a:solidFill>
            </a:endParaRPr>
          </a:p>
          <a:p>
            <a:pPr marL="0" indent="0">
              <a:buNone/>
            </a:pPr>
            <a:r>
              <a:rPr lang="fi-FI">
                <a:solidFill>
                  <a:srgbClr val="FFFFFF"/>
                </a:solidFill>
              </a:rPr>
              <a:t> 4. </a:t>
            </a:r>
            <a:r>
              <a:rPr lang="fi-FI" b="1">
                <a:solidFill>
                  <a:srgbClr val="FFFFFF"/>
                </a:solidFill>
              </a:rPr>
              <a:t>Siirtyminen ryhmästä toiseen</a:t>
            </a:r>
            <a:endParaRPr lang="fi-FI">
              <a:solidFill>
                <a:srgbClr val="FFFFFF"/>
              </a:solidFill>
            </a:endParaRPr>
          </a:p>
          <a:p>
            <a:pPr marL="0" indent="0">
              <a:buNone/>
            </a:pPr>
            <a:r>
              <a:rPr lang="fi-FI">
                <a:solidFill>
                  <a:srgbClr val="FFFFFF"/>
                </a:solidFill>
              </a:rPr>
              <a:t> 5. </a:t>
            </a:r>
            <a:r>
              <a:rPr lang="fi-FI" b="1">
                <a:solidFill>
                  <a:srgbClr val="FFFFFF"/>
                </a:solidFill>
              </a:rPr>
              <a:t>Siirtyminen eskariin</a:t>
            </a:r>
            <a:endParaRPr lang="fi-FI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2448649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F7B4A72-A510-EA74-9FCD-DBF83C989B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Materiaalia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669617F-DA16-92E7-FB28-B021DB7EE2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i-FI" dirty="0"/>
              <a:t>Eheä kasvunpolku- artikkelin lisäksi materiaalia: </a:t>
            </a:r>
            <a:r>
              <a:rPr lang="fi-FI" dirty="0">
                <a:hlinkClick r:id="rId2"/>
              </a:rPr>
              <a:t>988814_Päiväkodista_peruskouluun.indd (oph.fi)</a:t>
            </a:r>
            <a:endParaRPr lang="fi-FI" dirty="0"/>
          </a:p>
          <a:p>
            <a:pPr marL="0" indent="0">
              <a:buNone/>
            </a:pPr>
            <a:r>
              <a:rPr lang="fi-FI" dirty="0">
                <a:hlinkClick r:id="rId3"/>
              </a:rPr>
              <a:t>PAIVAKOTI-ALKAA_opas_verkko.pdf (vanhempainliitto.fi)</a:t>
            </a:r>
            <a:endParaRPr lang="fi-FI" dirty="0"/>
          </a:p>
          <a:p>
            <a:pPr marL="0" indent="0">
              <a:buNone/>
            </a:pPr>
            <a:r>
              <a:rPr lang="fi-FI">
                <a:hlinkClick r:id="rId4"/>
              </a:rPr>
              <a:t>Lapsi aloittaa päivähoidon - Mannerheimin Lastensuojeluliitto (mll.fi)</a:t>
            </a:r>
            <a:endParaRPr lang="fi-FI"/>
          </a:p>
          <a:p>
            <a:pPr marL="0" indent="0">
              <a:buNone/>
            </a:pP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57050093"/>
      </p:ext>
    </p:extLst>
  </p:cSld>
  <p:clrMapOvr>
    <a:masterClrMapping/>
  </p:clrMapOvr>
</p:sld>
</file>

<file path=ppt/theme/theme1.xml><?xml version="1.0" encoding="utf-8"?>
<a:theme xmlns:a="http://schemas.openxmlformats.org/drawingml/2006/main" name="Parcel">
  <a:themeElements>
    <a:clrScheme name="Parcel">
      <a:dk1>
        <a:srgbClr val="000000"/>
      </a:dk1>
      <a:lt1>
        <a:srgbClr val="FFFFFF"/>
      </a:lt1>
      <a:dk2>
        <a:srgbClr val="635D4D"/>
      </a:dk2>
      <a:lt2>
        <a:srgbClr val="D8D6BA"/>
      </a:lt2>
      <a:accent1>
        <a:srgbClr val="9CBEBD"/>
      </a:accent1>
      <a:accent2>
        <a:srgbClr val="D2CB6C"/>
      </a:accent2>
      <a:accent3>
        <a:srgbClr val="9D9A93"/>
      </a:accent3>
      <a:accent4>
        <a:srgbClr val="C89F5D"/>
      </a:accent4>
      <a:accent5>
        <a:srgbClr val="A9A57C"/>
      </a:accent5>
      <a:accent6>
        <a:srgbClr val="95A39D"/>
      </a:accent6>
      <a:hlink>
        <a:srgbClr val="D25814"/>
      </a:hlink>
      <a:folHlink>
        <a:srgbClr val="849A0A"/>
      </a:folHlink>
    </a:clrScheme>
    <a:fontScheme name="Parcel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cel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0BDC4BB7-8AF9-46FD-8C32-AB93AC9C410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TM10001115[[fn=Pakkaus]]</Template>
  <TotalTime>628</TotalTime>
  <Words>314</Words>
  <Application>Microsoft Office PowerPoint</Application>
  <PresentationFormat>Laajakuva</PresentationFormat>
  <Paragraphs>42</Paragraphs>
  <Slides>8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8</vt:i4>
      </vt:variant>
    </vt:vector>
  </HeadingPairs>
  <TitlesOfParts>
    <vt:vector size="12" baseType="lpstr">
      <vt:lpstr>Arial</vt:lpstr>
      <vt:lpstr>Gill Sans MT</vt:lpstr>
      <vt:lpstr>Wingdings</vt:lpstr>
      <vt:lpstr>Parcel</vt:lpstr>
      <vt:lpstr>Eheä kasvunpolku</vt:lpstr>
      <vt:lpstr>Eheä kasvunpolku</vt:lpstr>
      <vt:lpstr>Eheä kasvunpolku</vt:lpstr>
      <vt:lpstr>Eheä kasvunpolku</vt:lpstr>
      <vt:lpstr>Eheä kasvunpolku-tehtävä</vt:lpstr>
      <vt:lpstr>PowerPoint-esitys</vt:lpstr>
      <vt:lpstr>Eheä kasvunpolku-tehtävä</vt:lpstr>
      <vt:lpstr>Materiaalia</vt:lpstr>
    </vt:vector>
  </TitlesOfParts>
  <Company>Kouvolan Kaupunki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Eheä kasvunpolku</dc:title>
  <dc:creator>Paukkuri Jenni</dc:creator>
  <cp:lastModifiedBy>Paukkuri Jenni</cp:lastModifiedBy>
  <cp:revision>16</cp:revision>
  <dcterms:created xsi:type="dcterms:W3CDTF">2021-01-15T12:26:38Z</dcterms:created>
  <dcterms:modified xsi:type="dcterms:W3CDTF">2022-10-05T07:05:18Z</dcterms:modified>
</cp:coreProperties>
</file>