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  <a:endParaRPr lang="fi-FI"/>
          </a:p>
          <a:p>
            <a:pPr lvl="1"/>
            <a:r>
              <a:rPr lang="fi-FI"/>
              <a:t>toinen taso</a:t>
            </a:r>
            <a:endParaRPr lang="fi-FI"/>
          </a:p>
          <a:p>
            <a:pPr lvl="2"/>
            <a:r>
              <a:rPr lang="fi-FI"/>
              <a:t>kolmas taso</a:t>
            </a:r>
            <a:endParaRPr lang="fi-FI"/>
          </a:p>
          <a:p>
            <a:pPr lvl="3"/>
            <a:r>
              <a:rPr lang="fi-FI"/>
              <a:t>neljäs taso</a:t>
            </a:r>
            <a:endParaRPr lang="fi-FI"/>
          </a:p>
          <a:p>
            <a:pPr lvl="4"/>
            <a:r>
              <a:rPr lang="fi-FI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76E4A-293C-400B-A08B-B612CDDC2697}" type="datetimeFigureOut">
              <a:rPr lang="fi-FI" smtClean="0"/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DE52-74B8-45CF-BF60-0DA2F2A3E3ED}" type="slidenum">
              <a:rPr lang="fi-FI" smtClean="0"/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yle.fi/uutiset/3-11603822" TargetMode="External"/><Relationship Id="rId1" Type="http://schemas.openxmlformats.org/officeDocument/2006/relationships/hyperlink" Target="https://yle.fi/uutiset/3-1057838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HI02 1. Kansainvälinen politiikka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arvostelu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Loppukoe</a:t>
            </a:r>
            <a:endParaRPr lang="fi-FI" dirty="0"/>
          </a:p>
          <a:p>
            <a:r>
              <a:rPr lang="fi-FI" dirty="0"/>
              <a:t>Tuntityöskentely</a:t>
            </a:r>
            <a:endParaRPr lang="fi-FI" dirty="0"/>
          </a:p>
          <a:p>
            <a:endParaRPr lang="fi-FI" dirty="0"/>
          </a:p>
          <a:p>
            <a:r>
              <a:rPr lang="fi-FI" dirty="0"/>
              <a:t>Projektit</a:t>
            </a:r>
            <a:endParaRPr lang="fi-FI" dirty="0"/>
          </a:p>
          <a:p>
            <a:pPr lvl="1"/>
            <a:r>
              <a:rPr lang="fi-FI" dirty="0"/>
              <a:t>Parityö</a:t>
            </a:r>
            <a:endParaRPr lang="fi-FI" dirty="0"/>
          </a:p>
          <a:p>
            <a:pPr lvl="1"/>
            <a:r>
              <a:rPr lang="fi-FI" dirty="0"/>
              <a:t>Yksilöessee 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fi-FI">
                <a:solidFill>
                  <a:srgbClr val="FFFFFF"/>
                </a:solidFill>
              </a:rPr>
              <a:t>Käsitteet</a:t>
            </a:r>
            <a:endParaRPr lang="fi-FI">
              <a:solidFill>
                <a:srgbClr val="FFFFFF"/>
              </a:solidFill>
            </a:endParaRPr>
          </a:p>
        </p:txBody>
      </p:sp>
      <p:pic>
        <p:nvPicPr>
          <p:cNvPr id="5" name="Kuva 4" descr="Kuva, joka sisältää kohteen teksti, kartta&#10;&#10;Kuvaus luotu automaattisesti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51" b="-2"/>
          <a:stretch>
            <a:fillRect/>
          </a:stretch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rgbClr val="FFFFFF"/>
                </a:solidFill>
              </a:rPr>
              <a:t>Eskaloituminen</a:t>
            </a:r>
            <a:endParaRPr lang="fi-FI" sz="2000">
              <a:solidFill>
                <a:srgbClr val="FFFFFF"/>
              </a:solidFill>
            </a:endParaRPr>
          </a:p>
          <a:p>
            <a:endParaRPr lang="fi-FI" sz="2000">
              <a:solidFill>
                <a:srgbClr val="FFFFFF"/>
              </a:solidFill>
            </a:endParaRPr>
          </a:p>
          <a:p>
            <a:pPr lvl="1"/>
            <a:r>
              <a:rPr lang="fi-FI" sz="2000">
                <a:solidFill>
                  <a:srgbClr val="FFFFFF"/>
                </a:solidFill>
              </a:rPr>
              <a:t>Kehitys, jossa kriisin hallinta heikkenee ja kehitys johtaa kohti sotaa; tarkoitetaan myös kriisin laajentumista alueellisesti</a:t>
            </a:r>
            <a:endParaRPr lang="fi-FI" sz="2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Jäätynyt konflikti</a:t>
            </a:r>
            <a:endParaRPr lang="fi-FI" dirty="0"/>
          </a:p>
          <a:p>
            <a:endParaRPr lang="fi-FI" dirty="0"/>
          </a:p>
          <a:p>
            <a:pPr lvl="1"/>
            <a:r>
              <a:rPr lang="fi-FI" dirty="0"/>
              <a:t>Konflikti, jota ei ole ratkaistu tai vastakkainasettelu on yhä voimassa</a:t>
            </a:r>
            <a:endParaRPr lang="fi-FI" dirty="0"/>
          </a:p>
          <a:p>
            <a:pPr lvl="1"/>
            <a:endParaRPr lang="fi-FI" dirty="0"/>
          </a:p>
          <a:p>
            <a:pPr lvl="1"/>
            <a:r>
              <a:rPr lang="fi-FI" dirty="0">
                <a:hlinkClick r:id="rId1"/>
              </a:rPr>
              <a:t>Kiinan presidentti: Kiinan ja Taiwanin yhdistyminen on väistämätöntä</a:t>
            </a:r>
            <a:endParaRPr lang="fi-FI" dirty="0">
              <a:hlinkClick r:id="rId1"/>
            </a:endParaRPr>
          </a:p>
          <a:p>
            <a:pPr lvl="1"/>
            <a:endParaRPr lang="fi-FI" dirty="0"/>
          </a:p>
          <a:p>
            <a:pPr lvl="1"/>
            <a:r>
              <a:rPr lang="fi-FI" dirty="0">
                <a:hlinkClick r:id="rId2" tooltip="" action="ppaction://hlinkfile"/>
              </a:rPr>
              <a:t>Vuoristo-Karabah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7565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fi-FI">
                <a:solidFill>
                  <a:srgbClr val="FFFFFF"/>
                </a:solidFill>
              </a:rPr>
              <a:t>Käsitteet</a:t>
            </a:r>
            <a:endParaRPr lang="fi-FI">
              <a:solidFill>
                <a:srgbClr val="FFFFFF"/>
              </a:solidFill>
            </a:endParaRPr>
          </a:p>
        </p:txBody>
      </p:sp>
      <p:pic>
        <p:nvPicPr>
          <p:cNvPr id="5" name="Kuva 4" descr="Kuva, joka sisältää kohteen ulko, taivas, maa, henkilö&#10;&#10;Kuvaus luotu automaattisesti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8" b="1"/>
          <a:stretch>
            <a:fillRect/>
          </a:stretch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rgbClr val="FFFFFF"/>
                </a:solidFill>
              </a:rPr>
              <a:t>Voimapolitiikka</a:t>
            </a:r>
            <a:endParaRPr lang="fi-FI" sz="2000">
              <a:solidFill>
                <a:srgbClr val="FFFFFF"/>
              </a:solidFill>
            </a:endParaRPr>
          </a:p>
          <a:p>
            <a:endParaRPr lang="fi-FI" sz="2000">
              <a:solidFill>
                <a:srgbClr val="FFFFFF"/>
              </a:solidFill>
            </a:endParaRPr>
          </a:p>
          <a:p>
            <a:pPr lvl="2"/>
            <a:r>
              <a:rPr lang="fi-FI">
                <a:solidFill>
                  <a:srgbClr val="FFFFFF"/>
                </a:solidFill>
              </a:rPr>
              <a:t>Kansainvälisiin suhteisiin vaikuttaminen sotilaallisesti. Valtion ulkopuoliset tavoitteet pyritään saavuttamaan voimakkain sotilaallisin toimin.</a:t>
            </a:r>
            <a:endParaRPr lang="fi-FI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fi-FI">
                <a:solidFill>
                  <a:srgbClr val="FFFFFF"/>
                </a:solidFill>
              </a:rPr>
              <a:t>Käsitteet</a:t>
            </a:r>
            <a:endParaRPr lang="fi-FI">
              <a:solidFill>
                <a:srgbClr val="FFFFFF"/>
              </a:solidFill>
            </a:endParaRPr>
          </a:p>
        </p:txBody>
      </p:sp>
      <p:pic>
        <p:nvPicPr>
          <p:cNvPr id="5" name="Kuva 4" descr="Kuva, joka sisältää kohteen kirja, teksti&#10;&#10;Kuvaus luotu automaattisesti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8"/>
          <a:stretch>
            <a:fillRect/>
          </a:stretch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fi-FI" sz="2000">
                <a:solidFill>
                  <a:srgbClr val="FFFFFF"/>
                </a:solidFill>
              </a:rPr>
              <a:t>Voimatasapaino</a:t>
            </a:r>
            <a:endParaRPr lang="fi-FI" sz="2000">
              <a:solidFill>
                <a:srgbClr val="FFFFFF"/>
              </a:solidFill>
            </a:endParaRPr>
          </a:p>
          <a:p>
            <a:endParaRPr lang="fi-FI" sz="2000">
              <a:solidFill>
                <a:srgbClr val="FFFFFF"/>
              </a:solidFill>
            </a:endParaRPr>
          </a:p>
          <a:p>
            <a:pPr lvl="2"/>
            <a:r>
              <a:rPr lang="fi-FI">
                <a:solidFill>
                  <a:srgbClr val="FFFFFF"/>
                </a:solidFill>
              </a:rPr>
              <a:t>Valtiot sotilaallisesti ja poliittisesti tasavahvoja</a:t>
            </a:r>
            <a:endParaRPr lang="fi-FI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Doktriini</a:t>
            </a:r>
            <a:endParaRPr lang="fi-FI" dirty="0"/>
          </a:p>
          <a:p>
            <a:endParaRPr lang="fi-FI" dirty="0"/>
          </a:p>
          <a:p>
            <a:pPr lvl="1"/>
            <a:r>
              <a:rPr lang="fi-FI" dirty="0"/>
              <a:t>Valtion ulkopolitiikkaa ohjaavat opit ja periaatteet.</a:t>
            </a:r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Esimerkiksi Monroen oppi, Trumanin oppi ja </a:t>
            </a:r>
            <a:r>
              <a:rPr lang="fi-FI" dirty="0" err="1"/>
              <a:t>Breznevin</a:t>
            </a:r>
            <a:r>
              <a:rPr lang="fi-FI" dirty="0"/>
              <a:t> oppi 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näyttökuva&#10;&#10;Kuvaus luotu automaattisesti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616034"/>
            <a:ext cx="10905066" cy="36259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Nettitehtävä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 Martti Ahtisaaren </a:t>
            </a:r>
            <a:r>
              <a:rPr lang="fi-FI" dirty="0" err="1"/>
              <a:t>Crisis</a:t>
            </a:r>
            <a:r>
              <a:rPr lang="fi-FI" dirty="0"/>
              <a:t> Management -järjestöön</a:t>
            </a:r>
            <a:endParaRPr lang="fi-FI" dirty="0"/>
          </a:p>
          <a:p>
            <a:r>
              <a:rPr lang="fi-FI" dirty="0"/>
              <a:t>1. Missä maailman konflikteissa </a:t>
            </a:r>
            <a:r>
              <a:rPr lang="fi-FI" dirty="0" err="1"/>
              <a:t>Crisis</a:t>
            </a:r>
            <a:r>
              <a:rPr lang="fi-FI" dirty="0"/>
              <a:t> Management välittää rauhaa? Mitä se tekee niissä?</a:t>
            </a:r>
            <a:endParaRPr lang="fi-FI" dirty="0"/>
          </a:p>
          <a:p>
            <a:r>
              <a:rPr lang="fi-FI" dirty="0"/>
              <a:t>2. Millä keinoin järjestö pyrkii lievittämään kansainvälisiä konflikteja? </a:t>
            </a:r>
            <a:r>
              <a:rPr lang="fi-FI"/>
              <a:t>Mikä on mielestäsi paras tapa?</a:t>
            </a:r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1064</Words>
  <Application>WPS Presentation</Application>
  <PresentationFormat>Laajakuva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Calibri Light</vt:lpstr>
      <vt:lpstr>Microsoft YaHei</vt:lpstr>
      <vt:lpstr/>
      <vt:lpstr>Arial Unicode MS</vt:lpstr>
      <vt:lpstr>Calibri</vt:lpstr>
      <vt:lpstr>Liberation Mono</vt:lpstr>
      <vt:lpstr>Office-teema</vt:lpstr>
      <vt:lpstr>HI02 1. Kansainvälinen politiikka</vt:lpstr>
      <vt:lpstr>Kurssin arvostelu</vt:lpstr>
      <vt:lpstr>Käsitteet</vt:lpstr>
      <vt:lpstr>Käsitteet</vt:lpstr>
      <vt:lpstr>Käsitteet</vt:lpstr>
      <vt:lpstr>Käsitteet</vt:lpstr>
      <vt:lpstr>Käsitteet</vt:lpstr>
      <vt:lpstr>PowerPoint 演示文稿</vt:lpstr>
      <vt:lpstr>Nettitehtävä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HI02 1. Kansainvälinen politiikka</dc:title>
  <dc:creator>Ville Ahmala</dc:creator>
  <cp:lastModifiedBy>Ahmala</cp:lastModifiedBy>
  <cp:revision>4</cp:revision>
  <dcterms:created xsi:type="dcterms:W3CDTF">2019-09-17T13:16:00Z</dcterms:created>
  <dcterms:modified xsi:type="dcterms:W3CDTF">2020-11-27T08:35:41Z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