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6858000" cx="9144000"/>
  <p:notesSz cx="6669075" cy="987265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2" roundtripDataSignature="AMtx7mhH5/4ZPOccZQKNTpjDRfQpcrYRO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customschemas.google.com/relationships/presentationmetadata" Target="metadata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890838" cy="493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778250" y="0"/>
            <a:ext cx="2890838" cy="493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866775" y="739775"/>
            <a:ext cx="4937125" cy="370363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889000" y="4691063"/>
            <a:ext cx="4891088" cy="44434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9378950"/>
            <a:ext cx="2890838" cy="4937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778250" y="9378950"/>
            <a:ext cx="2890838" cy="4937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fi-FI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2" type="sldNum"/>
          </p:nvPr>
        </p:nvSpPr>
        <p:spPr>
          <a:xfrm>
            <a:off x="3778250" y="9378950"/>
            <a:ext cx="2890838" cy="4937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fi-FI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866775" y="739775"/>
            <a:ext cx="4937125" cy="370363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7" name="Google Shape;87;p1:notes"/>
          <p:cNvSpPr txBox="1"/>
          <p:nvPr>
            <p:ph idx="1" type="body"/>
          </p:nvPr>
        </p:nvSpPr>
        <p:spPr>
          <a:xfrm>
            <a:off x="889000" y="4691063"/>
            <a:ext cx="4891088" cy="44434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2dbf43807e8_0_6:notes"/>
          <p:cNvSpPr/>
          <p:nvPr>
            <p:ph idx="2" type="sldImg"/>
          </p:nvPr>
        </p:nvSpPr>
        <p:spPr>
          <a:xfrm>
            <a:off x="866775" y="739775"/>
            <a:ext cx="4937100" cy="3703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2dbf43807e8_0_6:notes"/>
          <p:cNvSpPr txBox="1"/>
          <p:nvPr>
            <p:ph idx="1" type="body"/>
          </p:nvPr>
        </p:nvSpPr>
        <p:spPr>
          <a:xfrm>
            <a:off x="889000" y="4691063"/>
            <a:ext cx="4891200" cy="4443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g2dbf43807e8_0_6:notes"/>
          <p:cNvSpPr txBox="1"/>
          <p:nvPr>
            <p:ph idx="12" type="sldNum"/>
          </p:nvPr>
        </p:nvSpPr>
        <p:spPr>
          <a:xfrm>
            <a:off x="3778250" y="9378950"/>
            <a:ext cx="2890800" cy="4938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:notes"/>
          <p:cNvSpPr txBox="1"/>
          <p:nvPr>
            <p:ph idx="1" type="body"/>
          </p:nvPr>
        </p:nvSpPr>
        <p:spPr>
          <a:xfrm>
            <a:off x="889000" y="4691063"/>
            <a:ext cx="4891088" cy="444341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2:notes"/>
          <p:cNvSpPr/>
          <p:nvPr>
            <p:ph idx="2" type="sldImg"/>
          </p:nvPr>
        </p:nvSpPr>
        <p:spPr>
          <a:xfrm>
            <a:off x="866775" y="739775"/>
            <a:ext cx="4937125" cy="370363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:notes"/>
          <p:cNvSpPr txBox="1"/>
          <p:nvPr>
            <p:ph idx="1" type="body"/>
          </p:nvPr>
        </p:nvSpPr>
        <p:spPr>
          <a:xfrm>
            <a:off x="889000" y="4691063"/>
            <a:ext cx="4891088" cy="444341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3:notes"/>
          <p:cNvSpPr/>
          <p:nvPr>
            <p:ph idx="2" type="sldImg"/>
          </p:nvPr>
        </p:nvSpPr>
        <p:spPr>
          <a:xfrm>
            <a:off x="866775" y="739775"/>
            <a:ext cx="4937125" cy="370363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4:notes"/>
          <p:cNvSpPr txBox="1"/>
          <p:nvPr>
            <p:ph idx="12" type="sldNum"/>
          </p:nvPr>
        </p:nvSpPr>
        <p:spPr>
          <a:xfrm>
            <a:off x="3778250" y="9378950"/>
            <a:ext cx="2890838" cy="4937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4:notes"/>
          <p:cNvSpPr/>
          <p:nvPr>
            <p:ph idx="2" type="sldImg"/>
          </p:nvPr>
        </p:nvSpPr>
        <p:spPr>
          <a:xfrm>
            <a:off x="866775" y="739775"/>
            <a:ext cx="4937125" cy="370363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4" name="Google Shape;114;p4:notes"/>
          <p:cNvSpPr txBox="1"/>
          <p:nvPr>
            <p:ph idx="1" type="body"/>
          </p:nvPr>
        </p:nvSpPr>
        <p:spPr>
          <a:xfrm>
            <a:off x="889000" y="4691063"/>
            <a:ext cx="4891088" cy="44434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5:notes"/>
          <p:cNvSpPr txBox="1"/>
          <p:nvPr>
            <p:ph idx="1" type="body"/>
          </p:nvPr>
        </p:nvSpPr>
        <p:spPr>
          <a:xfrm>
            <a:off x="889000" y="4691063"/>
            <a:ext cx="4891088" cy="444341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5:notes"/>
          <p:cNvSpPr/>
          <p:nvPr>
            <p:ph idx="2" type="sldImg"/>
          </p:nvPr>
        </p:nvSpPr>
        <p:spPr>
          <a:xfrm>
            <a:off x="866775" y="739775"/>
            <a:ext cx="4937125" cy="370363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6:notes"/>
          <p:cNvSpPr txBox="1"/>
          <p:nvPr>
            <p:ph idx="1" type="body"/>
          </p:nvPr>
        </p:nvSpPr>
        <p:spPr>
          <a:xfrm>
            <a:off x="889000" y="4691063"/>
            <a:ext cx="4891088" cy="444341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6:notes"/>
          <p:cNvSpPr/>
          <p:nvPr>
            <p:ph idx="2" type="sldImg"/>
          </p:nvPr>
        </p:nvSpPr>
        <p:spPr>
          <a:xfrm>
            <a:off x="866775" y="739775"/>
            <a:ext cx="4937125" cy="370363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2dbf43807e8_0_12:notes"/>
          <p:cNvSpPr/>
          <p:nvPr>
            <p:ph idx="2" type="sldImg"/>
          </p:nvPr>
        </p:nvSpPr>
        <p:spPr>
          <a:xfrm>
            <a:off x="866775" y="739775"/>
            <a:ext cx="4937100" cy="3703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2dbf43807e8_0_12:notes"/>
          <p:cNvSpPr txBox="1"/>
          <p:nvPr>
            <p:ph idx="1" type="body"/>
          </p:nvPr>
        </p:nvSpPr>
        <p:spPr>
          <a:xfrm>
            <a:off x="889000" y="4691063"/>
            <a:ext cx="4891200" cy="4443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g2dbf43807e8_0_12:notes"/>
          <p:cNvSpPr txBox="1"/>
          <p:nvPr>
            <p:ph idx="12" type="sldNum"/>
          </p:nvPr>
        </p:nvSpPr>
        <p:spPr>
          <a:xfrm>
            <a:off x="3778250" y="9378950"/>
            <a:ext cx="2890800" cy="4938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7:notes"/>
          <p:cNvSpPr txBox="1"/>
          <p:nvPr>
            <p:ph idx="1" type="body"/>
          </p:nvPr>
        </p:nvSpPr>
        <p:spPr>
          <a:xfrm>
            <a:off x="889000" y="4691063"/>
            <a:ext cx="4891088" cy="444341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7:notes"/>
          <p:cNvSpPr/>
          <p:nvPr>
            <p:ph idx="2" type="sldImg"/>
          </p:nvPr>
        </p:nvSpPr>
        <p:spPr>
          <a:xfrm>
            <a:off x="866775" y="739775"/>
            <a:ext cx="4937125" cy="370363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8:notes"/>
          <p:cNvSpPr txBox="1"/>
          <p:nvPr>
            <p:ph idx="1" type="body"/>
          </p:nvPr>
        </p:nvSpPr>
        <p:spPr>
          <a:xfrm>
            <a:off x="889000" y="4691063"/>
            <a:ext cx="4891088" cy="444341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8:notes"/>
          <p:cNvSpPr/>
          <p:nvPr>
            <p:ph idx="2" type="sldImg"/>
          </p:nvPr>
        </p:nvSpPr>
        <p:spPr>
          <a:xfrm>
            <a:off x="866775" y="739775"/>
            <a:ext cx="4937125" cy="370363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9:notes"/>
          <p:cNvSpPr txBox="1"/>
          <p:nvPr>
            <p:ph idx="1" type="body"/>
          </p:nvPr>
        </p:nvSpPr>
        <p:spPr>
          <a:xfrm>
            <a:off x="889000" y="4691063"/>
            <a:ext cx="4891088" cy="444341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9:notes"/>
          <p:cNvSpPr/>
          <p:nvPr>
            <p:ph idx="2" type="sldImg"/>
          </p:nvPr>
        </p:nvSpPr>
        <p:spPr>
          <a:xfrm>
            <a:off x="866775" y="739775"/>
            <a:ext cx="4937125" cy="370363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0:notes"/>
          <p:cNvSpPr txBox="1"/>
          <p:nvPr>
            <p:ph idx="1" type="body"/>
          </p:nvPr>
        </p:nvSpPr>
        <p:spPr>
          <a:xfrm>
            <a:off x="889000" y="4691063"/>
            <a:ext cx="4891088" cy="444341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10:notes"/>
          <p:cNvSpPr/>
          <p:nvPr>
            <p:ph idx="2" type="sldImg"/>
          </p:nvPr>
        </p:nvSpPr>
        <p:spPr>
          <a:xfrm>
            <a:off x="866775" y="739775"/>
            <a:ext cx="4937125" cy="370363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1:notes"/>
          <p:cNvSpPr txBox="1"/>
          <p:nvPr>
            <p:ph idx="1" type="body"/>
          </p:nvPr>
        </p:nvSpPr>
        <p:spPr>
          <a:xfrm>
            <a:off x="889000" y="4691063"/>
            <a:ext cx="4891088" cy="444341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11:notes"/>
          <p:cNvSpPr/>
          <p:nvPr>
            <p:ph idx="2" type="sldImg"/>
          </p:nvPr>
        </p:nvSpPr>
        <p:spPr>
          <a:xfrm>
            <a:off x="866775" y="739775"/>
            <a:ext cx="4937125" cy="370363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2:notes"/>
          <p:cNvSpPr/>
          <p:nvPr>
            <p:ph idx="2" type="sldImg"/>
          </p:nvPr>
        </p:nvSpPr>
        <p:spPr>
          <a:xfrm>
            <a:off x="866775" y="739775"/>
            <a:ext cx="4937125" cy="370363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1" name="Google Shape;171;p12:notes"/>
          <p:cNvSpPr txBox="1"/>
          <p:nvPr>
            <p:ph idx="1" type="body"/>
          </p:nvPr>
        </p:nvSpPr>
        <p:spPr>
          <a:xfrm>
            <a:off x="889000" y="4691063"/>
            <a:ext cx="4891088" cy="44434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3:notes"/>
          <p:cNvSpPr txBox="1"/>
          <p:nvPr>
            <p:ph idx="1" type="body"/>
          </p:nvPr>
        </p:nvSpPr>
        <p:spPr>
          <a:xfrm>
            <a:off x="889000" y="4691063"/>
            <a:ext cx="4891088" cy="444341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13:notes"/>
          <p:cNvSpPr/>
          <p:nvPr>
            <p:ph idx="2" type="sldImg"/>
          </p:nvPr>
        </p:nvSpPr>
        <p:spPr>
          <a:xfrm>
            <a:off x="866775" y="739775"/>
            <a:ext cx="4937125" cy="370363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2dc1bb5d85d_0_0:notes"/>
          <p:cNvSpPr/>
          <p:nvPr>
            <p:ph idx="2" type="sldImg"/>
          </p:nvPr>
        </p:nvSpPr>
        <p:spPr>
          <a:xfrm>
            <a:off x="866775" y="739775"/>
            <a:ext cx="4937100" cy="3703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2dc1bb5d85d_0_0:notes"/>
          <p:cNvSpPr txBox="1"/>
          <p:nvPr>
            <p:ph idx="1" type="body"/>
          </p:nvPr>
        </p:nvSpPr>
        <p:spPr>
          <a:xfrm>
            <a:off x="889000" y="4691063"/>
            <a:ext cx="4891200" cy="4443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g2dc1bb5d85d_0_0:notes"/>
          <p:cNvSpPr txBox="1"/>
          <p:nvPr>
            <p:ph idx="12" type="sldNum"/>
          </p:nvPr>
        </p:nvSpPr>
        <p:spPr>
          <a:xfrm>
            <a:off x="3778250" y="9378950"/>
            <a:ext cx="2890800" cy="4938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tsikko ja sisältö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18" name="Google Shape;18;p15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5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5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aksi sisältökohdetta" type="twoObj">
  <p:cSld name="TWO_OBJECT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  <p:sp>
        <p:nvSpPr>
          <p:cNvPr id="24" name="Google Shape;24;p1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  <p:sp>
        <p:nvSpPr>
          <p:cNvPr id="25" name="Google Shape;25;p16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6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6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hjä" type="blank">
  <p:cSld name="BLANK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7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7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7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tsikkodia" type="title">
  <p:cSld name="TITLE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8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8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9pPr>
          </a:lstStyle>
          <a:p/>
        </p:txBody>
      </p:sp>
      <p:sp>
        <p:nvSpPr>
          <p:cNvPr id="35" name="Google Shape;35;p18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8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8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san ylätunniste" type="secHead">
  <p:cSld name="SECTION_HEADER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9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9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/>
        </p:txBody>
      </p:sp>
      <p:sp>
        <p:nvSpPr>
          <p:cNvPr id="41" name="Google Shape;41;p19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9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9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ailu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20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47" name="Google Shape;47;p20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  <p:sp>
        <p:nvSpPr>
          <p:cNvPr id="48" name="Google Shape;48;p20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49" name="Google Shape;49;p20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  <p:sp>
        <p:nvSpPr>
          <p:cNvPr id="50" name="Google Shape;50;p20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0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0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ain otsikko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21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1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1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tsikollinen sisältö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2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2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/>
        </p:txBody>
      </p:sp>
      <p:sp>
        <p:nvSpPr>
          <p:cNvPr id="61" name="Google Shape;61;p22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  <p:sp>
        <p:nvSpPr>
          <p:cNvPr id="62" name="Google Shape;62;p22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2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2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tsikollinen kuva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3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3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3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  <p:sp>
        <p:nvSpPr>
          <p:cNvPr id="69" name="Google Shape;69;p23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3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3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tsikko ja pystysuora teksti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4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75" name="Google Shape;75;p24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4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4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ystysuora otsikko ja teksti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5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5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81" name="Google Shape;81;p25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5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5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4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4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4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jpg"/><Relationship Id="rId4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www.kauppalehti.fi/uutiset/maailman-sadan-suurimman-yrityksen-markkina-arvo-kasvoi-ennatykseen/n4PDuC3C" TargetMode="External"/><Relationship Id="rId4" Type="http://schemas.openxmlformats.org/officeDocument/2006/relationships/image" Target="../media/image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www.ykliitto.fi/node/4582" TargetMode="External"/><Relationship Id="rId4" Type="http://schemas.openxmlformats.org/officeDocument/2006/relationships/image" Target="../media/image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www.youtube.com/watch?v=99UN7so92tk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 txBox="1"/>
          <p:nvPr>
            <p:ph type="title"/>
          </p:nvPr>
        </p:nvSpPr>
        <p:spPr>
          <a:xfrm>
            <a:off x="457200" y="51816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Maailmanpizzapeli</a:t>
            </a:r>
            <a:endParaRPr/>
          </a:p>
        </p:txBody>
      </p:sp>
      <p:pic>
        <p:nvPicPr>
          <p:cNvPr descr="BD06675_" id="90" name="Google Shape;90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95600" y="914400"/>
            <a:ext cx="3243263" cy="4010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2dbf43807e8_0_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i-FI" sz="3200">
                <a:solidFill>
                  <a:schemeClr val="dk1"/>
                </a:solidFill>
              </a:rPr>
              <a:t>Keskustelkaa: </a:t>
            </a:r>
            <a:endParaRPr/>
          </a:p>
        </p:txBody>
      </p:sp>
      <p:sp>
        <p:nvSpPr>
          <p:cNvPr id="97" name="Google Shape;97;g2dbf43807e8_0_6"/>
          <p:cNvSpPr txBox="1"/>
          <p:nvPr>
            <p:ph idx="1" type="body"/>
          </p:nvPr>
        </p:nvSpPr>
        <p:spPr>
          <a:xfrm>
            <a:off x="457200" y="1562400"/>
            <a:ext cx="8229600" cy="452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fi-FI"/>
              <a:t>Mitä pelissä oikein tapahtui?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M</a:t>
            </a:r>
            <a:r>
              <a:rPr lang="fi-FI"/>
              <a:t>iksi toiset saivat tuotteensa nopeammin valmiiksi?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Miten vapaa-aika käytettiin?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Säännöt ovat kaikille samat, mutta ovatko ne oikeudenmukaiset?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Maailmankauppa</a:t>
            </a:r>
            <a:endParaRPr/>
          </a:p>
        </p:txBody>
      </p:sp>
      <p:sp>
        <p:nvSpPr>
          <p:cNvPr id="103" name="Google Shape;103;p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fi-FI"/>
              <a:t>Maailmankauppa - </a:t>
            </a:r>
            <a:r>
              <a:rPr lang="fi-FI" sz="3200"/>
              <a:t>Valtioiden välistä kauppaa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fi-FI" sz="3200"/>
              <a:t>Maailmankauppaa käydään, koska mikään valtio ei ole omavarainen kaikkien raaka-aineiden, hyödykkeiden ja palveluiden tuotannossa.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fi-FI" sz="3200"/>
              <a:t>Pääosa maailmankaupasta on sitä, että teollisuusmaat myyvät teollisuustuotteita toisilleen.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Maailmankauppa</a:t>
            </a:r>
            <a:endParaRPr/>
          </a:p>
        </p:txBody>
      </p:sp>
      <p:pic>
        <p:nvPicPr>
          <p:cNvPr descr="Kuva, joka sisältää kohteen teksti, kuvakaappaus, diagrammi&#10;&#10;Kuvaus luotu automaattisesti" id="109" name="Google Shape;109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5204" y="1394827"/>
            <a:ext cx="6635080" cy="4528441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3"/>
          <p:cNvSpPr/>
          <p:nvPr/>
        </p:nvSpPr>
        <p:spPr>
          <a:xfrm>
            <a:off x="4067944" y="414908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fi-FI"/>
              <a:t>Hyvä juttu on, että vapautuva maailmankauppa lisää maiden talouskasvua ja parantaa ihmisten elintasoa</a:t>
            </a:r>
            <a:endParaRPr/>
          </a:p>
        </p:txBody>
      </p:sp>
      <p:pic>
        <p:nvPicPr>
          <p:cNvPr id="117" name="Google Shape;11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48200" y="2076695"/>
            <a:ext cx="4038600" cy="35729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5"/>
          <p:cNvSpPr txBox="1"/>
          <p:nvPr>
            <p:ph type="title"/>
          </p:nvPr>
        </p:nvSpPr>
        <p:spPr>
          <a:xfrm>
            <a:off x="-1620688" y="-4269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Ongelmia</a:t>
            </a:r>
            <a:endParaRPr/>
          </a:p>
        </p:txBody>
      </p:sp>
      <p:sp>
        <p:nvSpPr>
          <p:cNvPr id="123" name="Google Shape;123;p5"/>
          <p:cNvSpPr txBox="1"/>
          <p:nvPr>
            <p:ph idx="1" type="body"/>
          </p:nvPr>
        </p:nvSpPr>
        <p:spPr>
          <a:xfrm>
            <a:off x="350528" y="1088908"/>
            <a:ext cx="555496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fi-FI" sz="2800"/>
              <a:t>talouden globalisaatio jakaa edut epätasaisesti valtioiden kesken 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fi-FI" sz="2800"/>
              <a:t>kehitysmaiden rooli usein tuottaa raaka-aineita tai työvoimaa</a:t>
            </a:r>
            <a:endParaRPr/>
          </a:p>
          <a:p>
            <a:pPr indent="-285750" lvl="1" marL="74295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fi-FI"/>
              <a:t>kehitysmaiden tuotteet usein alttiita hintojen heilahteluille</a:t>
            </a:r>
            <a:endParaRPr/>
          </a:p>
          <a:p>
            <a:pPr indent="-285750" lvl="1" marL="74295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fi-FI"/>
              <a:t>tuotanto usein myös yksipuolista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fi-FI" sz="2800"/>
              <a:t>teollistuneet maat: tuotekehittely, jatkojalostus 🡪 voitot suuremmat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descr="Ai Luotu, Lapsityövoima" id="124" name="Google Shape;124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15993" y="1608779"/>
            <a:ext cx="2964704" cy="1561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00192" y="3271209"/>
            <a:ext cx="2680505" cy="178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i Luotu, Lapsityövoima, Pelastaa Lapsia" id="130" name="Google Shape;130;p6"/>
          <p:cNvPicPr preferRelativeResize="0"/>
          <p:nvPr/>
        </p:nvPicPr>
        <p:blipFill rotWithShape="1">
          <a:blip r:embed="rId3">
            <a:alphaModFix/>
          </a:blip>
          <a:srcRect b="0" l="28590" r="24339" t="0"/>
          <a:stretch/>
        </p:blipFill>
        <p:spPr>
          <a:xfrm>
            <a:off x="457200" y="1600200"/>
            <a:ext cx="4038600" cy="4525963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131" name="Google Shape;131;p6"/>
          <p:cNvSpPr txBox="1"/>
          <p:nvPr>
            <p:ph idx="2" type="body"/>
          </p:nvPr>
        </p:nvSpPr>
        <p:spPr>
          <a:xfrm>
            <a:off x="4648200" y="1600200"/>
            <a:ext cx="4172272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fi-FI" sz="2400"/>
              <a:t>kehitysmaiden asema globaalissa taloudessa on heikko</a:t>
            </a:r>
            <a:endParaRPr/>
          </a:p>
          <a:p>
            <a:pPr indent="-285750" lvl="1" marL="74295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fi-FI"/>
              <a:t>Valtion vaikutusmahdollisuudet ovat neuvotteluissa heikommat kuin vastapuolella</a:t>
            </a:r>
            <a:endParaRPr/>
          </a:p>
          <a:p>
            <a:pPr indent="-285750" lvl="1" marL="74295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fi-FI"/>
              <a:t>Usein epävakaa hallinto tai korruptio heikentävät tilannetta</a:t>
            </a:r>
            <a:endParaRPr/>
          </a:p>
          <a:p>
            <a:pPr indent="-228600" lvl="2" marL="114300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2dbf43807e8_0_1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Keskustelua</a:t>
            </a:r>
            <a:endParaRPr/>
          </a:p>
        </p:txBody>
      </p:sp>
      <p:sp>
        <p:nvSpPr>
          <p:cNvPr id="138" name="Google Shape;138;g2dbf43807e8_0_12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-3873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●"/>
            </a:pPr>
            <a:r>
              <a:rPr lang="fi-FI" sz="2500"/>
              <a:t>Miten köyhiksi jääneet ihmiset suhtautuvat ruuatta jäämiseen? </a:t>
            </a:r>
            <a:endParaRPr sz="2500"/>
          </a:p>
          <a:p>
            <a:pPr indent="-3873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●"/>
            </a:pPr>
            <a:r>
              <a:rPr lang="fi-FI" sz="2500"/>
              <a:t>Entä miten toimivat/ajattelevat mässäilemään päässeet?</a:t>
            </a:r>
            <a:endParaRPr sz="2500"/>
          </a:p>
          <a:p>
            <a:pPr indent="-3873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●"/>
            </a:pPr>
            <a:r>
              <a:rPr lang="fi-FI" sz="2500"/>
              <a:t>Voidaanko asialle tehdä jotain ja mitä?</a:t>
            </a:r>
            <a:endParaRPr sz="33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Maailmankauppa</a:t>
            </a:r>
            <a:endParaRPr/>
          </a:p>
        </p:txBody>
      </p:sp>
      <p:sp>
        <p:nvSpPr>
          <p:cNvPr id="144" name="Google Shape;144;p7"/>
          <p:cNvSpPr txBox="1"/>
          <p:nvPr>
            <p:ph idx="1" type="body"/>
          </p:nvPr>
        </p:nvSpPr>
        <p:spPr>
          <a:xfrm>
            <a:off x="457200" y="1686464"/>
            <a:ext cx="4886875" cy="47668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3429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fi-FI" sz="1800"/>
              <a:t>Maailmankaupan esteitä: tullimaksut, tuontikiintiöt ja tuontikiellot, joilla pyritään suojelemaan oman maan tuotantoa tuonnilta.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fi-FI" sz="1800"/>
              <a:t>EU:n maatalouden tukeminen heikentää muiden maiden, myös köyhien kehittyvien maiden, mahdollisuutta tuoda omia maataloustuotteitaan Eurooppaan.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fi-FI" sz="1800"/>
              <a:t>valtiot ja järjestöt tekevät kansainvälistä yhteistyötä, jonka tarkoituksena on vähentää valtioiden eriarvoisuutta</a:t>
            </a:r>
            <a:endParaRPr/>
          </a:p>
          <a:p>
            <a:pPr indent="-285750" lvl="1" marL="742950" rtl="0" algn="l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</a:pPr>
            <a:r>
              <a:rPr lang="fi-FI" sz="1800"/>
              <a:t>kehityksen tavoitteena on kuitenkin omaehtoinen kehitys (velat, toimeentulo)</a:t>
            </a:r>
            <a:endParaRPr/>
          </a:p>
          <a:p>
            <a:pPr indent="-285750" lvl="1" marL="742950" rtl="0" algn="l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</a:pPr>
            <a:r>
              <a:rPr lang="fi-FI" sz="1800"/>
              <a:t>kehitysyhteistyötä</a:t>
            </a:r>
            <a:endParaRPr/>
          </a:p>
          <a:p>
            <a:pPr indent="-228600" lvl="2" marL="1143000" rtl="0" algn="l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fi-FI" sz="1800"/>
              <a:t>valtiot tukevat valtioita (YK:n suositus 0,7% BKT:stä)</a:t>
            </a:r>
            <a:endParaRPr/>
          </a:p>
          <a:p>
            <a:pPr indent="-228600" lvl="2" marL="1143000" rtl="0" algn="l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fi-FI" sz="1800"/>
              <a:t>valtiot tukevat järjestöjä</a:t>
            </a:r>
            <a:endParaRPr/>
          </a:p>
          <a:p>
            <a:pPr indent="-228600" lvl="2" marL="1143000" rtl="0" algn="l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fi-FI" sz="1800"/>
              <a:t>Maailmanpankki tukee järjestöjä</a:t>
            </a:r>
            <a:endParaRPr/>
          </a:p>
          <a:p>
            <a:pPr indent="-260350" lvl="0" marL="342900" rtl="0" algn="l">
              <a:lnSpc>
                <a:spcPct val="9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t/>
            </a:r>
            <a:endParaRPr sz="1300"/>
          </a:p>
          <a:p>
            <a:pPr indent="-260350" lvl="0" marL="342900" rtl="0" algn="l">
              <a:lnSpc>
                <a:spcPct val="9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t/>
            </a:r>
            <a:endParaRPr sz="1300"/>
          </a:p>
        </p:txBody>
      </p:sp>
      <p:pic>
        <p:nvPicPr>
          <p:cNvPr id="145" name="Google Shape;145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45358" y="1686464"/>
            <a:ext cx="3394472" cy="4525963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8"/>
          <p:cNvSpPr txBox="1"/>
          <p:nvPr>
            <p:ph type="title"/>
          </p:nvPr>
        </p:nvSpPr>
        <p:spPr>
          <a:xfrm>
            <a:off x="685800" y="404813"/>
            <a:ext cx="7772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i-FI">
                <a:solidFill>
                  <a:srgbClr val="000000"/>
                </a:solidFill>
              </a:rPr>
              <a:t>Maailmankauppa</a:t>
            </a:r>
            <a:endParaRPr/>
          </a:p>
        </p:txBody>
      </p:sp>
      <p:sp>
        <p:nvSpPr>
          <p:cNvPr id="151" name="Google Shape;151;p8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fi-FI" sz="2400"/>
              <a:t>Maailman kauppajärjestö eli WTO edistää vapaakauppaa sopimalla kansainvälisistä tullisäännöksistä sekä vientiin ja tuontiin liittyvistä pelisäännöistä. </a:t>
            </a:r>
            <a:endParaRPr/>
          </a:p>
          <a:p>
            <a:pPr indent="-3429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fi-FI" sz="2400"/>
              <a:t>Kehittyvät maat ovat jääneet vapaakaupassa heikompaan asemaan, ja jotkut pitävät vapaakauppasopimuksia ja teollisuusmaiden talousjärjestöjä nykyajan kolonialismina.</a:t>
            </a:r>
            <a:endParaRPr/>
          </a:p>
          <a:p>
            <a:pPr indent="-3429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fi-FI" sz="2400"/>
              <a:t>OECD</a:t>
            </a:r>
            <a:r>
              <a:rPr b="1" lang="fi-FI" sz="2400"/>
              <a:t> </a:t>
            </a:r>
            <a:r>
              <a:rPr lang="fi-FI" sz="2400"/>
              <a:t>on taloudellisen yhteistyön ja kehityksen järjestö, jonka jäseninä ovat lähinnä rikkaat teollisuusmaat.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9"/>
          <p:cNvSpPr txBox="1"/>
          <p:nvPr>
            <p:ph type="title"/>
          </p:nvPr>
        </p:nvSpPr>
        <p:spPr>
          <a:xfrm>
            <a:off x="-303067" y="572001"/>
            <a:ext cx="8682697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Lisäksi haasteensa luovat monikansalliset yritykset</a:t>
            </a:r>
            <a:endParaRPr/>
          </a:p>
        </p:txBody>
      </p:sp>
      <p:sp>
        <p:nvSpPr>
          <p:cNvPr id="157" name="Google Shape;157;p9"/>
          <p:cNvSpPr txBox="1"/>
          <p:nvPr>
            <p:ph idx="1" type="body"/>
          </p:nvPr>
        </p:nvSpPr>
        <p:spPr>
          <a:xfrm>
            <a:off x="402703" y="1713908"/>
            <a:ext cx="5741988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/>
          </a:p>
          <a:p>
            <a:pPr indent="-3429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fi-FI" sz="2400"/>
              <a:t>Monikansalliset yritykset toimivat useassa maassa, ja niiden omistus on hajautunut usean maan osakkeenomistajille. </a:t>
            </a:r>
            <a:endParaRPr/>
          </a:p>
          <a:p>
            <a:pPr indent="-3429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fi-FI" sz="2400"/>
              <a:t>Verkostotaloudelle on tunnusomaista, että tuotantoa kilpailutetaan ja tuotteiden osat hankitaan sieltä, mistä ne saadaan halvimmalla.</a:t>
            </a:r>
            <a:endParaRPr/>
          </a:p>
          <a:p>
            <a:pPr indent="-342900" lvl="0" marL="3429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fi-FI" sz="1600" u="sng">
                <a:solidFill>
                  <a:schemeClr val="hlink"/>
                </a:solidFill>
                <a:hlinkClick r:id="rId3"/>
              </a:rPr>
              <a:t>https://www.kauppalehti.fi/uutiset/maailman-sadan-suurimman-yrityksen-markkina-arvo-kasvoi-ennatykseen/n4PDuC3C</a:t>
            </a:r>
            <a:endParaRPr sz="1600"/>
          </a:p>
        </p:txBody>
      </p:sp>
      <p:pic>
        <p:nvPicPr>
          <p:cNvPr id="158" name="Google Shape;158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42218" y="2271623"/>
            <a:ext cx="3060700" cy="3060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8313" y="620713"/>
            <a:ext cx="8440737" cy="56880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fi-FI"/>
              <a:t>Eriarvoisuus maailmalla -raportin (World Inequality Report) mukaan köyhin puolikas maailman väestöstä omistaa vain kaksi prosenttia maailman kokonaisvauraudesta. 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fi-FI"/>
              <a:t>Rikkain kymmenen prosenttia omistaa 76 prosenttia kaikesta varallisuudesta.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2"/>
          <p:cNvSpPr txBox="1"/>
          <p:nvPr>
            <p:ph idx="1" type="body"/>
          </p:nvPr>
        </p:nvSpPr>
        <p:spPr>
          <a:xfrm>
            <a:off x="395288" y="26035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07950" lvl="1" marL="7429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fi-FI"/>
              <a:t>Onko kehitysmaiden tilanteelle toivoa?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fi-FI" u="sng">
                <a:solidFill>
                  <a:schemeClr val="hlink"/>
                </a:solidFill>
                <a:hlinkClick r:id="rId3"/>
              </a:rPr>
              <a:t>Yhteistyö ja kumppanuus | Suomen YK-liitto (ykliitto.fi)</a:t>
            </a:r>
            <a:r>
              <a:rPr lang="fi-FI"/>
              <a:t> (tavoite 17)</a:t>
            </a:r>
            <a:endParaRPr/>
          </a:p>
          <a:p>
            <a:pPr indent="-1079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174" name="Google Shape;174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483768" y="2365144"/>
            <a:ext cx="4550275" cy="44912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fi-FI"/>
              <a:t>Leave no one behind 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fi-FI" u="sng">
                <a:solidFill>
                  <a:schemeClr val="hlink"/>
                </a:solidFill>
                <a:hlinkClick r:id="rId3"/>
              </a:rPr>
              <a:t>Leave No One Behind - Sustainable Development Goals (youtube.com)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Google Shape;185;g2dc1bb5d85d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7813" y="1927025"/>
            <a:ext cx="8728374" cy="2248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letusrakenne">
  <a:themeElements>
    <a:clrScheme name="Oletusrakenn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-te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2010-04-07T08:45:20Z</dcterms:created>
  <dc:creator>Jyväskylän maalaiskunta</dc:creator>
</cp:coreProperties>
</file>