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528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7650405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rot="10800000">
            <a:off x="4226100" y="2933549"/>
            <a:ext cx="691799" cy="3885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-25" y="0"/>
            <a:ext cx="9144000" cy="31241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399" cy="2109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411175" y="3398250"/>
            <a:ext cx="8282399" cy="1260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Shape 52"/>
          <p:cNvCxnSpPr/>
          <p:nvPr/>
        </p:nvCxnSpPr>
        <p:spPr>
          <a:xfrm>
            <a:off x="413275" y="2988275"/>
            <a:ext cx="910499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12000"/>
            </a:lvl1pPr>
            <a:lvl2pPr lvl="1">
              <a:spcBef>
                <a:spcPts val="0"/>
              </a:spcBef>
              <a:buSzPct val="100000"/>
              <a:defRPr sz="12000"/>
            </a:lvl2pPr>
            <a:lvl3pPr lvl="2">
              <a:spcBef>
                <a:spcPts val="0"/>
              </a:spcBef>
              <a:buSzPct val="100000"/>
              <a:defRPr sz="12000"/>
            </a:lvl3pPr>
            <a:lvl4pPr lvl="3">
              <a:spcBef>
                <a:spcPts val="0"/>
              </a:spcBef>
              <a:buSzPct val="100000"/>
              <a:defRPr sz="12000"/>
            </a:lvl4pPr>
            <a:lvl5pPr lvl="4">
              <a:spcBef>
                <a:spcPts val="0"/>
              </a:spcBef>
              <a:buSzPct val="100000"/>
              <a:defRPr sz="12000"/>
            </a:lvl5pPr>
            <a:lvl6pPr lvl="5">
              <a:spcBef>
                <a:spcPts val="0"/>
              </a:spcBef>
              <a:buSzPct val="100000"/>
              <a:defRPr sz="12000"/>
            </a:lvl6pPr>
            <a:lvl7pPr lvl="6">
              <a:spcBef>
                <a:spcPts val="0"/>
              </a:spcBef>
              <a:buSzPct val="100000"/>
              <a:defRPr sz="12000"/>
            </a:lvl7pPr>
            <a:lvl8pPr lvl="7">
              <a:spcBef>
                <a:spcPts val="0"/>
              </a:spcBef>
              <a:buSzPct val="100000"/>
              <a:defRPr sz="12000"/>
            </a:lvl8pPr>
            <a:lvl9pPr lvl="8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30800" y="1889700"/>
            <a:ext cx="8282399" cy="15165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hape 20"/>
          <p:cNvCxnSpPr/>
          <p:nvPr/>
        </p:nvCxnSpPr>
        <p:spPr>
          <a:xfrm>
            <a:off x="429200" y="1275577"/>
            <a:ext cx="614099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599" cy="733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599" cy="3099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hape 25"/>
          <p:cNvCxnSpPr/>
          <p:nvPr/>
        </p:nvCxnSpPr>
        <p:spPr>
          <a:xfrm>
            <a:off x="429200" y="1275577"/>
            <a:ext cx="614099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599" cy="733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3999899" cy="3099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832400" y="1468825"/>
            <a:ext cx="3999899" cy="3099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599" cy="733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hape 34"/>
          <p:cNvCxnSpPr/>
          <p:nvPr/>
        </p:nvCxnSpPr>
        <p:spPr>
          <a:xfrm>
            <a:off x="418675" y="1457787"/>
            <a:ext cx="614099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311700" y="6318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311700" y="1618203"/>
            <a:ext cx="2807999" cy="295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90250" y="528900"/>
            <a:ext cx="5678099" cy="40856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54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54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54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54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54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54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54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5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bg>
      <p:bgPr>
        <a:solidFill>
          <a:schemeClr val="dk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4572000" y="175"/>
            <a:ext cx="4572000" cy="51434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3" name="Shape 43"/>
          <p:cNvCxnSpPr/>
          <p:nvPr/>
        </p:nvCxnSpPr>
        <p:spPr>
          <a:xfrm>
            <a:off x="5029675" y="4495500"/>
            <a:ext cx="57719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265500" y="1078750"/>
            <a:ext cx="4045199" cy="1789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4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4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4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4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4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4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4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4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4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ubTitle" idx="1"/>
          </p:nvPr>
        </p:nvSpPr>
        <p:spPr>
          <a:xfrm>
            <a:off x="265500" y="2921400"/>
            <a:ext cx="4045199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9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599" cy="733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599" cy="309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Source Code Pro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‹#›</a:t>
            </a:fld>
            <a:endParaRPr lang="fi" sz="1000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hyperlink" Target="http://www.shutterstock.com/blog/2010/08/free-vector-illustration-sunglasses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bit.ly/kysely160116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docs.google.com/document/d/1rGpZpeS6U8957_GIXbaBaopjs69hkeBY7AyiemivbmU/edit?usp=sharin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deed.fi" TargetMode="External"/><Relationship Id="rId4" Type="http://schemas.openxmlformats.org/officeDocument/2006/relationships/hyperlink" Target="https://docs.google.com/presentation/d/1BxlDbSRRGlSJbR8Ace2BLZCK9-_dLE1KhCyl2Y9r8dU/pub?start=false&amp;loop=false&amp;delayms=3000" TargetMode="External"/><Relationship Id="rId5" Type="http://schemas.openxmlformats.org/officeDocument/2006/relationships/image" Target="../media/image1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bit.ly/kotka160116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kasitteet160116" TargetMode="External"/><Relationship Id="rId4" Type="http://schemas.openxmlformats.org/officeDocument/2006/relationships/hyperlink" Target="https://docs.google.com/document/d/1cfurrVPE3fjNNfGnRBZEU-f_cTjG65YKBvsq0jb9gQk/edit?usp=sharing" TargetMode="Externa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399" cy="2109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Opetussuunnitelma uudistuu lukiossa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411175" y="3398250"/>
            <a:ext cx="8282399" cy="12605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LOPS-hautomo Kotka ARVIOINTI</a:t>
            </a:r>
          </a:p>
          <a:p>
            <a:pPr lvl="0" rtl="0">
              <a:spcBef>
                <a:spcPts val="0"/>
              </a:spcBef>
              <a:buNone/>
            </a:pPr>
            <a:r>
              <a:rPr lang="fi"/>
              <a:t>16.1.2016</a:t>
            </a:r>
          </a:p>
          <a:p>
            <a:pPr lvl="0">
              <a:spcBef>
                <a:spcPts val="0"/>
              </a:spcBef>
              <a:buNone/>
            </a:pPr>
            <a:r>
              <a:rPr lang="fi"/>
              <a:t>Anne Rongas</a:t>
            </a:r>
          </a:p>
        </p:txBody>
      </p:sp>
      <p:pic>
        <p:nvPicPr>
          <p:cNvPr id="66" name="Shape 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58400" y="2646000"/>
            <a:ext cx="814349" cy="285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Shape 6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90401" y="4246104"/>
            <a:ext cx="814349" cy="83217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Shape 6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18575" y="3189275"/>
            <a:ext cx="1517850" cy="94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Shape 6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433293" y="117325"/>
            <a:ext cx="1347656" cy="1078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490250" y="528900"/>
            <a:ext cx="8135583" cy="4085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 dirty="0"/>
              <a:t>OPS &gt; tavoitteet &gt; arviointi suhteessa oppikirjaan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4549"/>
            <a:ext cx="9016724" cy="506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311700" y="282198"/>
            <a:ext cx="8520599" cy="4462255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 dirty="0"/>
              <a:t>Ongelmat ja timantit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Shape 1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01600" y="0"/>
            <a:ext cx="3140800" cy="15693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30800" y="1889700"/>
            <a:ext cx="8282399" cy="1516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Korjataanko ehjää?</a:t>
            </a:r>
          </a:p>
        </p:txBody>
      </p:sp>
      <p:sp>
        <p:nvSpPr>
          <p:cNvPr id="148" name="Shape 148"/>
          <p:cNvSpPr txBox="1"/>
          <p:nvPr/>
        </p:nvSpPr>
        <p:spPr>
          <a:xfrm rot="-5400000">
            <a:off x="-450750" y="460624"/>
            <a:ext cx="1569300" cy="66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 sz="1100"/>
              <a:t>Kuva: </a:t>
            </a:r>
            <a:r>
              <a:rPr lang="fi" sz="1100" u="sng">
                <a:solidFill>
                  <a:schemeClr val="hlink"/>
                </a:solidFill>
                <a:hlinkClick r:id="rId4"/>
              </a:rPr>
              <a:t>Shutterstock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sz="7200" u="sng" dirty="0">
                <a:solidFill>
                  <a:schemeClr val="bg1">
                    <a:lumMod val="75000"/>
                  </a:schemeClr>
                </a:solidFill>
                <a:hlinkClick r:id="rId3"/>
              </a:rPr>
              <a:t>bit.ly/kysely160116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490250" y="528900"/>
            <a:ext cx="5678099" cy="4085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>
                <a:solidFill>
                  <a:srgbClr val="F4CCCC"/>
                </a:solidFill>
              </a:rPr>
              <a:t>Punaisille</a:t>
            </a:r>
            <a:r>
              <a:rPr lang="fi"/>
              <a:t> lapuille ongelmat</a:t>
            </a:r>
          </a:p>
          <a:p>
            <a:pPr lvl="0">
              <a:spcBef>
                <a:spcPts val="0"/>
              </a:spcBef>
              <a:buNone/>
            </a:pPr>
            <a:r>
              <a:rPr lang="fi">
                <a:solidFill>
                  <a:srgbClr val="B6D7A8"/>
                </a:solidFill>
              </a:rPr>
              <a:t>Vihreille</a:t>
            </a:r>
            <a:r>
              <a:rPr lang="fi"/>
              <a:t> lapuille timantit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sz="7200" u="sng" dirty="0">
                <a:solidFill>
                  <a:schemeClr val="hlink"/>
                </a:solidFill>
                <a:hlinkClick r:id="rId3"/>
              </a:rPr>
              <a:t>Porinaryhmien tuotokset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/>
              <a:t>Aineryhmittäin 16.1.16 ennakkokyselyyn ja omiin havaintoihin peilaten monipuoliseen arviointiin liittyvät timantit ja ongelmat.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265500" y="1078750"/>
            <a:ext cx="4045199" cy="2412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Tämä esitys on lisenssoitu avoimesti</a:t>
            </a:r>
          </a:p>
          <a:p>
            <a:pPr lvl="0" rtl="0">
              <a:spcBef>
                <a:spcPts val="0"/>
              </a:spcBef>
              <a:buNone/>
            </a:pPr>
            <a:r>
              <a:rPr lang="fi"/>
              <a:t>CC BY-SA 4.0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subTitle" idx="1"/>
          </p:nvPr>
        </p:nvSpPr>
        <p:spPr>
          <a:xfrm>
            <a:off x="265500" y="3831725"/>
            <a:ext cx="4045199" cy="43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fi" sz="1100" u="sng">
                <a:solidFill>
                  <a:schemeClr val="accent6"/>
                </a:solidFill>
                <a:hlinkClick r:id="rId3"/>
              </a:rPr>
              <a:t>creativecommons.org/licenses/by-sa/4.0/deed.fi</a:t>
            </a:r>
            <a:r>
              <a:rPr lang="fi" sz="1100">
                <a:solidFill>
                  <a:schemeClr val="accent6"/>
                </a:solidFill>
              </a:rPr>
              <a:t> 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2"/>
          </p:nvPr>
        </p:nvSpPr>
        <p:spPr>
          <a:xfrm>
            <a:off x="4939500" y="1950400"/>
            <a:ext cx="3837000" cy="2469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 sz="1000"/>
              <a:t>Saat jakaa ja muuntaa tätä diasarjaa, myös kaupallinen hyödyntäminen on sallittu. Ehtona on, että viittaat aina alkuperäiseen tekijään ja lähteeseen, tämän diasarjan osalta: </a:t>
            </a:r>
            <a:r>
              <a:rPr lang="fi" sz="1000" u="sng">
                <a:solidFill>
                  <a:schemeClr val="hlink"/>
                </a:solidFill>
                <a:hlinkClick r:id="rId4"/>
              </a:rPr>
              <a:t>Anne Rongas 2016</a:t>
            </a:r>
            <a:r>
              <a:rPr lang="fi" sz="1000"/>
              <a:t>. Muokattu teos tulee jakaa tällä samalla lisenssillä.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000"/>
              <a:t>Tätä lisenssiä laajempia oikeuksia voit kysyä tekijältä: anne.rongas-ÄT-otavanopisto.fi</a:t>
            </a:r>
          </a:p>
        </p:txBody>
      </p:sp>
      <p:pic>
        <p:nvPicPr>
          <p:cNvPr id="172" name="Shape 17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80925" y="3518725"/>
            <a:ext cx="814349" cy="285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Shape 17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32612" y="227650"/>
            <a:ext cx="1450774" cy="1798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599" cy="733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Päivän ohjelma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1304500"/>
            <a:ext cx="8520599" cy="3264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fi"/>
              <a:t>9:00 Avaus ja lämmittelyä</a:t>
            </a:r>
          </a:p>
          <a:p>
            <a:pPr marL="457200" lvl="0" indent="-228600" rtl="0">
              <a:spcBef>
                <a:spcPts val="0"/>
              </a:spcBef>
            </a:pPr>
            <a:r>
              <a:rPr lang="fi"/>
              <a:t>9:20 Käsitteet auki</a:t>
            </a:r>
          </a:p>
          <a:p>
            <a:pPr marL="457200" lvl="0" indent="-228600" rtl="0">
              <a:spcBef>
                <a:spcPts val="0"/>
              </a:spcBef>
            </a:pPr>
            <a:r>
              <a:rPr lang="fi"/>
              <a:t>10:40 Tauko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fi"/>
              <a:t>10:50 Arvioinnin ongelmat ja timantit näkyviksi</a:t>
            </a:r>
          </a:p>
          <a:p>
            <a:pPr marL="457200" lvl="0" indent="-228600" rtl="0">
              <a:spcBef>
                <a:spcPts val="0"/>
              </a:spcBef>
            </a:pPr>
            <a:r>
              <a:rPr lang="fi"/>
              <a:t>12:00 Lounas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279550" y="528900"/>
            <a:ext cx="8487401" cy="4085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 sz="7200" dirty="0"/>
              <a:t>Tämä esitys: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7200" u="sng" dirty="0">
                <a:solidFill>
                  <a:schemeClr val="accent6"/>
                </a:solidFill>
                <a:hlinkClick r:id="rId3"/>
              </a:rPr>
              <a:t>bit.ly/kotka160116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30800" y="1889700"/>
            <a:ext cx="8282399" cy="1516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Uskallus keskustella arvioinnista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4160" y="0"/>
            <a:ext cx="1398089" cy="151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Lämmittelyä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Käsitteet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599" cy="733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Erilaiset menetelmät ja arviointitavat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11700" y="1296347"/>
            <a:ext cx="8520599" cy="327237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Lähtötasotesti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Lähtötasokeskustelu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Itsearviointi (opiskelija arvioi itse)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Vertaisarviointi (pareittain, suullinen, arvioija tietää, ketä arvioi)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Vertaisarviointi (pareittain, kirjallinen, arvioija tietää, ketä arvioi)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Vertaisarviointi (arvioija ei tiedä, kenen työtä arvioi)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Ryhmäarviointi (suullinen)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Ryhmäarviointi (kirjallinen)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Arviointikeskustelu (henkilökohtainen, opettaja arvioijana)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Arviointikeskustelu (ryhmän kanssa, opettaja arvioijana)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fi" sz="1400" dirty="0"/>
              <a:t>Koulun ulkopuolinen asiantuntija arvioijana</a:t>
            </a:r>
          </a:p>
          <a:p>
            <a:pPr marL="457200" lvl="0" indent="-317500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fi" sz="1400" dirty="0"/>
              <a:t>Kirjallinen arvosana kurssisuorituksesta (numero, pisteet, korjaukset, huomautukset, palauteteksti)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274319" y="205739"/>
            <a:ext cx="8595299" cy="617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 sz="300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Keskeiset arviointiin liittyvät käsitteet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274325" y="822850"/>
            <a:ext cx="85952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Font typeface="Raleway"/>
            </a:pPr>
            <a:r>
              <a:rPr lang="fi" sz="1800" dirty="0">
                <a:latin typeface="Raleway"/>
                <a:ea typeface="Raleway"/>
                <a:cs typeface="Raleway"/>
                <a:sym typeface="Raleway"/>
              </a:rPr>
              <a:t>Prosessiarviointi </a:t>
            </a:r>
          </a:p>
          <a:p>
            <a:pPr marL="457200" lvl="0" indent="-342900" rtl="0">
              <a:spcBef>
                <a:spcPts val="0"/>
              </a:spcBef>
              <a:buSzPct val="100000"/>
              <a:buFont typeface="Raleway"/>
            </a:pPr>
            <a:r>
              <a:rPr lang="fi" sz="1800" dirty="0">
                <a:latin typeface="Raleway"/>
                <a:ea typeface="Raleway"/>
                <a:cs typeface="Raleway"/>
                <a:sym typeface="Raleway"/>
              </a:rPr>
              <a:t>Itsearviointi</a:t>
            </a:r>
          </a:p>
          <a:p>
            <a:pPr marL="457200" lvl="0" indent="-342900" rtl="0">
              <a:spcBef>
                <a:spcPts val="0"/>
              </a:spcBef>
              <a:buSzPct val="100000"/>
              <a:buFont typeface="Raleway"/>
            </a:pPr>
            <a:r>
              <a:rPr lang="fi" sz="1800" dirty="0">
                <a:latin typeface="Raleway"/>
                <a:ea typeface="Raleway"/>
                <a:cs typeface="Raleway"/>
                <a:sym typeface="Raleway"/>
              </a:rPr>
              <a:t>Vertaisarviointi</a:t>
            </a:r>
          </a:p>
          <a:p>
            <a:pPr marL="457200" lvl="0" indent="-342900" rtl="0">
              <a:spcBef>
                <a:spcPts val="0"/>
              </a:spcBef>
              <a:buSzPct val="100000"/>
              <a:buFont typeface="Raleway"/>
            </a:pPr>
            <a:r>
              <a:rPr lang="fi" sz="1800" dirty="0">
                <a:latin typeface="Raleway"/>
                <a:ea typeface="Raleway"/>
                <a:cs typeface="Raleway"/>
                <a:sym typeface="Raleway"/>
              </a:rPr>
              <a:t>Ryhmäarviointi</a:t>
            </a:r>
          </a:p>
          <a:p>
            <a:pPr marL="457200" lvl="0" indent="-342900" rtl="0">
              <a:spcBef>
                <a:spcPts val="0"/>
              </a:spcBef>
              <a:buSzPct val="100000"/>
              <a:buFont typeface="Raleway"/>
            </a:pPr>
            <a:r>
              <a:rPr lang="fi" sz="1800" dirty="0">
                <a:latin typeface="Raleway"/>
                <a:ea typeface="Raleway"/>
                <a:cs typeface="Raleway"/>
                <a:sym typeface="Raleway"/>
              </a:rPr>
              <a:t>Arviointikeskustelut</a:t>
            </a:r>
          </a:p>
          <a:p>
            <a:pPr marL="457200" lvl="0" indent="-342900" rtl="0">
              <a:spcBef>
                <a:spcPts val="0"/>
              </a:spcBef>
              <a:buSzPct val="100000"/>
              <a:buFont typeface="Raleway"/>
            </a:pPr>
            <a:r>
              <a:rPr lang="fi" sz="1800" dirty="0">
                <a:latin typeface="Raleway"/>
                <a:ea typeface="Raleway"/>
                <a:cs typeface="Raleway"/>
                <a:sym typeface="Raleway"/>
              </a:rPr>
              <a:t>Asiantuntija-arviointi (koulun ulkopuolelta)</a:t>
            </a:r>
          </a:p>
          <a:p>
            <a:pPr marL="457200" lvl="0" indent="-342900" rtl="0">
              <a:spcBef>
                <a:spcPts val="0"/>
              </a:spcBef>
              <a:buSzPct val="100000"/>
              <a:buFont typeface="Raleway"/>
            </a:pPr>
            <a:r>
              <a:rPr lang="fi" sz="1800" dirty="0">
                <a:latin typeface="Raleway"/>
                <a:ea typeface="Raleway"/>
                <a:cs typeface="Raleway"/>
                <a:sym typeface="Raleway"/>
              </a:rPr>
              <a:t>Opettajan arviointi (opettajatiimin arviointi)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latin typeface="Raleway"/>
              <a:ea typeface="Raleway"/>
              <a:cs typeface="Raleway"/>
              <a:sym typeface="Raleway"/>
            </a:endParaRPr>
          </a:p>
          <a:p>
            <a:pPr lvl="0" rtl="0">
              <a:spcBef>
                <a:spcPts val="0"/>
              </a:spcBef>
              <a:buNone/>
            </a:pPr>
            <a:endParaRPr sz="1800" dirty="0">
              <a:latin typeface="Raleway"/>
              <a:ea typeface="Raleway"/>
              <a:cs typeface="Raleway"/>
              <a:sym typeface="Raleway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i" sz="3000" dirty="0">
                <a:latin typeface="Raleway"/>
                <a:ea typeface="Raleway"/>
                <a:cs typeface="Raleway"/>
                <a:sym typeface="Raleway"/>
              </a:rPr>
              <a:t>Kommentointi / muokkaus: </a:t>
            </a:r>
            <a:r>
              <a:rPr lang="fi" sz="3000" u="sng" dirty="0">
                <a:solidFill>
                  <a:schemeClr val="hlink"/>
                </a:solidFill>
                <a:latin typeface="Raleway"/>
                <a:ea typeface="Raleway"/>
                <a:cs typeface="Raleway"/>
                <a:sym typeface="Raleway"/>
                <a:hlinkClick r:id="rId3"/>
              </a:rPr>
              <a:t>bit.ly/kasitteet160116</a:t>
            </a:r>
            <a:r>
              <a:rPr lang="fi" sz="3000" dirty="0">
                <a:latin typeface="Raleway"/>
                <a:ea typeface="Raleway"/>
                <a:cs typeface="Raleway"/>
                <a:sym typeface="Raleway"/>
              </a:rPr>
              <a:t> (</a:t>
            </a:r>
            <a:r>
              <a:rPr lang="fi" sz="3000" u="sng" dirty="0">
                <a:solidFill>
                  <a:schemeClr val="hlink"/>
                </a:solidFill>
                <a:latin typeface="Raleway"/>
                <a:ea typeface="Raleway"/>
                <a:cs typeface="Raleway"/>
                <a:sym typeface="Raleway"/>
                <a:hlinkClick r:id="rId4"/>
              </a:rPr>
              <a:t>suora linkki</a:t>
            </a:r>
            <a:r>
              <a:rPr lang="fi" sz="3000" dirty="0">
                <a:latin typeface="Raleway"/>
                <a:ea typeface="Raleway"/>
                <a:cs typeface="Raleway"/>
                <a:sym typeface="Raleway"/>
              </a:rPr>
              <a:t>)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90250" y="528900"/>
            <a:ext cx="5678099" cy="4085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Tavoitteiden ja arvioinnin näkyvä ja selkeä kytkeminen yhteen!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modern-writer">
  <a:themeElements>
    <a:clrScheme name="Mukautettu 1">
      <a:dk1>
        <a:srgbClr val="E91D6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1AFD1"/>
      </a:accent5>
      <a:accent6>
        <a:srgbClr val="F8E71C"/>
      </a:accent6>
      <a:hlink>
        <a:srgbClr val="F4E427"/>
      </a:hlink>
      <a:folHlink>
        <a:srgbClr val="F4E42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Microsoft Macintosh PowerPoint</Application>
  <PresentationFormat>Näytössä katseltava diaesitys (16:9)</PresentationFormat>
  <Paragraphs>54</Paragraphs>
  <Slides>17</Slides>
  <Notes>17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17</vt:i4>
      </vt:variant>
    </vt:vector>
  </HeadingPairs>
  <TitlesOfParts>
    <vt:vector size="22" baseType="lpstr">
      <vt:lpstr>Raleway</vt:lpstr>
      <vt:lpstr>Source Code Pro</vt:lpstr>
      <vt:lpstr>Oswald</vt:lpstr>
      <vt:lpstr>modern-writer</vt:lpstr>
      <vt:lpstr>Custom Theme</vt:lpstr>
      <vt:lpstr>Opetussuunnitelma uudistuu lukiossa</vt:lpstr>
      <vt:lpstr>Päivän ohjelma</vt:lpstr>
      <vt:lpstr>Tämä esitys: bit.ly/kotka160116</vt:lpstr>
      <vt:lpstr>Uskallus keskustella arvioinnista</vt:lpstr>
      <vt:lpstr>Lämmittelyä</vt:lpstr>
      <vt:lpstr>Käsitteet</vt:lpstr>
      <vt:lpstr>Erilaiset menetelmät ja arviointitavat</vt:lpstr>
      <vt:lpstr>Keskeiset arviointiin liittyvät käsitteet</vt:lpstr>
      <vt:lpstr>Tavoitteiden ja arvioinnin näkyvä ja selkeä kytkeminen yhteen!</vt:lpstr>
      <vt:lpstr>OPS &gt; tavoitteet &gt; arviointi suhteessa oppikirjaan</vt:lpstr>
      <vt:lpstr>PowerPoint-esitys</vt:lpstr>
      <vt:lpstr>Ongelmat ja timantit</vt:lpstr>
      <vt:lpstr>Korjataanko ehjää?</vt:lpstr>
      <vt:lpstr>bit.ly/kysely160116</vt:lpstr>
      <vt:lpstr>Punaisille lapuille ongelmat Vihreille lapuille timantit</vt:lpstr>
      <vt:lpstr>Porinaryhmien tuotokset</vt:lpstr>
      <vt:lpstr>Tämä esitys on lisenssoitu avoimesti CC BY-SA 4.0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Opetussuunnitelma uudistuu lukiossa</dc:title>
  <cp:lastModifiedBy>Anne</cp:lastModifiedBy>
  <cp:revision>1</cp:revision>
  <dcterms:modified xsi:type="dcterms:W3CDTF">2016-01-18T06:50:25Z</dcterms:modified>
</cp:coreProperties>
</file>