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7" r:id="rId1"/>
  </p:sldMasterIdLst>
  <p:notesMasterIdLst>
    <p:notesMasterId r:id="rId8"/>
  </p:notesMasterIdLst>
  <p:sldIdLst>
    <p:sldId id="257" r:id="rId2"/>
    <p:sldId id="258" r:id="rId3"/>
    <p:sldId id="259" r:id="rId4"/>
    <p:sldId id="264" r:id="rId5"/>
    <p:sldId id="263" r:id="rId6"/>
    <p:sldId id="262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08"/>
    <p:restoredTop sz="95161"/>
  </p:normalViewPr>
  <p:slideViewPr>
    <p:cSldViewPr snapToGrid="0" snapToObjects="1">
      <p:cViewPr varScale="1">
        <p:scale>
          <a:sx n="95" d="100"/>
          <a:sy n="95" d="100"/>
        </p:scale>
        <p:origin x="680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theme" Target="theme/theme1.xml"/><Relationship Id="rId1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notesMaster" Target="notesMasters/notesMaster1.xml"/><Relationship Id="rId9" Type="http://schemas.openxmlformats.org/officeDocument/2006/relationships/presProps" Target="presProps.xml"/><Relationship Id="rId1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FF7C6F4-2797-1940-A6C1-F3CFAB08DB58}" type="datetimeFigureOut">
              <a:rPr lang="en-US" smtClean="0"/>
              <a:t>11/5/21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4BE227-A55D-724B-A48F-8EB1E5D41B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71308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i-FI" dirty="0" smtClean="0"/>
              <a:t>Kehotietoisuudella viitataan useammin filosofiseen käsitykseen omasta kehosta ja sen liikkeestä ja aistimuksista, kun taas kehontuntemusta kuvaillaan käytännönläheisemmin, oman kehon ja sen osien konkreettisena hahmottamisena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758F9F-2038-AD48-9750-D698A3D0167E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857423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 smtClean="0"/>
              <a:t>Vrt</a:t>
            </a:r>
            <a:r>
              <a:rPr lang="en-US" dirty="0" smtClean="0"/>
              <a:t>. </a:t>
            </a:r>
            <a:r>
              <a:rPr lang="en-US" dirty="0" err="1" smtClean="0"/>
              <a:t>Somaattinen</a:t>
            </a:r>
            <a:r>
              <a:rPr lang="en-US" dirty="0" smtClean="0"/>
              <a:t> </a:t>
            </a:r>
            <a:r>
              <a:rPr lang="en-US" dirty="0" err="1" smtClean="0"/>
              <a:t>hermosto</a:t>
            </a:r>
            <a:r>
              <a:rPr lang="en-US" dirty="0" smtClean="0"/>
              <a:t> </a:t>
            </a:r>
            <a:r>
              <a:rPr lang="en-US" dirty="0" err="1" smtClean="0"/>
              <a:t>eli</a:t>
            </a:r>
            <a:r>
              <a:rPr lang="en-US" dirty="0" smtClean="0"/>
              <a:t> </a:t>
            </a:r>
            <a:r>
              <a:rPr lang="en-US" dirty="0" err="1" smtClean="0"/>
              <a:t>tahdonalainen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hermosto</a:t>
            </a:r>
            <a:r>
              <a:rPr lang="en-US" baseline="0" dirty="0" smtClean="0"/>
              <a:t>, </a:t>
            </a:r>
            <a:r>
              <a:rPr lang="en-US" baseline="0" dirty="0" err="1" smtClean="0"/>
              <a:t>joka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hermottaa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luustolihaksia</a:t>
            </a:r>
            <a:r>
              <a:rPr lang="en-US" baseline="0" dirty="0" smtClean="0"/>
              <a:t>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758F9F-2038-AD48-9750-D698A3D0167E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41383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CF050E-965B-964F-805F-57C9B806A98A}" type="datetimeFigureOut">
              <a:rPr lang="en-US" smtClean="0"/>
              <a:t>11/5/21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5C33972D-25EF-754C-B9DD-5B708FA2CC3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CF050E-965B-964F-805F-57C9B806A98A}" type="datetimeFigureOut">
              <a:rPr lang="en-US" smtClean="0"/>
              <a:t>11/5/21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5C33972D-25EF-754C-B9DD-5B708FA2CC3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CF050E-965B-964F-805F-57C9B806A98A}" type="datetimeFigureOut">
              <a:rPr lang="en-US" smtClean="0"/>
              <a:t>11/5/21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5C33972D-25EF-754C-B9DD-5B708FA2CC3D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CF050E-965B-964F-805F-57C9B806A98A}" type="datetimeFigureOut">
              <a:rPr lang="en-US" smtClean="0"/>
              <a:t>11/5/21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5C33972D-25EF-754C-B9DD-5B708FA2CC3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CF050E-965B-964F-805F-57C9B806A98A}" type="datetimeFigureOut">
              <a:rPr lang="en-US" smtClean="0"/>
              <a:t>11/5/21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5C33972D-25EF-754C-B9DD-5B708FA2CC3D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CF050E-965B-964F-805F-57C9B806A98A}" type="datetimeFigureOut">
              <a:rPr lang="en-US" smtClean="0"/>
              <a:t>11/5/21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5C33972D-25EF-754C-B9DD-5B708FA2CC3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CF050E-965B-964F-805F-57C9B806A98A}" type="datetimeFigureOut">
              <a:rPr lang="en-US" smtClean="0"/>
              <a:t>11/5/21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33972D-25EF-754C-B9DD-5B708FA2CC3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CF050E-965B-964F-805F-57C9B806A98A}" type="datetimeFigureOut">
              <a:rPr lang="en-US" smtClean="0"/>
              <a:t>11/5/21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33972D-25EF-754C-B9DD-5B708FA2CC3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CF050E-965B-964F-805F-57C9B806A98A}" type="datetimeFigureOut">
              <a:rPr lang="en-US" smtClean="0"/>
              <a:t>11/5/21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33972D-25EF-754C-B9DD-5B708FA2CC3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CF050E-965B-964F-805F-57C9B806A98A}" type="datetimeFigureOut">
              <a:rPr lang="en-US" smtClean="0"/>
              <a:t>11/5/21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5C33972D-25EF-754C-B9DD-5B708FA2CC3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CF050E-965B-964F-805F-57C9B806A98A}" type="datetimeFigureOut">
              <a:rPr lang="en-US" smtClean="0"/>
              <a:t>11/5/21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5C33972D-25EF-754C-B9DD-5B708FA2CC3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CF050E-965B-964F-805F-57C9B806A98A}" type="datetimeFigureOut">
              <a:rPr lang="en-US" smtClean="0"/>
              <a:t>11/5/21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5C33972D-25EF-754C-B9DD-5B708FA2CC3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CF050E-965B-964F-805F-57C9B806A98A}" type="datetimeFigureOut">
              <a:rPr lang="en-US" smtClean="0"/>
              <a:t>11/5/21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33972D-25EF-754C-B9DD-5B708FA2CC3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CF050E-965B-964F-805F-57C9B806A98A}" type="datetimeFigureOut">
              <a:rPr lang="en-US" smtClean="0"/>
              <a:t>11/5/21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33972D-25EF-754C-B9DD-5B708FA2CC3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CF050E-965B-964F-805F-57C9B806A98A}" type="datetimeFigureOut">
              <a:rPr lang="en-US" smtClean="0"/>
              <a:t>11/5/21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33972D-25EF-754C-B9DD-5B708FA2CC3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CF050E-965B-964F-805F-57C9B806A98A}" type="datetimeFigureOut">
              <a:rPr lang="en-US" smtClean="0"/>
              <a:t>11/5/21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5C33972D-25EF-754C-B9DD-5B708FA2CC3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16.xml"/><Relationship Id="rId17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32"/>
            <a:ext cx="2356674" cy="6853285"/>
            <a:chOff x="6627813" y="195454"/>
            <a:chExt cx="1952625" cy="5678297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5454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CF050E-965B-964F-805F-57C9B806A98A}" type="datetimeFigureOut">
              <a:rPr lang="en-US" smtClean="0"/>
              <a:t>11/5/21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5C33972D-25EF-754C-B9DD-5B708FA2CC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80720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01824" y="995292"/>
            <a:ext cx="9599675" cy="3349641"/>
          </a:xfrm>
        </p:spPr>
        <p:txBody>
          <a:bodyPr>
            <a:normAutofit/>
          </a:bodyPr>
          <a:lstStyle/>
          <a:p>
            <a:r>
              <a:rPr lang="en-US" dirty="0" err="1" smtClean="0">
                <a:solidFill>
                  <a:schemeClr val="tx1"/>
                </a:solidFill>
              </a:rPr>
              <a:t>Kehontuntemus</a:t>
            </a:r>
            <a:r>
              <a:rPr lang="en-US" dirty="0" smtClean="0">
                <a:solidFill>
                  <a:schemeClr val="tx1"/>
                </a:solidFill>
              </a:rPr>
              <a:t> ja </a:t>
            </a:r>
            <a:r>
              <a:rPr lang="en-US" dirty="0" err="1" smtClean="0">
                <a:solidFill>
                  <a:schemeClr val="tx1"/>
                </a:solidFill>
              </a:rPr>
              <a:t>kehonhuolto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LPEP004</a:t>
            </a:r>
          </a:p>
          <a:p>
            <a:r>
              <a:rPr lang="en-US" dirty="0" err="1" smtClean="0">
                <a:solidFill>
                  <a:schemeClr val="tx1"/>
                </a:solidFill>
              </a:rPr>
              <a:t>Syksy</a:t>
            </a:r>
            <a:r>
              <a:rPr lang="en-US" dirty="0" smtClean="0">
                <a:solidFill>
                  <a:schemeClr val="tx1"/>
                </a:solidFill>
              </a:rPr>
              <a:t> 2021 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Anna </a:t>
            </a:r>
            <a:r>
              <a:rPr lang="en-US" dirty="0" err="1" smtClean="0">
                <a:solidFill>
                  <a:schemeClr val="tx1"/>
                </a:solidFill>
              </a:rPr>
              <a:t>Radu</a:t>
            </a:r>
            <a:r>
              <a:rPr lang="en-US" dirty="0" smtClean="0">
                <a:solidFill>
                  <a:schemeClr val="tx1"/>
                </a:solidFill>
              </a:rPr>
              <a:t> 		</a:t>
            </a:r>
            <a:r>
              <a:rPr lang="en-US" dirty="0" err="1" smtClean="0">
                <a:solidFill>
                  <a:schemeClr val="tx1"/>
                </a:solidFill>
              </a:rPr>
              <a:t>anna.s.radu@student.jyu.fi</a:t>
            </a:r>
            <a:endParaRPr lang="en-US" dirty="0" smtClean="0">
              <a:solidFill>
                <a:schemeClr val="tx1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16182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Kehontuntemus</a:t>
            </a:r>
            <a:r>
              <a:rPr lang="en-US" dirty="0" smtClean="0"/>
              <a:t> ja </a:t>
            </a:r>
            <a:r>
              <a:rPr lang="en-US" dirty="0" err="1" smtClean="0"/>
              <a:t>kehotietoisuus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00237" y="1627094"/>
            <a:ext cx="10175221" cy="5730968"/>
          </a:xfrm>
        </p:spPr>
        <p:txBody>
          <a:bodyPr>
            <a:normAutofit/>
          </a:bodyPr>
          <a:lstStyle/>
          <a:p>
            <a:r>
              <a:rPr lang="en-US" sz="2400" dirty="0" err="1" smtClean="0">
                <a:solidFill>
                  <a:schemeClr val="tx1"/>
                </a:solidFill>
              </a:rPr>
              <a:t>Kattotermejä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kehon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käytöstä</a:t>
            </a:r>
            <a:r>
              <a:rPr lang="en-US" sz="2400" dirty="0" smtClean="0">
                <a:solidFill>
                  <a:schemeClr val="tx1"/>
                </a:solidFill>
              </a:rPr>
              <a:t> ja </a:t>
            </a:r>
            <a:r>
              <a:rPr lang="en-US" sz="2400" dirty="0" err="1" smtClean="0">
                <a:solidFill>
                  <a:schemeClr val="tx1"/>
                </a:solidFill>
              </a:rPr>
              <a:t>kehoon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liittyvistä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kokemuksista</a:t>
            </a:r>
            <a:endParaRPr lang="en-US" sz="2400" dirty="0" smtClean="0">
              <a:solidFill>
                <a:schemeClr val="tx1"/>
              </a:solidFill>
            </a:endParaRPr>
          </a:p>
          <a:p>
            <a:endParaRPr lang="en-US" sz="2400" dirty="0" smtClean="0">
              <a:solidFill>
                <a:schemeClr val="tx1"/>
              </a:solidFill>
            </a:endParaRPr>
          </a:p>
          <a:p>
            <a:r>
              <a:rPr lang="fi-FI" sz="2400" dirty="0" smtClean="0">
                <a:solidFill>
                  <a:schemeClr val="tx1"/>
                </a:solidFill>
              </a:rPr>
              <a:t>Kyky erottaa oman kehon osat ja tietää miten ne liikkuvat </a:t>
            </a:r>
          </a:p>
          <a:p>
            <a:pPr marL="0" indent="0">
              <a:buNone/>
            </a:pPr>
            <a:r>
              <a:rPr lang="fi-FI" sz="2400" dirty="0" smtClean="0">
                <a:solidFill>
                  <a:schemeClr val="tx1"/>
                </a:solidFill>
              </a:rPr>
              <a:t>(mm. </a:t>
            </a:r>
            <a:r>
              <a:rPr lang="fi-FI" sz="2400" dirty="0" err="1" smtClean="0">
                <a:solidFill>
                  <a:schemeClr val="tx1"/>
                </a:solidFill>
              </a:rPr>
              <a:t>Gallaghue</a:t>
            </a:r>
            <a:r>
              <a:rPr lang="fi-FI" sz="2400" dirty="0" smtClean="0">
                <a:solidFill>
                  <a:schemeClr val="tx1"/>
                </a:solidFill>
              </a:rPr>
              <a:t>, </a:t>
            </a:r>
            <a:r>
              <a:rPr lang="fi-FI" sz="2400" dirty="0" err="1" smtClean="0">
                <a:solidFill>
                  <a:schemeClr val="tx1"/>
                </a:solidFill>
              </a:rPr>
              <a:t>Ozmun</a:t>
            </a:r>
            <a:r>
              <a:rPr lang="fi-FI" sz="2400" dirty="0" smtClean="0">
                <a:solidFill>
                  <a:schemeClr val="tx1"/>
                </a:solidFill>
              </a:rPr>
              <a:t> &amp; </a:t>
            </a:r>
            <a:r>
              <a:rPr lang="fi-FI" sz="2400" dirty="0" err="1" smtClean="0">
                <a:solidFill>
                  <a:schemeClr val="tx1"/>
                </a:solidFill>
              </a:rPr>
              <a:t>Goodway</a:t>
            </a:r>
            <a:r>
              <a:rPr lang="fi-FI" sz="2400" dirty="0" smtClean="0">
                <a:solidFill>
                  <a:schemeClr val="tx1"/>
                </a:solidFill>
              </a:rPr>
              <a:t>, 2012, 274) </a:t>
            </a:r>
            <a:r>
              <a:rPr lang="en-US" sz="2400" dirty="0" smtClean="0">
                <a:solidFill>
                  <a:schemeClr val="tx1"/>
                </a:solidFill>
              </a:rPr>
              <a:t>  </a:t>
            </a:r>
          </a:p>
          <a:p>
            <a:endParaRPr lang="en-US" sz="2400" dirty="0" smtClean="0">
              <a:solidFill>
                <a:schemeClr val="tx1"/>
              </a:solidFill>
            </a:endParaRPr>
          </a:p>
          <a:p>
            <a:r>
              <a:rPr lang="fi-FI" sz="2400" dirty="0" smtClean="0">
                <a:solidFill>
                  <a:schemeClr val="tx1"/>
                </a:solidFill>
              </a:rPr>
              <a:t>Muodostuvat elimistön </a:t>
            </a:r>
            <a:r>
              <a:rPr lang="fi-FI" sz="2400" dirty="0" smtClean="0">
                <a:solidFill>
                  <a:schemeClr val="tx1"/>
                </a:solidFill>
              </a:rPr>
              <a:t>ja kehon välittämistä </a:t>
            </a:r>
            <a:r>
              <a:rPr lang="fi-FI" sz="2400" dirty="0" smtClean="0">
                <a:solidFill>
                  <a:schemeClr val="tx1"/>
                </a:solidFill>
              </a:rPr>
              <a:t>viesteistä aivoissa:</a:t>
            </a:r>
          </a:p>
          <a:p>
            <a:pPr lvl="1"/>
            <a:r>
              <a:rPr lang="fi-FI" sz="2000" dirty="0" smtClean="0">
                <a:solidFill>
                  <a:schemeClr val="tx1"/>
                </a:solidFill>
              </a:rPr>
              <a:t>Asento- ja </a:t>
            </a:r>
            <a:r>
              <a:rPr lang="fi-FI" sz="2000" dirty="0" smtClean="0">
                <a:solidFill>
                  <a:schemeClr val="tx1"/>
                </a:solidFill>
              </a:rPr>
              <a:t>liikeaistimukset</a:t>
            </a:r>
          </a:p>
          <a:p>
            <a:pPr lvl="1"/>
            <a:r>
              <a:rPr lang="fi-FI" sz="2000" dirty="0" smtClean="0">
                <a:solidFill>
                  <a:schemeClr val="tx1"/>
                </a:solidFill>
              </a:rPr>
              <a:t>Sydämen </a:t>
            </a:r>
            <a:r>
              <a:rPr lang="fi-FI" sz="2000" dirty="0" smtClean="0">
                <a:solidFill>
                  <a:schemeClr val="tx1"/>
                </a:solidFill>
              </a:rPr>
              <a:t>syke ja hengityksen rytmi</a:t>
            </a:r>
          </a:p>
          <a:p>
            <a:pPr lvl="1">
              <a:buFont typeface="Wingdings" charset="2"/>
              <a:buChar char="Ø"/>
            </a:pPr>
            <a:r>
              <a:rPr lang="fi-FI" sz="2000" dirty="0" smtClean="0">
                <a:solidFill>
                  <a:schemeClr val="tx1"/>
                </a:solidFill>
              </a:rPr>
              <a:t>Välittömät keholliset tuntemukset ohjaavat haluja ja tunteita (Sandström, 2011, 21) </a:t>
            </a:r>
            <a:endParaRPr lang="en-GB" sz="2000" dirty="0" smtClean="0">
              <a:solidFill>
                <a:schemeClr val="tx1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62157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Kehontuntemus</a:t>
            </a:r>
            <a:r>
              <a:rPr lang="en-US" dirty="0"/>
              <a:t> ja </a:t>
            </a:r>
            <a:r>
              <a:rPr lang="en-US" dirty="0" err="1"/>
              <a:t>kehotietoisuus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3100" y="2036064"/>
            <a:ext cx="9410700" cy="4949951"/>
          </a:xfrm>
        </p:spPr>
        <p:txBody>
          <a:bodyPr>
            <a:normAutofit/>
          </a:bodyPr>
          <a:lstStyle/>
          <a:p>
            <a:r>
              <a:rPr lang="en-US" sz="2400" dirty="0" err="1">
                <a:solidFill>
                  <a:schemeClr val="tx1"/>
                </a:solidFill>
              </a:rPr>
              <a:t>O</a:t>
            </a:r>
            <a:r>
              <a:rPr lang="en-US" sz="2400" dirty="0" err="1" smtClean="0">
                <a:solidFill>
                  <a:schemeClr val="tx1"/>
                </a:solidFill>
              </a:rPr>
              <a:t>sa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itsetuntemusta</a:t>
            </a:r>
            <a:r>
              <a:rPr lang="en-US" sz="2400" dirty="0" smtClean="0">
                <a:solidFill>
                  <a:schemeClr val="tx1"/>
                </a:solidFill>
              </a:rPr>
              <a:t> (</a:t>
            </a:r>
            <a:r>
              <a:rPr lang="en-US" sz="2400" dirty="0" err="1" smtClean="0">
                <a:solidFill>
                  <a:schemeClr val="tx1"/>
                </a:solidFill>
              </a:rPr>
              <a:t>Anttila</a:t>
            </a:r>
            <a:r>
              <a:rPr lang="en-US" sz="2400" dirty="0" smtClean="0">
                <a:solidFill>
                  <a:schemeClr val="tx1"/>
                </a:solidFill>
              </a:rPr>
              <a:t>, 2009, 87) </a:t>
            </a:r>
          </a:p>
          <a:p>
            <a:r>
              <a:rPr lang="en-US" sz="2400" dirty="0" err="1">
                <a:solidFill>
                  <a:schemeClr val="tx1"/>
                </a:solidFill>
              </a:rPr>
              <a:t>Kehollisen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olemisen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kokemista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tässä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hetkessä</a:t>
            </a:r>
            <a:r>
              <a:rPr lang="en-US" sz="2400" dirty="0">
                <a:solidFill>
                  <a:schemeClr val="tx1"/>
                </a:solidFill>
              </a:rPr>
              <a:t> (</a:t>
            </a:r>
            <a:r>
              <a:rPr lang="en-US" sz="2400" dirty="0" err="1">
                <a:solidFill>
                  <a:schemeClr val="tx1"/>
                </a:solidFill>
              </a:rPr>
              <a:t>Klemola</a:t>
            </a:r>
            <a:r>
              <a:rPr lang="en-US" sz="2400" dirty="0">
                <a:solidFill>
                  <a:schemeClr val="tx1"/>
                </a:solidFill>
              </a:rPr>
              <a:t>, 2004, 56)</a:t>
            </a:r>
          </a:p>
          <a:p>
            <a:endParaRPr lang="en-US" sz="2400" dirty="0" smtClean="0">
              <a:solidFill>
                <a:schemeClr val="tx1"/>
              </a:solidFill>
            </a:endParaRPr>
          </a:p>
          <a:p>
            <a:r>
              <a:rPr lang="en-US" sz="2400" dirty="0" err="1" smtClean="0">
                <a:solidFill>
                  <a:schemeClr val="tx1"/>
                </a:solidFill>
              </a:rPr>
              <a:t>Kehittyy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osittain</a:t>
            </a:r>
            <a:r>
              <a:rPr lang="en-US" sz="2400" dirty="0" smtClean="0">
                <a:solidFill>
                  <a:schemeClr val="tx1"/>
                </a:solidFill>
              </a:rPr>
              <a:t> jo </a:t>
            </a:r>
            <a:r>
              <a:rPr lang="en-US" sz="2400" dirty="0" err="1" smtClean="0">
                <a:solidFill>
                  <a:schemeClr val="tx1"/>
                </a:solidFill>
              </a:rPr>
              <a:t>varhaislapsuudessa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kosketuksen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kautta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endParaRPr lang="en-US" sz="2400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sz="2400" dirty="0" smtClean="0">
                <a:solidFill>
                  <a:schemeClr val="tx1"/>
                </a:solidFill>
              </a:rPr>
              <a:t>(</a:t>
            </a:r>
            <a:r>
              <a:rPr lang="en-US" sz="2400" dirty="0" err="1" smtClean="0">
                <a:solidFill>
                  <a:schemeClr val="tx1"/>
                </a:solidFill>
              </a:rPr>
              <a:t>vauvan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suhde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hoivaajaan</a:t>
            </a:r>
            <a:r>
              <a:rPr lang="en-US" sz="2400" dirty="0" smtClean="0">
                <a:solidFill>
                  <a:schemeClr val="tx1"/>
                </a:solidFill>
              </a:rPr>
              <a:t>) (</a:t>
            </a:r>
            <a:r>
              <a:rPr lang="en-US" sz="2400" dirty="0" err="1" smtClean="0">
                <a:solidFill>
                  <a:schemeClr val="tx1"/>
                </a:solidFill>
              </a:rPr>
              <a:t>Suonmutka</a:t>
            </a:r>
            <a:r>
              <a:rPr lang="en-US" sz="2400" dirty="0" smtClean="0">
                <a:solidFill>
                  <a:schemeClr val="tx1"/>
                </a:solidFill>
              </a:rPr>
              <a:t>, L., 2020) </a:t>
            </a:r>
          </a:p>
          <a:p>
            <a:endParaRPr lang="en-US" sz="2000" dirty="0" smtClean="0"/>
          </a:p>
        </p:txBody>
      </p:sp>
    </p:spTree>
    <p:extLst>
      <p:ext uri="{BB962C8B-B14F-4D97-AF65-F5344CB8AC3E}">
        <p14:creationId xmlns:p14="http://schemas.microsoft.com/office/powerpoint/2010/main" val="12258010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>
                <a:solidFill>
                  <a:schemeClr val="tx1"/>
                </a:solidFill>
              </a:rPr>
              <a:t>Proprioseptiikka</a:t>
            </a:r>
            <a:r>
              <a:rPr lang="en-US" dirty="0" smtClean="0"/>
              <a:t> 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88459" y="1546412"/>
            <a:ext cx="10112187" cy="5109882"/>
          </a:xfrm>
        </p:spPr>
        <p:txBody>
          <a:bodyPr>
            <a:normAutofit/>
          </a:bodyPr>
          <a:lstStyle/>
          <a:p>
            <a:pPr>
              <a:buFont typeface="Wingdings" charset="2"/>
              <a:buChar char="Ø"/>
            </a:pPr>
            <a:r>
              <a:rPr lang="en-US" sz="2400" dirty="0" err="1" smtClean="0">
                <a:solidFill>
                  <a:schemeClr val="tx1"/>
                </a:solidFill>
              </a:rPr>
              <a:t>Proprioseptiikka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eli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kehon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asento</a:t>
            </a:r>
            <a:r>
              <a:rPr lang="en-US" sz="2400" dirty="0">
                <a:solidFill>
                  <a:schemeClr val="tx1"/>
                </a:solidFill>
              </a:rPr>
              <a:t>- ja </a:t>
            </a:r>
            <a:r>
              <a:rPr lang="en-US" sz="2400" dirty="0" err="1" smtClean="0">
                <a:solidFill>
                  <a:schemeClr val="tx1"/>
                </a:solidFill>
              </a:rPr>
              <a:t>liiketunto</a:t>
            </a:r>
            <a:endParaRPr lang="en-US" sz="2400" dirty="0" smtClean="0">
              <a:solidFill>
                <a:schemeClr val="tx1"/>
              </a:solidFill>
            </a:endParaRPr>
          </a:p>
          <a:p>
            <a:pPr lvl="1">
              <a:buFont typeface="Wingdings" charset="2"/>
              <a:buChar char="Ø"/>
            </a:pPr>
            <a:r>
              <a:rPr lang="en-GB" sz="2000" dirty="0" err="1">
                <a:solidFill>
                  <a:schemeClr val="tx1"/>
                </a:solidFill>
              </a:rPr>
              <a:t>Kyky</a:t>
            </a:r>
            <a:r>
              <a:rPr lang="en-GB" sz="2000" dirty="0">
                <a:solidFill>
                  <a:schemeClr val="tx1"/>
                </a:solidFill>
              </a:rPr>
              <a:t> </a:t>
            </a:r>
            <a:r>
              <a:rPr lang="en-GB" sz="2000" dirty="0" err="1">
                <a:solidFill>
                  <a:schemeClr val="tx1"/>
                </a:solidFill>
              </a:rPr>
              <a:t>havaita</a:t>
            </a:r>
            <a:r>
              <a:rPr lang="en-GB" sz="2000" dirty="0">
                <a:solidFill>
                  <a:schemeClr val="tx1"/>
                </a:solidFill>
              </a:rPr>
              <a:t> </a:t>
            </a:r>
            <a:r>
              <a:rPr lang="en-GB" sz="2000" dirty="0" err="1">
                <a:solidFill>
                  <a:schemeClr val="tx1"/>
                </a:solidFill>
              </a:rPr>
              <a:t>kehonosien</a:t>
            </a:r>
            <a:r>
              <a:rPr lang="en-GB" sz="2000" dirty="0">
                <a:solidFill>
                  <a:schemeClr val="tx1"/>
                </a:solidFill>
              </a:rPr>
              <a:t> </a:t>
            </a:r>
            <a:r>
              <a:rPr lang="en-GB" sz="2000" dirty="0" err="1">
                <a:solidFill>
                  <a:schemeClr val="tx1"/>
                </a:solidFill>
              </a:rPr>
              <a:t>asennot</a:t>
            </a:r>
            <a:r>
              <a:rPr lang="en-GB" sz="2000" dirty="0">
                <a:solidFill>
                  <a:schemeClr val="tx1"/>
                </a:solidFill>
              </a:rPr>
              <a:t> </a:t>
            </a:r>
            <a:r>
              <a:rPr lang="en-GB" sz="2000" dirty="0" err="1">
                <a:solidFill>
                  <a:schemeClr val="tx1"/>
                </a:solidFill>
              </a:rPr>
              <a:t>ja</a:t>
            </a:r>
            <a:r>
              <a:rPr lang="en-GB" sz="2000" dirty="0">
                <a:solidFill>
                  <a:schemeClr val="tx1"/>
                </a:solidFill>
              </a:rPr>
              <a:t> </a:t>
            </a:r>
            <a:r>
              <a:rPr lang="en-GB" sz="2000" dirty="0" err="1">
                <a:solidFill>
                  <a:schemeClr val="tx1"/>
                </a:solidFill>
              </a:rPr>
              <a:t>liikkeet</a:t>
            </a:r>
            <a:r>
              <a:rPr lang="en-GB" sz="2000" dirty="0">
                <a:solidFill>
                  <a:schemeClr val="tx1"/>
                </a:solidFill>
              </a:rPr>
              <a:t> </a:t>
            </a:r>
            <a:r>
              <a:rPr lang="en-GB" sz="2000" dirty="0" err="1">
                <a:solidFill>
                  <a:schemeClr val="tx1"/>
                </a:solidFill>
              </a:rPr>
              <a:t>silmät</a:t>
            </a:r>
            <a:r>
              <a:rPr lang="en-GB" sz="2000" dirty="0">
                <a:solidFill>
                  <a:schemeClr val="tx1"/>
                </a:solidFill>
              </a:rPr>
              <a:t> </a:t>
            </a:r>
            <a:r>
              <a:rPr lang="en-GB" sz="2000" dirty="0" err="1">
                <a:solidFill>
                  <a:schemeClr val="tx1"/>
                </a:solidFill>
              </a:rPr>
              <a:t>kiinni</a:t>
            </a:r>
            <a:r>
              <a:rPr lang="en-GB" sz="2000" dirty="0">
                <a:solidFill>
                  <a:schemeClr val="tx1"/>
                </a:solidFill>
              </a:rPr>
              <a:t> </a:t>
            </a:r>
            <a:endParaRPr lang="en-GB" sz="2000" dirty="0" smtClean="0">
              <a:solidFill>
                <a:schemeClr val="tx1"/>
              </a:solidFill>
            </a:endParaRPr>
          </a:p>
          <a:p>
            <a:pPr lvl="1">
              <a:buFont typeface="Wingdings" charset="2"/>
              <a:buChar char="Ø"/>
            </a:pPr>
            <a:r>
              <a:rPr lang="en-GB" sz="2000" dirty="0" err="1" smtClean="0">
                <a:solidFill>
                  <a:schemeClr val="tx1"/>
                </a:solidFill>
              </a:rPr>
              <a:t>Lihaksissa</a:t>
            </a:r>
            <a:r>
              <a:rPr lang="en-GB" sz="2000" dirty="0">
                <a:solidFill>
                  <a:schemeClr val="tx1"/>
                </a:solidFill>
              </a:rPr>
              <a:t>, </a:t>
            </a:r>
            <a:r>
              <a:rPr lang="en-GB" sz="2000" dirty="0" err="1">
                <a:solidFill>
                  <a:schemeClr val="tx1"/>
                </a:solidFill>
              </a:rPr>
              <a:t>jänteissä</a:t>
            </a:r>
            <a:r>
              <a:rPr lang="en-GB" sz="2000" dirty="0">
                <a:solidFill>
                  <a:schemeClr val="tx1"/>
                </a:solidFill>
              </a:rPr>
              <a:t> </a:t>
            </a:r>
            <a:r>
              <a:rPr lang="en-GB" sz="2000" dirty="0" err="1">
                <a:solidFill>
                  <a:schemeClr val="tx1"/>
                </a:solidFill>
              </a:rPr>
              <a:t>ja</a:t>
            </a:r>
            <a:r>
              <a:rPr lang="en-GB" sz="2000" dirty="0">
                <a:solidFill>
                  <a:schemeClr val="tx1"/>
                </a:solidFill>
              </a:rPr>
              <a:t> </a:t>
            </a:r>
            <a:r>
              <a:rPr lang="en-GB" sz="2000" dirty="0" err="1">
                <a:solidFill>
                  <a:schemeClr val="tx1"/>
                </a:solidFill>
              </a:rPr>
              <a:t>nivelpusseissa</a:t>
            </a:r>
            <a:r>
              <a:rPr lang="en-GB" sz="2000" dirty="0">
                <a:solidFill>
                  <a:schemeClr val="tx1"/>
                </a:solidFill>
              </a:rPr>
              <a:t> </a:t>
            </a:r>
            <a:r>
              <a:rPr lang="en-GB" sz="2000" dirty="0" err="1">
                <a:solidFill>
                  <a:schemeClr val="tx1"/>
                </a:solidFill>
              </a:rPr>
              <a:t>asentoa</a:t>
            </a:r>
            <a:r>
              <a:rPr lang="en-GB" sz="2000" dirty="0">
                <a:solidFill>
                  <a:schemeClr val="tx1"/>
                </a:solidFill>
              </a:rPr>
              <a:t> </a:t>
            </a:r>
            <a:r>
              <a:rPr lang="en-GB" sz="2000" dirty="0" err="1">
                <a:solidFill>
                  <a:schemeClr val="tx1"/>
                </a:solidFill>
              </a:rPr>
              <a:t>ja</a:t>
            </a:r>
            <a:r>
              <a:rPr lang="en-GB" sz="2000" dirty="0">
                <a:solidFill>
                  <a:schemeClr val="tx1"/>
                </a:solidFill>
              </a:rPr>
              <a:t> </a:t>
            </a:r>
            <a:r>
              <a:rPr lang="en-GB" sz="2000" dirty="0" err="1">
                <a:solidFill>
                  <a:schemeClr val="tx1"/>
                </a:solidFill>
              </a:rPr>
              <a:t>liikettä</a:t>
            </a:r>
            <a:r>
              <a:rPr lang="en-GB" sz="2000" dirty="0">
                <a:solidFill>
                  <a:schemeClr val="tx1"/>
                </a:solidFill>
              </a:rPr>
              <a:t> </a:t>
            </a:r>
            <a:r>
              <a:rPr lang="en-GB" sz="2000" dirty="0" err="1">
                <a:solidFill>
                  <a:schemeClr val="tx1"/>
                </a:solidFill>
              </a:rPr>
              <a:t>aistivia</a:t>
            </a:r>
            <a:r>
              <a:rPr lang="en-GB" sz="2000" dirty="0">
                <a:solidFill>
                  <a:schemeClr val="tx1"/>
                </a:solidFill>
              </a:rPr>
              <a:t> </a:t>
            </a:r>
            <a:r>
              <a:rPr lang="en-GB" sz="2000" dirty="0" err="1" smtClean="0">
                <a:solidFill>
                  <a:schemeClr val="tx1"/>
                </a:solidFill>
              </a:rPr>
              <a:t>reseptoreita</a:t>
            </a:r>
            <a:endParaRPr lang="en-GB" sz="2000" dirty="0" smtClean="0">
              <a:solidFill>
                <a:schemeClr val="tx1"/>
              </a:solidFill>
            </a:endParaRPr>
          </a:p>
          <a:p>
            <a:pPr marL="457200" lvl="1" indent="0">
              <a:buNone/>
            </a:pPr>
            <a:r>
              <a:rPr lang="en-GB" sz="2000" dirty="0" smtClean="0">
                <a:solidFill>
                  <a:schemeClr val="tx1"/>
                </a:solidFill>
              </a:rPr>
              <a:t>(</a:t>
            </a:r>
            <a:r>
              <a:rPr lang="en-GB" sz="2000" dirty="0" err="1" smtClean="0">
                <a:solidFill>
                  <a:schemeClr val="tx1"/>
                </a:solidFill>
              </a:rPr>
              <a:t>Saarikoski</a:t>
            </a:r>
            <a:r>
              <a:rPr lang="en-GB" sz="2000" dirty="0">
                <a:solidFill>
                  <a:schemeClr val="tx1"/>
                </a:solidFill>
              </a:rPr>
              <a:t>, R. &amp; </a:t>
            </a:r>
            <a:r>
              <a:rPr lang="en-GB" sz="2000" dirty="0" err="1">
                <a:solidFill>
                  <a:schemeClr val="tx1"/>
                </a:solidFill>
              </a:rPr>
              <a:t>Väyrynen</a:t>
            </a:r>
            <a:r>
              <a:rPr lang="en-GB" sz="2000" dirty="0">
                <a:solidFill>
                  <a:schemeClr val="tx1"/>
                </a:solidFill>
              </a:rPr>
              <a:t>, P. 2016)</a:t>
            </a:r>
          </a:p>
          <a:p>
            <a:pPr lvl="1">
              <a:buFont typeface="Wingdings" charset="2"/>
              <a:buChar char="Ø"/>
            </a:pPr>
            <a:endParaRPr lang="en-GB" sz="2000" dirty="0" smtClean="0">
              <a:solidFill>
                <a:schemeClr val="tx1"/>
              </a:solidFill>
            </a:endParaRPr>
          </a:p>
          <a:p>
            <a:r>
              <a:rPr lang="fi-FI" sz="2400" dirty="0">
                <a:solidFill>
                  <a:schemeClr val="tx1"/>
                </a:solidFill>
              </a:rPr>
              <a:t>Välittää keskushermostolle tietoa:</a:t>
            </a:r>
          </a:p>
          <a:p>
            <a:pPr lvl="1"/>
            <a:r>
              <a:rPr lang="fi-FI" sz="2000" dirty="0">
                <a:solidFill>
                  <a:schemeClr val="tx1"/>
                </a:solidFill>
              </a:rPr>
              <a:t>kehon, kehonosien ja nivelten asennoista	</a:t>
            </a:r>
          </a:p>
          <a:p>
            <a:pPr lvl="1"/>
            <a:r>
              <a:rPr lang="fi-FI" sz="2000" dirty="0">
                <a:solidFill>
                  <a:schemeClr val="tx1"/>
                </a:solidFill>
              </a:rPr>
              <a:t>Liikkeistä ja liikenopeudesta </a:t>
            </a:r>
          </a:p>
          <a:p>
            <a:pPr lvl="1"/>
            <a:r>
              <a:rPr lang="fi-FI" sz="2000" dirty="0">
                <a:solidFill>
                  <a:schemeClr val="tx1"/>
                </a:solidFill>
              </a:rPr>
              <a:t>kehon asennon säilyttämiseen tai asennon muutokseen tarvittavasta voimasta </a:t>
            </a:r>
          </a:p>
          <a:p>
            <a:pPr marL="457200" lvl="1" indent="0">
              <a:buNone/>
            </a:pPr>
            <a:r>
              <a:rPr lang="fi-FI" sz="2000" dirty="0">
                <a:solidFill>
                  <a:schemeClr val="tx1"/>
                </a:solidFill>
              </a:rPr>
              <a:t>(Kauranen, Nurkka, 2010, 349; Sandström, 2011, 34</a:t>
            </a:r>
            <a:r>
              <a:rPr lang="fi-FI" sz="2000" dirty="0" smtClean="0">
                <a:solidFill>
                  <a:schemeClr val="tx1"/>
                </a:solidFill>
              </a:rPr>
              <a:t>)</a:t>
            </a:r>
            <a:endParaRPr lang="fi-FI" sz="2000" dirty="0">
              <a:solidFill>
                <a:schemeClr val="tx1"/>
              </a:solidFill>
            </a:endParaRPr>
          </a:p>
          <a:p>
            <a:pPr lvl="1">
              <a:buFont typeface="Wingdings" charset="2"/>
              <a:buChar char="Ø"/>
            </a:pPr>
            <a:endParaRPr lang="en-GB" sz="2000" dirty="0" smtClean="0"/>
          </a:p>
        </p:txBody>
      </p:sp>
    </p:spTree>
    <p:extLst>
      <p:ext uri="{BB962C8B-B14F-4D97-AF65-F5344CB8AC3E}">
        <p14:creationId xmlns:p14="http://schemas.microsoft.com/office/powerpoint/2010/main" val="11454857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solidFill>
                  <a:schemeClr val="tx1"/>
                </a:solidFill>
              </a:rPr>
              <a:t>Kehoaisti</a:t>
            </a:r>
            <a:r>
              <a:rPr lang="en-US" dirty="0" smtClean="0">
                <a:solidFill>
                  <a:schemeClr val="tx1"/>
                </a:solidFill>
              </a:rPr>
              <a:t> - </a:t>
            </a:r>
            <a:r>
              <a:rPr lang="en-US" dirty="0" err="1" smtClean="0">
                <a:solidFill>
                  <a:schemeClr val="tx1"/>
                </a:solidFill>
              </a:rPr>
              <a:t>interoseptio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85862" y="1680882"/>
            <a:ext cx="10840233" cy="5177118"/>
          </a:xfrm>
        </p:spPr>
        <p:txBody>
          <a:bodyPr>
            <a:normAutofit lnSpcReduction="10000"/>
          </a:bodyPr>
          <a:lstStyle/>
          <a:p>
            <a:r>
              <a:rPr lang="en-GB" sz="2400" dirty="0" err="1" smtClean="0">
                <a:solidFill>
                  <a:schemeClr val="tx1"/>
                </a:solidFill>
              </a:rPr>
              <a:t>Kehon</a:t>
            </a:r>
            <a:r>
              <a:rPr lang="en-GB" sz="2400" dirty="0" smtClean="0">
                <a:solidFill>
                  <a:schemeClr val="tx1"/>
                </a:solidFill>
              </a:rPr>
              <a:t> </a:t>
            </a:r>
            <a:r>
              <a:rPr lang="en-GB" sz="2400" dirty="0" err="1" smtClean="0">
                <a:solidFill>
                  <a:schemeClr val="tx1"/>
                </a:solidFill>
              </a:rPr>
              <a:t>ja</a:t>
            </a:r>
            <a:r>
              <a:rPr lang="en-GB" sz="2400" dirty="0" smtClean="0">
                <a:solidFill>
                  <a:schemeClr val="tx1"/>
                </a:solidFill>
              </a:rPr>
              <a:t> </a:t>
            </a:r>
            <a:r>
              <a:rPr lang="en-GB" sz="2400" dirty="0" err="1" smtClean="0">
                <a:solidFill>
                  <a:schemeClr val="tx1"/>
                </a:solidFill>
              </a:rPr>
              <a:t>kehon</a:t>
            </a:r>
            <a:r>
              <a:rPr lang="en-GB" sz="2400" dirty="0" smtClean="0">
                <a:solidFill>
                  <a:schemeClr val="tx1"/>
                </a:solidFill>
              </a:rPr>
              <a:t> </a:t>
            </a:r>
            <a:r>
              <a:rPr lang="en-GB" sz="2400" dirty="0" err="1" smtClean="0">
                <a:solidFill>
                  <a:schemeClr val="tx1"/>
                </a:solidFill>
              </a:rPr>
              <a:t>sisältä</a:t>
            </a:r>
            <a:r>
              <a:rPr lang="en-GB" sz="2400" dirty="0" smtClean="0">
                <a:solidFill>
                  <a:schemeClr val="tx1"/>
                </a:solidFill>
              </a:rPr>
              <a:t> </a:t>
            </a:r>
            <a:r>
              <a:rPr lang="en-GB" sz="2400" dirty="0" err="1" smtClean="0">
                <a:solidFill>
                  <a:schemeClr val="tx1"/>
                </a:solidFill>
              </a:rPr>
              <a:t>tulevan</a:t>
            </a:r>
            <a:r>
              <a:rPr lang="en-GB" sz="2400" dirty="0" smtClean="0">
                <a:solidFill>
                  <a:schemeClr val="tx1"/>
                </a:solidFill>
              </a:rPr>
              <a:t> </a:t>
            </a:r>
            <a:r>
              <a:rPr lang="en-GB" sz="2400" dirty="0" err="1" smtClean="0">
                <a:solidFill>
                  <a:schemeClr val="tx1"/>
                </a:solidFill>
              </a:rPr>
              <a:t>tiedon</a:t>
            </a:r>
            <a:r>
              <a:rPr lang="en-GB" sz="2400" dirty="0" smtClean="0">
                <a:solidFill>
                  <a:schemeClr val="tx1"/>
                </a:solidFill>
              </a:rPr>
              <a:t> </a:t>
            </a:r>
            <a:r>
              <a:rPr lang="en-GB" sz="2400" dirty="0" err="1" smtClean="0">
                <a:solidFill>
                  <a:schemeClr val="tx1"/>
                </a:solidFill>
              </a:rPr>
              <a:t>aistiminen</a:t>
            </a:r>
            <a:r>
              <a:rPr lang="en-GB" sz="2400" dirty="0" smtClean="0">
                <a:solidFill>
                  <a:schemeClr val="tx1"/>
                </a:solidFill>
              </a:rPr>
              <a:t> </a:t>
            </a:r>
          </a:p>
          <a:p>
            <a:endParaRPr lang="en-GB" sz="2400" dirty="0" smtClean="0">
              <a:solidFill>
                <a:schemeClr val="tx1"/>
              </a:solidFill>
            </a:endParaRPr>
          </a:p>
          <a:p>
            <a:r>
              <a:rPr lang="en-GB" sz="2400" dirty="0" err="1" smtClean="0">
                <a:solidFill>
                  <a:schemeClr val="tx1"/>
                </a:solidFill>
              </a:rPr>
              <a:t>Autonomisen</a:t>
            </a:r>
            <a:r>
              <a:rPr lang="en-GB" sz="2400" dirty="0" smtClean="0">
                <a:solidFill>
                  <a:schemeClr val="tx1"/>
                </a:solidFill>
              </a:rPr>
              <a:t> </a:t>
            </a:r>
            <a:r>
              <a:rPr lang="en-GB" sz="2400" dirty="0" err="1" smtClean="0">
                <a:solidFill>
                  <a:schemeClr val="tx1"/>
                </a:solidFill>
              </a:rPr>
              <a:t>hermoston</a:t>
            </a:r>
            <a:r>
              <a:rPr lang="en-GB" sz="2400" dirty="0" smtClean="0">
                <a:solidFill>
                  <a:schemeClr val="tx1"/>
                </a:solidFill>
              </a:rPr>
              <a:t> </a:t>
            </a:r>
            <a:r>
              <a:rPr lang="en-GB" sz="2400" dirty="0" err="1" smtClean="0">
                <a:solidFill>
                  <a:schemeClr val="tx1"/>
                </a:solidFill>
              </a:rPr>
              <a:t>eli</a:t>
            </a:r>
            <a:r>
              <a:rPr lang="en-GB" sz="2400" dirty="0" smtClean="0">
                <a:solidFill>
                  <a:schemeClr val="tx1"/>
                </a:solidFill>
              </a:rPr>
              <a:t> </a:t>
            </a:r>
            <a:r>
              <a:rPr lang="en-GB" sz="2400" dirty="0" err="1" smtClean="0">
                <a:solidFill>
                  <a:schemeClr val="tx1"/>
                </a:solidFill>
              </a:rPr>
              <a:t>tahdosta</a:t>
            </a:r>
            <a:r>
              <a:rPr lang="en-GB" sz="2400" dirty="0" smtClean="0">
                <a:solidFill>
                  <a:schemeClr val="tx1"/>
                </a:solidFill>
              </a:rPr>
              <a:t> </a:t>
            </a:r>
            <a:r>
              <a:rPr lang="en-GB" sz="2400" dirty="0" err="1" smtClean="0">
                <a:solidFill>
                  <a:schemeClr val="tx1"/>
                </a:solidFill>
              </a:rPr>
              <a:t>riippumattoman</a:t>
            </a:r>
            <a:r>
              <a:rPr lang="en-GB" sz="2400" dirty="0" smtClean="0">
                <a:solidFill>
                  <a:schemeClr val="tx1"/>
                </a:solidFill>
              </a:rPr>
              <a:t> </a:t>
            </a:r>
            <a:r>
              <a:rPr lang="en-GB" sz="2400" dirty="0" err="1" smtClean="0">
                <a:solidFill>
                  <a:schemeClr val="tx1"/>
                </a:solidFill>
              </a:rPr>
              <a:t>hermoston</a:t>
            </a:r>
            <a:r>
              <a:rPr lang="en-GB" sz="2400" dirty="0" smtClean="0">
                <a:solidFill>
                  <a:schemeClr val="tx1"/>
                </a:solidFill>
              </a:rPr>
              <a:t> </a:t>
            </a:r>
            <a:r>
              <a:rPr lang="en-GB" sz="2400" dirty="0" err="1" smtClean="0">
                <a:solidFill>
                  <a:schemeClr val="tx1"/>
                </a:solidFill>
              </a:rPr>
              <a:t>toimintojen</a:t>
            </a:r>
            <a:r>
              <a:rPr lang="en-GB" sz="2400" dirty="0" smtClean="0">
                <a:solidFill>
                  <a:schemeClr val="tx1"/>
                </a:solidFill>
              </a:rPr>
              <a:t> </a:t>
            </a:r>
            <a:r>
              <a:rPr lang="en-GB" sz="2400" dirty="0" err="1" smtClean="0">
                <a:solidFill>
                  <a:schemeClr val="tx1"/>
                </a:solidFill>
              </a:rPr>
              <a:t>välittyminen</a:t>
            </a:r>
            <a:r>
              <a:rPr lang="en-GB" sz="2400" dirty="0" smtClean="0">
                <a:solidFill>
                  <a:schemeClr val="tx1"/>
                </a:solidFill>
              </a:rPr>
              <a:t> </a:t>
            </a:r>
            <a:r>
              <a:rPr lang="en-GB" sz="2400" dirty="0" err="1" smtClean="0">
                <a:solidFill>
                  <a:schemeClr val="tx1"/>
                </a:solidFill>
              </a:rPr>
              <a:t>tiedostaville</a:t>
            </a:r>
            <a:r>
              <a:rPr lang="en-GB" sz="2400" dirty="0" smtClean="0">
                <a:solidFill>
                  <a:schemeClr val="tx1"/>
                </a:solidFill>
              </a:rPr>
              <a:t> </a:t>
            </a:r>
            <a:r>
              <a:rPr lang="en-GB" sz="2400" dirty="0" err="1" smtClean="0">
                <a:solidFill>
                  <a:schemeClr val="tx1"/>
                </a:solidFill>
              </a:rPr>
              <a:t>aivoalueille</a:t>
            </a:r>
            <a:r>
              <a:rPr lang="en-GB" sz="2400" dirty="0" smtClean="0">
                <a:solidFill>
                  <a:schemeClr val="tx1"/>
                </a:solidFill>
              </a:rPr>
              <a:t> </a:t>
            </a:r>
          </a:p>
          <a:p>
            <a:endParaRPr lang="en-GB" sz="2000" dirty="0" smtClean="0">
              <a:solidFill>
                <a:schemeClr val="tx1"/>
              </a:solidFill>
            </a:endParaRPr>
          </a:p>
          <a:p>
            <a:r>
              <a:rPr lang="en-US" sz="2400" dirty="0" err="1">
                <a:solidFill>
                  <a:schemeClr val="tx1"/>
                </a:solidFill>
              </a:rPr>
              <a:t>A</a:t>
            </a:r>
            <a:r>
              <a:rPr lang="en-US" sz="2400" dirty="0" err="1" smtClean="0">
                <a:solidFill>
                  <a:schemeClr val="tx1"/>
                </a:solidFill>
              </a:rPr>
              <a:t>istihavainto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kehon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sisäisestä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tilasta</a:t>
            </a:r>
            <a:r>
              <a:rPr lang="en-US" sz="2400" dirty="0" smtClean="0">
                <a:solidFill>
                  <a:schemeClr val="tx1"/>
                </a:solidFill>
              </a:rPr>
              <a:t>, </a:t>
            </a:r>
            <a:r>
              <a:rPr lang="en-US" sz="2400" dirty="0" err="1" smtClean="0">
                <a:solidFill>
                  <a:schemeClr val="tx1"/>
                </a:solidFill>
              </a:rPr>
              <a:t>erityisesti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sisäelinten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toiminnasta</a:t>
            </a:r>
            <a:r>
              <a:rPr lang="en-US" sz="2400" dirty="0" smtClean="0">
                <a:solidFill>
                  <a:schemeClr val="tx1"/>
                </a:solidFill>
              </a:rPr>
              <a:t>: </a:t>
            </a:r>
          </a:p>
          <a:p>
            <a:pPr lvl="1"/>
            <a:r>
              <a:rPr lang="en-US" sz="2000" dirty="0" err="1" smtClean="0">
                <a:solidFill>
                  <a:schemeClr val="tx1"/>
                </a:solidFill>
              </a:rPr>
              <a:t>sydämen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lyönneistä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smtClean="0">
                <a:solidFill>
                  <a:schemeClr val="tx1"/>
                </a:solidFill>
              </a:rPr>
              <a:t>ja </a:t>
            </a:r>
            <a:r>
              <a:rPr lang="en-US" sz="2000" dirty="0" err="1" smtClean="0">
                <a:solidFill>
                  <a:schemeClr val="tx1"/>
                </a:solidFill>
              </a:rPr>
              <a:t>hengityksestä</a:t>
            </a:r>
            <a:r>
              <a:rPr lang="en-US" sz="2000" dirty="0" smtClean="0">
                <a:solidFill>
                  <a:schemeClr val="tx1"/>
                </a:solidFill>
              </a:rPr>
              <a:t>, </a:t>
            </a:r>
            <a:r>
              <a:rPr lang="en-US" sz="2000" dirty="0" err="1" smtClean="0">
                <a:solidFill>
                  <a:schemeClr val="tx1"/>
                </a:solidFill>
              </a:rPr>
              <a:t>ruoansulatuselimistön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toiminnasta</a:t>
            </a:r>
            <a:r>
              <a:rPr lang="en-US" sz="2000" dirty="0" smtClean="0">
                <a:solidFill>
                  <a:schemeClr val="tx1"/>
                </a:solidFill>
              </a:rPr>
              <a:t> ja </a:t>
            </a:r>
            <a:r>
              <a:rPr lang="en-US" sz="2000" dirty="0" err="1" smtClean="0">
                <a:solidFill>
                  <a:schemeClr val="tx1"/>
                </a:solidFill>
              </a:rPr>
              <a:t>kehon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lämpötilasta</a:t>
            </a:r>
            <a:endParaRPr lang="en-US" sz="2000" dirty="0" smtClean="0">
              <a:solidFill>
                <a:schemeClr val="tx1"/>
              </a:solidFill>
            </a:endParaRPr>
          </a:p>
          <a:p>
            <a:pPr lvl="1"/>
            <a:endParaRPr lang="en-GB" sz="2000" dirty="0" smtClean="0">
              <a:solidFill>
                <a:schemeClr val="tx1"/>
              </a:solidFill>
            </a:endParaRPr>
          </a:p>
          <a:p>
            <a:r>
              <a:rPr lang="en-US" sz="2400" dirty="0" err="1">
                <a:solidFill>
                  <a:schemeClr val="tx1"/>
                </a:solidFill>
              </a:rPr>
              <a:t>V</a:t>
            </a:r>
            <a:r>
              <a:rPr lang="en-US" sz="2400" dirty="0" err="1" smtClean="0">
                <a:solidFill>
                  <a:schemeClr val="tx1"/>
                </a:solidFill>
              </a:rPr>
              <a:t>iestii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kehon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yleisestä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tilasta</a:t>
            </a:r>
            <a:r>
              <a:rPr lang="en-US" sz="2400" dirty="0" smtClean="0">
                <a:solidFill>
                  <a:schemeClr val="tx1"/>
                </a:solidFill>
              </a:rPr>
              <a:t> ja </a:t>
            </a:r>
            <a:r>
              <a:rPr lang="en-US" sz="2400" dirty="0" err="1" smtClean="0">
                <a:solidFill>
                  <a:schemeClr val="tx1"/>
                </a:solidFill>
              </a:rPr>
              <a:t>valmiudesta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toimintaan</a:t>
            </a:r>
            <a:r>
              <a:rPr lang="en-US" sz="2400" dirty="0" smtClean="0">
                <a:solidFill>
                  <a:schemeClr val="tx1"/>
                </a:solidFill>
              </a:rPr>
              <a:t> – </a:t>
            </a:r>
            <a:r>
              <a:rPr lang="en-US" sz="2400" dirty="0" err="1" smtClean="0">
                <a:solidFill>
                  <a:schemeClr val="tx1"/>
                </a:solidFill>
              </a:rPr>
              <a:t>siitä</a:t>
            </a:r>
            <a:r>
              <a:rPr lang="en-US" sz="2400" dirty="0" smtClean="0">
                <a:solidFill>
                  <a:schemeClr val="tx1"/>
                </a:solidFill>
              </a:rPr>
              <a:t>, </a:t>
            </a:r>
            <a:r>
              <a:rPr lang="en-US" sz="2400" dirty="0" err="1" smtClean="0">
                <a:solidFill>
                  <a:schemeClr val="tx1"/>
                </a:solidFill>
              </a:rPr>
              <a:t>miten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ihminen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kullakin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hetkellä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voi</a:t>
            </a:r>
            <a:endParaRPr lang="en-GB" sz="2400" dirty="0">
              <a:solidFill>
                <a:schemeClr val="tx1"/>
              </a:solidFill>
            </a:endParaRPr>
          </a:p>
          <a:p>
            <a:pPr marL="914400" lvl="2" indent="0">
              <a:buNone/>
            </a:pPr>
            <a:r>
              <a:rPr lang="en-GB" sz="2000" dirty="0" smtClean="0">
                <a:solidFill>
                  <a:schemeClr val="tx1"/>
                </a:solidFill>
              </a:rPr>
              <a:t>(</a:t>
            </a:r>
            <a:r>
              <a:rPr lang="en-GB" sz="2000" dirty="0" err="1" smtClean="0">
                <a:solidFill>
                  <a:schemeClr val="tx1"/>
                </a:solidFill>
              </a:rPr>
              <a:t>mukailtu</a:t>
            </a:r>
            <a:r>
              <a:rPr lang="en-GB" sz="2000" dirty="0" smtClean="0">
                <a:solidFill>
                  <a:schemeClr val="tx1"/>
                </a:solidFill>
              </a:rPr>
              <a:t>: </a:t>
            </a:r>
            <a:r>
              <a:rPr lang="en-GB" sz="2000" dirty="0" err="1" smtClean="0">
                <a:solidFill>
                  <a:schemeClr val="tx1"/>
                </a:solidFill>
              </a:rPr>
              <a:t>Parvianen</a:t>
            </a:r>
            <a:r>
              <a:rPr lang="en-GB" sz="2000" dirty="0" smtClean="0">
                <a:solidFill>
                  <a:schemeClr val="tx1"/>
                </a:solidFill>
              </a:rPr>
              <a:t>, J. 2021, </a:t>
            </a:r>
            <a:r>
              <a:rPr lang="en-GB" sz="2000" dirty="0" err="1" smtClean="0">
                <a:solidFill>
                  <a:schemeClr val="tx1"/>
                </a:solidFill>
              </a:rPr>
              <a:t>Parviainen</a:t>
            </a:r>
            <a:r>
              <a:rPr lang="en-GB" sz="2000" dirty="0" smtClean="0">
                <a:solidFill>
                  <a:schemeClr val="tx1"/>
                </a:solidFill>
              </a:rPr>
              <a:t>, J. &amp; </a:t>
            </a:r>
            <a:r>
              <a:rPr lang="en-GB" sz="2000" dirty="0" err="1" smtClean="0">
                <a:solidFill>
                  <a:schemeClr val="tx1"/>
                </a:solidFill>
              </a:rPr>
              <a:t>Lyyra</a:t>
            </a:r>
            <a:r>
              <a:rPr lang="en-GB" sz="2000" dirty="0" smtClean="0">
                <a:solidFill>
                  <a:schemeClr val="tx1"/>
                </a:solidFill>
              </a:rPr>
              <a:t>, P. 2020)</a:t>
            </a:r>
            <a:endParaRPr lang="en-GB" sz="2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464571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Peilisolujärjestelmä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43013" y="1400175"/>
            <a:ext cx="10110787" cy="5457825"/>
          </a:xfrm>
        </p:spPr>
        <p:txBody>
          <a:bodyPr>
            <a:normAutofit lnSpcReduction="10000"/>
          </a:bodyPr>
          <a:lstStyle/>
          <a:p>
            <a:r>
              <a:rPr lang="en-US" sz="2000" dirty="0" err="1" smtClean="0"/>
              <a:t>Liikettä</a:t>
            </a:r>
            <a:r>
              <a:rPr lang="en-US" sz="2000" dirty="0" smtClean="0"/>
              <a:t> </a:t>
            </a:r>
            <a:r>
              <a:rPr lang="en-US" sz="2000" dirty="0" err="1" smtClean="0"/>
              <a:t>katsoessa</a:t>
            </a:r>
            <a:r>
              <a:rPr lang="en-US" sz="2000" dirty="0" smtClean="0"/>
              <a:t> </a:t>
            </a:r>
            <a:r>
              <a:rPr lang="en-US" sz="2000" dirty="0" err="1" smtClean="0"/>
              <a:t>aivoissa</a:t>
            </a:r>
            <a:r>
              <a:rPr lang="en-US" sz="2000" dirty="0" smtClean="0"/>
              <a:t> </a:t>
            </a:r>
            <a:r>
              <a:rPr lang="en-US" sz="2000" dirty="0" err="1" smtClean="0"/>
              <a:t>samat</a:t>
            </a:r>
            <a:r>
              <a:rPr lang="en-US" sz="2000" dirty="0" smtClean="0"/>
              <a:t> </a:t>
            </a:r>
            <a:r>
              <a:rPr lang="en-US" sz="2000" dirty="0" err="1" smtClean="0"/>
              <a:t>aivoalueet</a:t>
            </a:r>
            <a:r>
              <a:rPr lang="en-US" sz="2000" dirty="0" smtClean="0"/>
              <a:t> </a:t>
            </a:r>
            <a:r>
              <a:rPr lang="en-US" sz="2000" dirty="0" err="1" smtClean="0"/>
              <a:t>aktivoituvat</a:t>
            </a:r>
            <a:r>
              <a:rPr lang="en-US" sz="2000" dirty="0" smtClean="0"/>
              <a:t>, </a:t>
            </a:r>
            <a:r>
              <a:rPr lang="en-US" sz="2000" dirty="0" err="1" smtClean="0"/>
              <a:t>kuin</a:t>
            </a:r>
            <a:r>
              <a:rPr lang="en-US" sz="2000" dirty="0" smtClean="0"/>
              <a:t> </a:t>
            </a:r>
            <a:r>
              <a:rPr lang="en-US" sz="2000" dirty="0" err="1" smtClean="0"/>
              <a:t>itse</a:t>
            </a:r>
            <a:r>
              <a:rPr lang="en-US" sz="2000" dirty="0" smtClean="0"/>
              <a:t> </a:t>
            </a:r>
            <a:r>
              <a:rPr lang="en-US" sz="2000" dirty="0" err="1" smtClean="0"/>
              <a:t>liikettä</a:t>
            </a:r>
            <a:r>
              <a:rPr lang="en-US" sz="2000" dirty="0" smtClean="0"/>
              <a:t> </a:t>
            </a:r>
            <a:r>
              <a:rPr lang="en-US" sz="2000" dirty="0" err="1" smtClean="0"/>
              <a:t>tehdessä</a:t>
            </a:r>
            <a:r>
              <a:rPr lang="en-US" sz="2000" dirty="0" smtClean="0"/>
              <a:t> </a:t>
            </a:r>
          </a:p>
          <a:p>
            <a:endParaRPr lang="en-US" sz="2000" dirty="0" smtClean="0"/>
          </a:p>
          <a:p>
            <a:r>
              <a:rPr lang="en-US" sz="2000" dirty="0" err="1" smtClean="0"/>
              <a:t>Motoristen</a:t>
            </a:r>
            <a:r>
              <a:rPr lang="en-US" sz="2000" dirty="0" smtClean="0"/>
              <a:t> </a:t>
            </a:r>
            <a:r>
              <a:rPr lang="en-US" sz="2000" dirty="0" err="1" smtClean="0"/>
              <a:t>aivoaluiden</a:t>
            </a:r>
            <a:r>
              <a:rPr lang="en-US" sz="2000" dirty="0" smtClean="0"/>
              <a:t> </a:t>
            </a:r>
            <a:r>
              <a:rPr lang="en-US" sz="2000" dirty="0" err="1" smtClean="0"/>
              <a:t>aktivoituminen</a:t>
            </a:r>
            <a:r>
              <a:rPr lang="en-US" sz="2000" dirty="0" smtClean="0"/>
              <a:t> on </a:t>
            </a:r>
            <a:r>
              <a:rPr lang="en-US" sz="2000" dirty="0" err="1" smtClean="0"/>
              <a:t>automaattista</a:t>
            </a:r>
            <a:r>
              <a:rPr lang="en-US" sz="2000" dirty="0" smtClean="0"/>
              <a:t>, </a:t>
            </a:r>
            <a:r>
              <a:rPr lang="en-US" sz="2000" dirty="0" err="1" smtClean="0"/>
              <a:t>ei</a:t>
            </a:r>
            <a:r>
              <a:rPr lang="en-US" sz="2000" dirty="0" smtClean="0"/>
              <a:t> </a:t>
            </a:r>
            <a:r>
              <a:rPr lang="en-US" sz="2000" dirty="0" err="1" smtClean="0"/>
              <a:t>tiedostettua</a:t>
            </a:r>
            <a:endParaRPr lang="en-US" sz="2000" dirty="0" smtClean="0"/>
          </a:p>
          <a:p>
            <a:pPr marL="457200" lvl="1" indent="0">
              <a:buNone/>
            </a:pPr>
            <a:r>
              <a:rPr lang="en-US" sz="2000" dirty="0" smtClean="0"/>
              <a:t>(</a:t>
            </a:r>
            <a:r>
              <a:rPr lang="en-US" sz="2000" dirty="0" err="1" smtClean="0"/>
              <a:t>mukailtu</a:t>
            </a:r>
            <a:r>
              <a:rPr lang="en-US" sz="2000" dirty="0" smtClean="0"/>
              <a:t>: </a:t>
            </a:r>
            <a:r>
              <a:rPr lang="en-US" sz="2000" dirty="0" err="1" smtClean="0"/>
              <a:t>Aho</a:t>
            </a:r>
            <a:r>
              <a:rPr lang="en-US" sz="2000" dirty="0" smtClean="0"/>
              <a:t>, O. 2021)</a:t>
            </a:r>
          </a:p>
          <a:p>
            <a:pPr marL="457200" lvl="1" indent="0">
              <a:buNone/>
            </a:pPr>
            <a:endParaRPr lang="en-US" sz="2000" dirty="0" smtClean="0"/>
          </a:p>
          <a:p>
            <a:r>
              <a:rPr lang="en-US" sz="2000" dirty="0" err="1" smtClean="0"/>
              <a:t>Motoristen</a:t>
            </a:r>
            <a:r>
              <a:rPr lang="en-US" sz="2000" dirty="0" smtClean="0"/>
              <a:t> </a:t>
            </a:r>
            <a:r>
              <a:rPr lang="en-US" sz="2000" dirty="0" err="1" smtClean="0"/>
              <a:t>hermosolujen</a:t>
            </a:r>
            <a:r>
              <a:rPr lang="en-US" sz="2000" dirty="0" smtClean="0"/>
              <a:t> </a:t>
            </a:r>
            <a:r>
              <a:rPr lang="en-US" sz="2000" dirty="0" err="1" smtClean="0"/>
              <a:t>aktivoituminen</a:t>
            </a:r>
            <a:r>
              <a:rPr lang="en-US" sz="2000" dirty="0" smtClean="0"/>
              <a:t> </a:t>
            </a:r>
            <a:r>
              <a:rPr lang="en-US" sz="2000" dirty="0" err="1" smtClean="0"/>
              <a:t>liikettä</a:t>
            </a:r>
            <a:r>
              <a:rPr lang="en-US" sz="2000" dirty="0" smtClean="0"/>
              <a:t> </a:t>
            </a:r>
            <a:r>
              <a:rPr lang="en-US" sz="2000" dirty="0" err="1" smtClean="0"/>
              <a:t>katsoessa</a:t>
            </a:r>
            <a:r>
              <a:rPr lang="en-US" sz="2000" dirty="0" smtClean="0"/>
              <a:t> on </a:t>
            </a:r>
            <a:r>
              <a:rPr lang="en-US" sz="2000" dirty="0" err="1" smtClean="0"/>
              <a:t>voimakkaampaa</a:t>
            </a:r>
            <a:r>
              <a:rPr lang="en-US" sz="2000" dirty="0" smtClean="0"/>
              <a:t>, kun </a:t>
            </a:r>
            <a:r>
              <a:rPr lang="en-US" sz="2000" dirty="0" err="1" smtClean="0"/>
              <a:t>liike</a:t>
            </a:r>
            <a:r>
              <a:rPr lang="en-US" sz="2000" dirty="0" smtClean="0"/>
              <a:t> on </a:t>
            </a:r>
            <a:r>
              <a:rPr lang="en-US" sz="2000" dirty="0" err="1" smtClean="0"/>
              <a:t>tuttu</a:t>
            </a:r>
            <a:r>
              <a:rPr lang="en-US" sz="2000" dirty="0" smtClean="0"/>
              <a:t> </a:t>
            </a:r>
          </a:p>
          <a:p>
            <a:pPr lvl="1"/>
            <a:r>
              <a:rPr lang="en-US" sz="2000" dirty="0" err="1" smtClean="0"/>
              <a:t>Esim</a:t>
            </a:r>
            <a:r>
              <a:rPr lang="en-US" sz="2000" dirty="0" smtClean="0"/>
              <a:t>. kun </a:t>
            </a:r>
            <a:r>
              <a:rPr lang="en-US" sz="2000" dirty="0" err="1" smtClean="0"/>
              <a:t>jalkapalloilija</a:t>
            </a:r>
            <a:r>
              <a:rPr lang="en-US" sz="2000" dirty="0" smtClean="0"/>
              <a:t> </a:t>
            </a:r>
            <a:r>
              <a:rPr lang="en-US" sz="2000" dirty="0" err="1" smtClean="0"/>
              <a:t>katsoo</a:t>
            </a:r>
            <a:r>
              <a:rPr lang="en-US" sz="2000" dirty="0" smtClean="0"/>
              <a:t> </a:t>
            </a:r>
            <a:r>
              <a:rPr lang="en-US" sz="2000" dirty="0" err="1" smtClean="0"/>
              <a:t>jalkapalloa</a:t>
            </a:r>
            <a:endParaRPr lang="en-US" sz="2000" dirty="0" smtClean="0"/>
          </a:p>
          <a:p>
            <a:pPr marL="457200" lvl="1" indent="0">
              <a:buNone/>
            </a:pPr>
            <a:r>
              <a:rPr lang="en-US" sz="2000" dirty="0" smtClean="0"/>
              <a:t>(</a:t>
            </a:r>
            <a:r>
              <a:rPr lang="en-US" sz="2000" dirty="0" err="1" smtClean="0"/>
              <a:t>Calvo-Merne</a:t>
            </a:r>
            <a:r>
              <a:rPr lang="en-US" sz="2000" dirty="0" smtClean="0"/>
              <a:t> </a:t>
            </a:r>
            <a:r>
              <a:rPr lang="en-US" sz="2000" dirty="0" err="1" smtClean="0"/>
              <a:t>ym</a:t>
            </a:r>
            <a:r>
              <a:rPr lang="en-US" sz="2000" dirty="0" smtClean="0"/>
              <a:t>. 2005)</a:t>
            </a:r>
          </a:p>
          <a:p>
            <a:pPr lvl="1"/>
            <a:endParaRPr lang="en-US" sz="2000" dirty="0" smtClean="0"/>
          </a:p>
          <a:p>
            <a:r>
              <a:rPr lang="en-US" sz="2000" dirty="0" err="1" smtClean="0"/>
              <a:t>Peilisolujärjestelmä</a:t>
            </a:r>
            <a:r>
              <a:rPr lang="en-US" sz="2000" dirty="0" smtClean="0"/>
              <a:t> on </a:t>
            </a:r>
            <a:r>
              <a:rPr lang="en-US" sz="2000" dirty="0" err="1" smtClean="0"/>
              <a:t>osa</a:t>
            </a:r>
            <a:r>
              <a:rPr lang="en-US" sz="2000" dirty="0" smtClean="0"/>
              <a:t> </a:t>
            </a:r>
            <a:r>
              <a:rPr lang="en-US" sz="2000" dirty="0" err="1" smtClean="0"/>
              <a:t>toisen</a:t>
            </a:r>
            <a:r>
              <a:rPr lang="en-US" sz="2000" dirty="0" smtClean="0"/>
              <a:t> </a:t>
            </a:r>
            <a:r>
              <a:rPr lang="en-US" sz="2000" dirty="0" err="1" smtClean="0"/>
              <a:t>liikkeiden</a:t>
            </a:r>
            <a:r>
              <a:rPr lang="en-US" sz="2000" dirty="0" smtClean="0"/>
              <a:t> ja </a:t>
            </a:r>
            <a:r>
              <a:rPr lang="en-US" sz="2000" dirty="0" err="1" smtClean="0"/>
              <a:t>eleiden</a:t>
            </a:r>
            <a:r>
              <a:rPr lang="en-US" sz="2000" dirty="0" smtClean="0"/>
              <a:t> </a:t>
            </a:r>
            <a:r>
              <a:rPr lang="en-US" sz="2000" dirty="0" err="1" smtClean="0"/>
              <a:t>tulkintaa</a:t>
            </a:r>
            <a:r>
              <a:rPr lang="en-US" sz="2000" dirty="0" smtClean="0"/>
              <a:t> ja </a:t>
            </a:r>
            <a:r>
              <a:rPr lang="en-US" sz="2000" dirty="0" err="1" smtClean="0"/>
              <a:t>ymmärrystä</a:t>
            </a:r>
            <a:r>
              <a:rPr lang="en-US" sz="2000" dirty="0" smtClean="0"/>
              <a:t> </a:t>
            </a:r>
            <a:r>
              <a:rPr lang="en-US" sz="2000" dirty="0" err="1" smtClean="0"/>
              <a:t>muodostavaa</a:t>
            </a:r>
            <a:r>
              <a:rPr lang="en-US" sz="2000" dirty="0" smtClean="0"/>
              <a:t> </a:t>
            </a:r>
            <a:r>
              <a:rPr lang="en-US" sz="2000" dirty="0" err="1" smtClean="0"/>
              <a:t>järjestelmää</a:t>
            </a:r>
            <a:r>
              <a:rPr lang="en-US" sz="2000" dirty="0" smtClean="0"/>
              <a:t> </a:t>
            </a:r>
          </a:p>
          <a:p>
            <a:pPr marL="914400" lvl="2" indent="0">
              <a:buNone/>
            </a:pPr>
            <a:r>
              <a:rPr lang="en-US" sz="2000" dirty="0" smtClean="0"/>
              <a:t>(</a:t>
            </a:r>
            <a:r>
              <a:rPr lang="en-US" sz="2000" dirty="0" err="1" smtClean="0"/>
              <a:t>mukailtu</a:t>
            </a:r>
            <a:r>
              <a:rPr lang="en-US" sz="2000" dirty="0" smtClean="0"/>
              <a:t>: </a:t>
            </a:r>
            <a:r>
              <a:rPr lang="en-US" sz="2000" dirty="0" err="1" smtClean="0"/>
              <a:t>Aho</a:t>
            </a:r>
            <a:r>
              <a:rPr lang="en-US" sz="2000" dirty="0" smtClean="0"/>
              <a:t>, O. 2021)</a:t>
            </a:r>
          </a:p>
        </p:txBody>
      </p:sp>
    </p:spTree>
    <p:extLst>
      <p:ext uri="{BB962C8B-B14F-4D97-AF65-F5344CB8AC3E}">
        <p14:creationId xmlns:p14="http://schemas.microsoft.com/office/powerpoint/2010/main" val="49997708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647252"/>
      </a:dk2>
      <a:lt2>
        <a:srgbClr val="EAE8CF"/>
      </a:lt2>
      <a:accent1>
        <a:srgbClr val="E78712"/>
      </a:accent1>
      <a:accent2>
        <a:srgbClr val="B73C26"/>
      </a:accent2>
      <a:accent3>
        <a:srgbClr val="865331"/>
      </a:accent3>
      <a:accent4>
        <a:srgbClr val="B38648"/>
      </a:accent4>
      <a:accent5>
        <a:srgbClr val="BBB473"/>
      </a:accent5>
      <a:accent6>
        <a:srgbClr val="849276"/>
      </a:accent6>
      <a:hlink>
        <a:srgbClr val="FDAB2A"/>
      </a:hlink>
      <a:folHlink>
        <a:srgbClr val="CCB182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54F6613E-5ED7-40ED-90A8-F639BE712C0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39</TotalTime>
  <Words>348</Words>
  <Application>Microsoft Macintosh PowerPoint</Application>
  <PresentationFormat>Widescreen</PresentationFormat>
  <Paragraphs>57</Paragraphs>
  <Slides>6</Slides>
  <Notes>2</Notes>
  <HiddenSlides>1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Calibri</vt:lpstr>
      <vt:lpstr>Century Gothic</vt:lpstr>
      <vt:lpstr>Wingdings</vt:lpstr>
      <vt:lpstr>Wingdings 3</vt:lpstr>
      <vt:lpstr>Arial</vt:lpstr>
      <vt:lpstr>Wisp</vt:lpstr>
      <vt:lpstr>Kehontuntemus ja kehonhuolto</vt:lpstr>
      <vt:lpstr>Kehontuntemus ja kehotietoisuus</vt:lpstr>
      <vt:lpstr>Kehontuntemus ja kehotietoisuus</vt:lpstr>
      <vt:lpstr>Proprioseptiikka  </vt:lpstr>
      <vt:lpstr>Kehoaisti - interoseptio</vt:lpstr>
      <vt:lpstr>Peilisolujärjestelmä</vt:lpstr>
    </vt:vector>
  </TitlesOfParts>
  <Company/>
  <LinksUpToDate>false</LinksUpToDate>
  <SharedDoc>false</SharedDoc>
  <HyperlinksChanged>false</HyperlinksChanged>
  <AppVersion>15.0033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Kehontuntemus ja kehonhuolto</dc:title>
  <dc:creator>Anna Perälä</dc:creator>
  <cp:lastModifiedBy>Anna Perälä</cp:lastModifiedBy>
  <cp:revision>8</cp:revision>
  <dcterms:created xsi:type="dcterms:W3CDTF">2021-11-01T11:29:48Z</dcterms:created>
  <dcterms:modified xsi:type="dcterms:W3CDTF">2021-11-05T14:40:16Z</dcterms:modified>
</cp:coreProperties>
</file>