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3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6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7046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831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512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188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011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8563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590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824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6506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9667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890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049CB-BA85-4019-9EDC-49CD0388C905}" type="datetimeFigureOut">
              <a:rPr lang="fi-FI" smtClean="0"/>
              <a:t>26.8.2016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2D93DF-32D2-409A-810F-A136FBC47E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0013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ROOMAN TALOUS, YHTEISKUNTA JA TUHO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Toni Uusimäki 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1121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Orjatalous perustana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Kreikan tavoin myös Rooman talous perustui orjien tekemään työhön</a:t>
            </a:r>
          </a:p>
          <a:p>
            <a:r>
              <a:rPr lang="fi-FI" dirty="0" smtClean="0"/>
              <a:t>Orjia hankittiin etenkin valloitussotien yhteydessä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688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Maatalous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85037"/>
          </a:xfrm>
        </p:spPr>
        <p:txBody>
          <a:bodyPr>
            <a:normAutofit/>
          </a:bodyPr>
          <a:lstStyle/>
          <a:p>
            <a:r>
              <a:rPr lang="fi-FI" dirty="0" smtClean="0"/>
              <a:t>Talouden tukipilari</a:t>
            </a:r>
          </a:p>
          <a:p>
            <a:r>
              <a:rPr lang="fi-FI" dirty="0" smtClean="0"/>
              <a:t>Perinteiset talonpoikaistilat joutuivat antamaan sijaa suurtiloille eli </a:t>
            </a:r>
            <a:r>
              <a:rPr lang="fi-FI" dirty="0" err="1" smtClean="0"/>
              <a:t>latifundioille</a:t>
            </a:r>
            <a:endParaRPr lang="fi-FI" dirty="0" smtClean="0"/>
          </a:p>
          <a:p>
            <a:r>
              <a:rPr lang="fi-FI" dirty="0" smtClean="0"/>
              <a:t>Niissä työn tekivät orjat</a:t>
            </a:r>
          </a:p>
          <a:p>
            <a:r>
              <a:rPr lang="fi-FI" dirty="0" smtClean="0"/>
              <a:t>Kasvatettiin kaupallisia tuotteita:</a:t>
            </a:r>
          </a:p>
          <a:p>
            <a:pPr lvl="1"/>
            <a:r>
              <a:rPr lang="fi-FI" dirty="0" smtClean="0"/>
              <a:t>Viini, öljyä ja vihannekset</a:t>
            </a:r>
          </a:p>
          <a:p>
            <a:r>
              <a:rPr lang="fi-FI" dirty="0" smtClean="0"/>
              <a:t>Viinintuotanto levisi koko valtakuntaan</a:t>
            </a:r>
          </a:p>
          <a:p>
            <a:r>
              <a:rPr lang="fi-FI" dirty="0" smtClean="0"/>
              <a:t>Valloitetuilta alueilta suuri osa leipäviljasta (erit. Egypti)</a:t>
            </a:r>
          </a:p>
          <a:p>
            <a:r>
              <a:rPr lang="fi-FI" dirty="0" smtClean="0"/>
              <a:t>Kauppa pilaantumisen takia paikallista</a:t>
            </a:r>
          </a:p>
          <a:p>
            <a:pPr lvl="1"/>
            <a:endParaRPr lang="fi-FI" dirty="0"/>
          </a:p>
          <a:p>
            <a:pPr marL="457200" lvl="1" indent="0">
              <a:buNone/>
            </a:pP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60613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Yhtenäinen talousalue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49115"/>
            <a:ext cx="10515600" cy="5306518"/>
          </a:xfrm>
        </p:spPr>
        <p:txBody>
          <a:bodyPr>
            <a:normAutofit lnSpcReduction="10000"/>
          </a:bodyPr>
          <a:lstStyle/>
          <a:p>
            <a:r>
              <a:rPr lang="fi-FI" dirty="0" smtClean="0"/>
              <a:t>Imperiumi oli suuri yhtenäinen talousalue</a:t>
            </a:r>
          </a:p>
          <a:p>
            <a:pPr lvl="1"/>
            <a:r>
              <a:rPr lang="fi-FI" dirty="0" smtClean="0"/>
              <a:t>Yksi yhtenäinen valuutta, samat lait, sama hallinto, sama hallinnon käyttämä kieli</a:t>
            </a:r>
          </a:p>
          <a:p>
            <a:pPr lvl="1"/>
            <a:r>
              <a:rPr lang="fi-FI" dirty="0" smtClean="0"/>
              <a:t>Laaja tieverkosto yhdisti valtakuntaa </a:t>
            </a:r>
          </a:p>
          <a:p>
            <a:r>
              <a:rPr lang="fi-FI" dirty="0" smtClean="0"/>
              <a:t>Valtiolla oli Rooman taloudessa keskeinen asema</a:t>
            </a:r>
          </a:p>
          <a:p>
            <a:pPr lvl="1"/>
            <a:r>
              <a:rPr lang="fi-FI" dirty="0" smtClean="0"/>
              <a:t>Suuret julkiset työt </a:t>
            </a:r>
            <a:r>
              <a:rPr lang="fi-FI" dirty="0" smtClean="0">
                <a:sym typeface="Wingdings" panose="05000000000000000000" pitchFamily="2" charset="2"/>
              </a:rPr>
              <a:t> ei suurta yksityistä tuotantoa</a:t>
            </a:r>
            <a:endParaRPr lang="fi-FI" dirty="0" smtClean="0"/>
          </a:p>
          <a:p>
            <a:r>
              <a:rPr lang="fi-FI" dirty="0" smtClean="0"/>
              <a:t>Rooman kaupunki talouden keskus</a:t>
            </a:r>
          </a:p>
          <a:p>
            <a:pPr lvl="1"/>
            <a:r>
              <a:rPr lang="fi-FI" dirty="0" smtClean="0"/>
              <a:t>Hyödykkeitä ympäri valtakuntaa, tärkeimpiä elintarvikkeet</a:t>
            </a:r>
          </a:p>
          <a:p>
            <a:r>
              <a:rPr lang="fi-FI" dirty="0" smtClean="0"/>
              <a:t>Provinsseista (=maakunnista) saatiin jalometalleja</a:t>
            </a:r>
          </a:p>
          <a:p>
            <a:r>
              <a:rPr lang="fi-FI" dirty="0" smtClean="0"/>
              <a:t>Provinssien sotilassiirtokunnista kasvoi tärkeitä kaupunkikeskuksia</a:t>
            </a:r>
          </a:p>
          <a:p>
            <a:r>
              <a:rPr lang="fi-FI" dirty="0" smtClean="0"/>
              <a:t>Legioonat tärkeitä taloudelle: tarvitsivat hyödykkeitä, rakensivat teitä ja </a:t>
            </a:r>
            <a:r>
              <a:rPr lang="fi-FI" dirty="0" err="1" smtClean="0"/>
              <a:t>akvedukteja</a:t>
            </a:r>
            <a:r>
              <a:rPr lang="fi-FI" dirty="0" smtClean="0"/>
              <a:t> (=vesijohtoja)</a:t>
            </a:r>
          </a:p>
          <a:p>
            <a:r>
              <a:rPr lang="fi-FI" dirty="0" smtClean="0"/>
              <a:t>Kauppatavarat kuljetettiin mahdollisuuksien mukaan laivoilla (</a:t>
            </a:r>
            <a:r>
              <a:rPr lang="fi-FI" dirty="0" err="1" smtClean="0"/>
              <a:t>Ostia</a:t>
            </a:r>
            <a:r>
              <a:rPr lang="fi-FI" dirty="0" smtClean="0"/>
              <a:t>!)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8810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Ulkomaankauppa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Ulkomaankauppa keskittyi </a:t>
            </a:r>
            <a:r>
              <a:rPr lang="fi-FI" dirty="0" err="1" smtClean="0"/>
              <a:t>tiettyihin</a:t>
            </a:r>
            <a:r>
              <a:rPr lang="fi-FI" dirty="0" smtClean="0"/>
              <a:t> kaupunkeihin ja sitä pyrittiin rajoittamaa tulleilla eli tuontimaksuilla</a:t>
            </a:r>
          </a:p>
          <a:p>
            <a:r>
              <a:rPr lang="fi-FI" dirty="0" smtClean="0"/>
              <a:t>Ulottui Kiinaan, Intiaan ja Afrikkaan asti</a:t>
            </a:r>
          </a:p>
          <a:p>
            <a:pPr lvl="1"/>
            <a:r>
              <a:rPr lang="fi-FI" dirty="0" smtClean="0"/>
              <a:t>Egyptistä meritie Intiaan (mausteet)</a:t>
            </a:r>
          </a:p>
          <a:p>
            <a:pPr lvl="1"/>
            <a:r>
              <a:rPr lang="fi-FI" dirty="0" smtClean="0"/>
              <a:t>Kiinaan johti pitkä silkkitie</a:t>
            </a:r>
          </a:p>
          <a:p>
            <a:pPr lvl="1"/>
            <a:r>
              <a:rPr lang="fi-FI" dirty="0" smtClean="0"/>
              <a:t>Kauppatavarat keveitä ja arvokkaita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004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MILLAINEN OLI ROOMAN YHTEISKUNTA?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Yhteiskuntaluokkien väliset erot suuret. Rooman köyhälistö eli valtion ja varakkaiden kansalaisten lahjoitusten varassa.</a:t>
            </a:r>
          </a:p>
          <a:p>
            <a:r>
              <a:rPr lang="fi-FI" dirty="0" smtClean="0"/>
              <a:t>Enimmillään Rooman kaupungissa 1 milj. asukasta. Ajanlaskun alussa Italian niemimaalla asui n. 10,5 miljoonaa henkeä.</a:t>
            </a:r>
          </a:p>
          <a:p>
            <a:r>
              <a:rPr lang="fi-FI" dirty="0" smtClean="0"/>
              <a:t>Tuloerot suuret. Työläisen palkka ei riittänyt perheen ylläpitoon. Valtio joutuikin jakamaan köyhälistölle ilmaista viljaa. </a:t>
            </a:r>
          </a:p>
          <a:p>
            <a:r>
              <a:rPr lang="fi-FI" dirty="0" smtClean="0"/>
              <a:t>Köyhälistö asui vuokrataloissa (</a:t>
            </a:r>
            <a:r>
              <a:rPr lang="fi-FI" dirty="0" err="1" smtClean="0"/>
              <a:t>insula</a:t>
            </a:r>
            <a:r>
              <a:rPr lang="fi-FI" dirty="0" smtClean="0"/>
              <a:t>). Varakkailla oli yksityistaloja (domus), joissa oli sisäpihat ja lukuisia huoneita.</a:t>
            </a:r>
          </a:p>
          <a:p>
            <a:r>
              <a:rPr lang="fi-FI" dirty="0" smtClean="0"/>
              <a:t>Talojen ensimmäisiin kerroksiin tuli juokseva vesi, muuten se haettiin yhteisistä kaivoista. Talot lämmitettiin hiilipannulla.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2514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ROOMAN TUHO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Rooman tuhosta esitetyt teoriat voidaan jakaa </a:t>
            </a:r>
            <a:r>
              <a:rPr lang="fi-FI" dirty="0" err="1" smtClean="0"/>
              <a:t>rappeutumis</a:t>
            </a:r>
            <a:r>
              <a:rPr lang="fi-FI" dirty="0" smtClean="0"/>
              <a:t>- ja katastrofiteorioihin. Monen tutkijan mielestä tuhon selittäjät ovat taloudellisia.</a:t>
            </a:r>
          </a:p>
          <a:p>
            <a:pPr lvl="1"/>
            <a:r>
              <a:rPr lang="fi-FI" dirty="0" smtClean="0"/>
              <a:t>Valloitusten loputtua orjien saanti väheni, verotulot laskivat eikä ryöstösaaliita enää saatu</a:t>
            </a:r>
          </a:p>
          <a:p>
            <a:pPr lvl="1"/>
            <a:r>
              <a:rPr lang="fi-FI" dirty="0" smtClean="0"/>
              <a:t>Verotusta ryhdyttiin kiristämään, vapauksia rajoittamaan, inflaatio nosti hintoja ja kaupungit alkoivat rappeutua</a:t>
            </a:r>
          </a:p>
          <a:p>
            <a:pPr lvl="1"/>
            <a:r>
              <a:rPr lang="fi-FI" dirty="0" smtClean="0"/>
              <a:t>Ongelmallista oli legioonien muuttuminen palkka-armeijoiksi ja sitä kautta muukalaistuminen</a:t>
            </a:r>
          </a:p>
          <a:p>
            <a:pPr lvl="1"/>
            <a:r>
              <a:rPr lang="fi-FI" dirty="0" smtClean="0"/>
              <a:t>Keisarista tuli vähitellen täydellinen yksinvaltias</a:t>
            </a:r>
          </a:p>
          <a:p>
            <a:pPr lvl="1"/>
            <a:r>
              <a:rPr lang="fi-FI" dirty="0" smtClean="0"/>
              <a:t>Konstantinopolista (nyk. Istanbul) tuli 330 uusi pääkaupunki ja 395 valtakunta jaettiin Itä- ja Länsi-Roomaksi</a:t>
            </a:r>
          </a:p>
          <a:p>
            <a:pPr lvl="1"/>
            <a:r>
              <a:rPr lang="fi-FI" dirty="0" smtClean="0"/>
              <a:t>Länsigootit valtasivat Länsi-Rooman 476.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80782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Teoriota</a:t>
            </a:r>
            <a:r>
              <a:rPr lang="fi-FI" dirty="0" smtClean="0"/>
              <a:t> Rooman tuhon syistä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364104"/>
            <a:ext cx="10515600" cy="5493895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fi-FI" dirty="0" smtClean="0"/>
              <a:t>Moraaliteoria</a:t>
            </a:r>
          </a:p>
          <a:p>
            <a:pPr lvl="1"/>
            <a:r>
              <a:rPr lang="fi-FI" dirty="0" smtClean="0"/>
              <a:t>Keisarille kieltäydyttiin vannomasta uskollisuutta (kristityt). Katse käännettiin tuonpuoleisiin asioihin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Poliittinen teoria</a:t>
            </a:r>
          </a:p>
          <a:p>
            <a:pPr lvl="1"/>
            <a:r>
              <a:rPr lang="fi-FI" dirty="0" smtClean="0"/>
              <a:t>Vallanperimysjärjestelmän puuttuminen </a:t>
            </a:r>
            <a:r>
              <a:rPr lang="fi-FI" dirty="0" smtClean="0">
                <a:sym typeface="Wingdings" panose="05000000000000000000" pitchFamily="2" charset="2"/>
              </a:rPr>
              <a:t> toistuvat valtataistelut  keisarin arvovalta laski. Sotilaat puuttuivat keisari valintaan.</a:t>
            </a: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Taloudellinen ja yhteiskunnallinen teoria</a:t>
            </a:r>
          </a:p>
          <a:p>
            <a:pPr lvl="1"/>
            <a:r>
              <a:rPr lang="fi-FI" dirty="0" smtClean="0"/>
              <a:t>Yhteiskunta </a:t>
            </a:r>
            <a:r>
              <a:rPr lang="fi-FI" dirty="0" err="1" smtClean="0"/>
              <a:t>barbarisoitui</a:t>
            </a:r>
            <a:r>
              <a:rPr lang="fi-FI" dirty="0" smtClean="0"/>
              <a:t>. Maaperän köyhtyminen </a:t>
            </a:r>
            <a:r>
              <a:rPr lang="fi-FI" dirty="0" smtClean="0">
                <a:sym typeface="Wingdings" panose="05000000000000000000" pitchFamily="2" charset="2"/>
              </a:rPr>
              <a:t> talonpojat maaorjiksi, elinkeinot taantuivat, rahan arvo heikkeni</a:t>
            </a: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Rappeutumisteoria</a:t>
            </a:r>
          </a:p>
          <a:p>
            <a:pPr lvl="1"/>
            <a:r>
              <a:rPr lang="fi-FI" dirty="0" smtClean="0"/>
              <a:t>Vesijohdoista lyijymyrkytys </a:t>
            </a:r>
            <a:r>
              <a:rPr lang="fi-FI" dirty="0" smtClean="0">
                <a:sym typeface="Wingdings" panose="05000000000000000000" pitchFamily="2" charset="2"/>
              </a:rPr>
              <a:t> rappeutti roomalaiset</a:t>
            </a:r>
            <a:endParaRPr lang="fi-FI" dirty="0" smtClean="0"/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Katastrofiteoria</a:t>
            </a:r>
          </a:p>
          <a:p>
            <a:pPr lvl="1"/>
            <a:r>
              <a:rPr lang="fi-FI" dirty="0" smtClean="0"/>
              <a:t>Kansainvaellukset tuhosivat rappeutuneen suurvallan</a:t>
            </a:r>
          </a:p>
          <a:p>
            <a:pPr marL="514350" indent="-514350">
              <a:buFont typeface="+mj-lt"/>
              <a:buAutoNum type="arabicPeriod"/>
            </a:pPr>
            <a:r>
              <a:rPr lang="fi-FI" dirty="0" smtClean="0"/>
              <a:t>Jatkuvuusteoria</a:t>
            </a:r>
          </a:p>
          <a:p>
            <a:pPr lvl="1"/>
            <a:r>
              <a:rPr lang="fi-FI" dirty="0" smtClean="0"/>
              <a:t>Ei </a:t>
            </a:r>
            <a:r>
              <a:rPr lang="fi-FI" dirty="0" err="1" smtClean="0"/>
              <a:t>dramaatista</a:t>
            </a:r>
            <a:r>
              <a:rPr lang="fi-FI" dirty="0" smtClean="0"/>
              <a:t> muutosta. Bysantti jatkoi Rooman perinnettä. Lait, uskonto, latinan kieli ja maanomistusolot säilyivät. Länsi-Eurooppa jatkoi Rooman kulttuuria.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8118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444</Words>
  <Application>Microsoft Office PowerPoint</Application>
  <PresentationFormat>Laajakuva</PresentationFormat>
  <Paragraphs>59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Office-teema</vt:lpstr>
      <vt:lpstr>ROOMAN TALOUS, YHTEISKUNTA JA TUHO</vt:lpstr>
      <vt:lpstr>Orjatalous perustana</vt:lpstr>
      <vt:lpstr>Maatalous</vt:lpstr>
      <vt:lpstr>Yhtenäinen talousalue</vt:lpstr>
      <vt:lpstr>Ulkomaankauppa</vt:lpstr>
      <vt:lpstr>MILLAINEN OLI ROOMAN YHTEISKUNTA?</vt:lpstr>
      <vt:lpstr>ROOMAN TUHO</vt:lpstr>
      <vt:lpstr>Teoriota Rooman tuhon syistä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ROOMAN TALOUS</dc:title>
  <dc:creator>Opettaja</dc:creator>
  <cp:lastModifiedBy>Opettaja</cp:lastModifiedBy>
  <cp:revision>17</cp:revision>
  <dcterms:created xsi:type="dcterms:W3CDTF">2016-08-26T07:06:48Z</dcterms:created>
  <dcterms:modified xsi:type="dcterms:W3CDTF">2016-08-26T08:05:06Z</dcterms:modified>
</cp:coreProperties>
</file>