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980C7B-CD9F-1214-9DAC-FC34CAC785DD}" v="563" dt="2026-10-06T12:11:10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urki Sallamari" userId="d426b716-9ce3-4e44-b101-f794577fe4f5" providerId="ADAL" clId="{806ED415-419F-4553-A0B9-D13AC796F70B}"/>
    <pc:docChg chg="modSld">
      <pc:chgData name="Kurki Sallamari" userId="d426b716-9ce3-4e44-b101-f794577fe4f5" providerId="ADAL" clId="{806ED415-419F-4553-A0B9-D13AC796F70B}" dt="2026-09-10T10:06:31.824" v="74" actId="20577"/>
      <pc:docMkLst>
        <pc:docMk/>
      </pc:docMkLst>
      <pc:sldChg chg="modSp mod">
        <pc:chgData name="Kurki Sallamari" userId="d426b716-9ce3-4e44-b101-f794577fe4f5" providerId="ADAL" clId="{806ED415-419F-4553-A0B9-D13AC796F70B}" dt="2026-09-10T10:02:01.628" v="20" actId="20577"/>
        <pc:sldMkLst>
          <pc:docMk/>
          <pc:sldMk cId="2455338524" sldId="257"/>
        </pc:sldMkLst>
        <pc:spChg chg="mod">
          <ac:chgData name="Kurki Sallamari" userId="d426b716-9ce3-4e44-b101-f794577fe4f5" providerId="ADAL" clId="{806ED415-419F-4553-A0B9-D13AC796F70B}" dt="2026-09-10T10:02:01.628" v="20" actId="20577"/>
          <ac:spMkLst>
            <pc:docMk/>
            <pc:sldMk cId="2455338524" sldId="257"/>
            <ac:spMk id="3" creationId="{DB9DB95D-E5F5-B226-D3BD-5B7154BCB810}"/>
          </ac:spMkLst>
        </pc:spChg>
      </pc:sldChg>
      <pc:sldChg chg="modSp mod">
        <pc:chgData name="Kurki Sallamari" userId="d426b716-9ce3-4e44-b101-f794577fe4f5" providerId="ADAL" clId="{806ED415-419F-4553-A0B9-D13AC796F70B}" dt="2026-09-10T10:02:25.428" v="29" actId="20577"/>
        <pc:sldMkLst>
          <pc:docMk/>
          <pc:sldMk cId="2068705573" sldId="258"/>
        </pc:sldMkLst>
        <pc:spChg chg="mod">
          <ac:chgData name="Kurki Sallamari" userId="d426b716-9ce3-4e44-b101-f794577fe4f5" providerId="ADAL" clId="{806ED415-419F-4553-A0B9-D13AC796F70B}" dt="2026-09-10T10:02:25.428" v="29" actId="20577"/>
          <ac:spMkLst>
            <pc:docMk/>
            <pc:sldMk cId="2068705573" sldId="258"/>
            <ac:spMk id="2" creationId="{F209FDD9-A0F7-CFB7-06D0-B6A4774E2FDD}"/>
          </ac:spMkLst>
        </pc:spChg>
        <pc:spChg chg="mod">
          <ac:chgData name="Kurki Sallamari" userId="d426b716-9ce3-4e44-b101-f794577fe4f5" providerId="ADAL" clId="{806ED415-419F-4553-A0B9-D13AC796F70B}" dt="2026-09-10T10:01:11.523" v="10" actId="20577"/>
          <ac:spMkLst>
            <pc:docMk/>
            <pc:sldMk cId="2068705573" sldId="258"/>
            <ac:spMk id="3" creationId="{43CA1AAC-CB57-3E0D-5079-F1E8453B643E}"/>
          </ac:spMkLst>
        </pc:spChg>
      </pc:sldChg>
      <pc:sldChg chg="modSp mod">
        <pc:chgData name="Kurki Sallamari" userId="d426b716-9ce3-4e44-b101-f794577fe4f5" providerId="ADAL" clId="{806ED415-419F-4553-A0B9-D13AC796F70B}" dt="2026-09-10T10:02:51.408" v="37" actId="20577"/>
        <pc:sldMkLst>
          <pc:docMk/>
          <pc:sldMk cId="1995194988" sldId="259"/>
        </pc:sldMkLst>
        <pc:spChg chg="mod">
          <ac:chgData name="Kurki Sallamari" userId="d426b716-9ce3-4e44-b101-f794577fe4f5" providerId="ADAL" clId="{806ED415-419F-4553-A0B9-D13AC796F70B}" dt="2026-09-10T10:02:36.957" v="34" actId="20577"/>
          <ac:spMkLst>
            <pc:docMk/>
            <pc:sldMk cId="1995194988" sldId="259"/>
            <ac:spMk id="2" creationId="{AF94CEA8-76D0-6416-B2AF-41A94F68F09D}"/>
          </ac:spMkLst>
        </pc:spChg>
        <pc:spChg chg="mod">
          <ac:chgData name="Kurki Sallamari" userId="d426b716-9ce3-4e44-b101-f794577fe4f5" providerId="ADAL" clId="{806ED415-419F-4553-A0B9-D13AC796F70B}" dt="2026-09-10T10:02:51.408" v="37" actId="20577"/>
          <ac:spMkLst>
            <pc:docMk/>
            <pc:sldMk cId="1995194988" sldId="259"/>
            <ac:spMk id="3" creationId="{33BD0BDA-17B1-DC65-97C3-582B30D57E70}"/>
          </ac:spMkLst>
        </pc:spChg>
      </pc:sldChg>
      <pc:sldChg chg="modSp mod">
        <pc:chgData name="Kurki Sallamari" userId="d426b716-9ce3-4e44-b101-f794577fe4f5" providerId="ADAL" clId="{806ED415-419F-4553-A0B9-D13AC796F70B}" dt="2026-09-10T10:06:31.824" v="74" actId="20577"/>
        <pc:sldMkLst>
          <pc:docMk/>
          <pc:sldMk cId="2253424331" sldId="260"/>
        </pc:sldMkLst>
        <pc:spChg chg="mod">
          <ac:chgData name="Kurki Sallamari" userId="d426b716-9ce3-4e44-b101-f794577fe4f5" providerId="ADAL" clId="{806ED415-419F-4553-A0B9-D13AC796F70B}" dt="2026-09-10T10:06:31.824" v="74" actId="20577"/>
          <ac:spMkLst>
            <pc:docMk/>
            <pc:sldMk cId="2253424331" sldId="260"/>
            <ac:spMk id="3" creationId="{333F2CC9-A9EE-2BB7-9525-B0B255DF77F6}"/>
          </ac:spMkLst>
        </pc:spChg>
      </pc:sldChg>
      <pc:sldChg chg="modSp mod">
        <pc:chgData name="Kurki Sallamari" userId="d426b716-9ce3-4e44-b101-f794577fe4f5" providerId="ADAL" clId="{806ED415-419F-4553-A0B9-D13AC796F70B}" dt="2026-09-10T10:04:03.575" v="41" actId="20577"/>
        <pc:sldMkLst>
          <pc:docMk/>
          <pc:sldMk cId="2732676593" sldId="261"/>
        </pc:sldMkLst>
        <pc:spChg chg="mod">
          <ac:chgData name="Kurki Sallamari" userId="d426b716-9ce3-4e44-b101-f794577fe4f5" providerId="ADAL" clId="{806ED415-419F-4553-A0B9-D13AC796F70B}" dt="2026-09-10T10:04:03.575" v="41" actId="20577"/>
          <ac:spMkLst>
            <pc:docMk/>
            <pc:sldMk cId="2732676593" sldId="261"/>
            <ac:spMk id="3" creationId="{2D45E258-06F5-E4E1-2B73-F00515545F48}"/>
          </ac:spMkLst>
        </pc:spChg>
      </pc:sldChg>
      <pc:sldChg chg="modSp mod">
        <pc:chgData name="Kurki Sallamari" userId="d426b716-9ce3-4e44-b101-f794577fe4f5" providerId="ADAL" clId="{806ED415-419F-4553-A0B9-D13AC796F70B}" dt="2026-09-10T10:05:37.791" v="62" actId="20577"/>
        <pc:sldMkLst>
          <pc:docMk/>
          <pc:sldMk cId="3657340760" sldId="262"/>
        </pc:sldMkLst>
        <pc:spChg chg="mod">
          <ac:chgData name="Kurki Sallamari" userId="d426b716-9ce3-4e44-b101-f794577fe4f5" providerId="ADAL" clId="{806ED415-419F-4553-A0B9-D13AC796F70B}" dt="2026-09-10T10:05:37.791" v="62" actId="20577"/>
          <ac:spMkLst>
            <pc:docMk/>
            <pc:sldMk cId="3657340760" sldId="262"/>
            <ac:spMk id="2" creationId="{02B48FF9-5E8F-204F-065A-6CF50AED23AD}"/>
          </ac:spMkLst>
        </pc:spChg>
        <pc:spChg chg="mod">
          <ac:chgData name="Kurki Sallamari" userId="d426b716-9ce3-4e44-b101-f794577fe4f5" providerId="ADAL" clId="{806ED415-419F-4553-A0B9-D13AC796F70B}" dt="2026-09-10T10:05:10.124" v="60" actId="20577"/>
          <ac:spMkLst>
            <pc:docMk/>
            <pc:sldMk cId="3657340760" sldId="262"/>
            <ac:spMk id="3" creationId="{6082EEF7-CCFA-A50D-1845-ADD3359A2A7A}"/>
          </ac:spMkLst>
        </pc:spChg>
      </pc:sldChg>
    </pc:docChg>
  </pc:docChgLst>
  <pc:docChgLst>
    <pc:chgData name="Kurki Sallamari" userId="S::sallamari.kurki@edu.ilomantsi.fi::d426b716-9ce3-4e44-b101-f794577fe4f5" providerId="AD" clId="Web-{C4980C7B-CD9F-1214-9DAC-FC34CAC785DD}"/>
    <pc:docChg chg="modSld">
      <pc:chgData name="Kurki Sallamari" userId="S::sallamari.kurki@edu.ilomantsi.fi::d426b716-9ce3-4e44-b101-f794577fe4f5" providerId="AD" clId="Web-{C4980C7B-CD9F-1214-9DAC-FC34CAC785DD}" dt="2026-10-06T12:11:10.888" v="567" actId="20577"/>
      <pc:docMkLst>
        <pc:docMk/>
      </pc:docMkLst>
      <pc:sldChg chg="modSp">
        <pc:chgData name="Kurki Sallamari" userId="S::sallamari.kurki@edu.ilomantsi.fi::d426b716-9ce3-4e44-b101-f794577fe4f5" providerId="AD" clId="Web-{C4980C7B-CD9F-1214-9DAC-FC34CAC785DD}" dt="2026-10-06T11:57:18.096" v="267" actId="20577"/>
        <pc:sldMkLst>
          <pc:docMk/>
          <pc:sldMk cId="2068705573" sldId="258"/>
        </pc:sldMkLst>
        <pc:spChg chg="mod">
          <ac:chgData name="Kurki Sallamari" userId="S::sallamari.kurki@edu.ilomantsi.fi::d426b716-9ce3-4e44-b101-f794577fe4f5" providerId="AD" clId="Web-{C4980C7B-CD9F-1214-9DAC-FC34CAC785DD}" dt="2026-10-06T11:57:18.096" v="267" actId="20577"/>
          <ac:spMkLst>
            <pc:docMk/>
            <pc:sldMk cId="2068705573" sldId="258"/>
            <ac:spMk id="3" creationId="{43CA1AAC-CB57-3E0D-5079-F1E8453B643E}"/>
          </ac:spMkLst>
        </pc:spChg>
      </pc:sldChg>
      <pc:sldChg chg="modSp">
        <pc:chgData name="Kurki Sallamari" userId="S::sallamari.kurki@edu.ilomantsi.fi::d426b716-9ce3-4e44-b101-f794577fe4f5" providerId="AD" clId="Web-{C4980C7B-CD9F-1214-9DAC-FC34CAC785DD}" dt="2026-10-06T12:11:10.888" v="567" actId="20577"/>
        <pc:sldMkLst>
          <pc:docMk/>
          <pc:sldMk cId="2732676593" sldId="261"/>
        </pc:sldMkLst>
        <pc:spChg chg="mod">
          <ac:chgData name="Kurki Sallamari" userId="S::sallamari.kurki@edu.ilomantsi.fi::d426b716-9ce3-4e44-b101-f794577fe4f5" providerId="AD" clId="Web-{C4980C7B-CD9F-1214-9DAC-FC34CAC785DD}" dt="2026-10-06T12:11:10.888" v="567" actId="20577"/>
          <ac:spMkLst>
            <pc:docMk/>
            <pc:sldMk cId="2732676593" sldId="261"/>
            <ac:spMk id="3" creationId="{2D45E258-06F5-E4E1-2B73-F00515545F4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0748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2510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1096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6243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2881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69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5594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1583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2734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4344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3112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80193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116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9">
            <a:extLst>
              <a:ext uri="{FF2B5EF4-FFF2-40B4-BE49-F238E27FC236}">
                <a16:creationId xmlns:a16="http://schemas.microsoft.com/office/drawing/2014/main" id="{DB8424AB-D56B-4256-866A-5B54DE93C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FC999C28-AD33-4EB7-A5F1-C06D10A5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 useBgFill="1">
        <p:nvSpPr>
          <p:cNvPr id="32" name="Rectangle 13">
            <a:extLst>
              <a:ext uri="{FF2B5EF4-FFF2-40B4-BE49-F238E27FC236}">
                <a16:creationId xmlns:a16="http://schemas.microsoft.com/office/drawing/2014/main" id="{07CBBDD0-4420-4A50-96AB-392F9B97C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5">
            <a:extLst>
              <a:ext uri="{FF2B5EF4-FFF2-40B4-BE49-F238E27FC236}">
                <a16:creationId xmlns:a16="http://schemas.microsoft.com/office/drawing/2014/main" id="{465BA403-54B9-4A0B-BC79-028C495C0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7" y="761999"/>
            <a:ext cx="7552943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54082" y="1298448"/>
            <a:ext cx="6068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spc="-100" dirty="0" err="1"/>
              <a:t>KiVa</a:t>
            </a:r>
            <a:r>
              <a:rPr lang="en-US" sz="5900" spc="-100" dirty="0"/>
              <a:t> </a:t>
            </a:r>
            <a:r>
              <a:rPr lang="en-US" sz="5900" spc="-100" dirty="0" err="1"/>
              <a:t>koulu</a:t>
            </a:r>
            <a:r>
              <a:rPr lang="en-US" sz="5900" spc="-100" dirty="0"/>
              <a:t> –</a:t>
            </a:r>
            <a:r>
              <a:rPr lang="en-US" sz="5900" spc="-100" dirty="0" err="1"/>
              <a:t>oppilaskyselyn</a:t>
            </a:r>
            <a:r>
              <a:rPr lang="en-US" sz="5900" spc="-100" dirty="0"/>
              <a:t> </a:t>
            </a:r>
            <a:r>
              <a:rPr lang="en-US" sz="5900" spc="-100" dirty="0" err="1"/>
              <a:t>tulokset</a:t>
            </a:r>
            <a:endParaRPr lang="en-US" sz="5900" spc="-10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054083" y="4670246"/>
            <a:ext cx="6037903" cy="914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>
                <a:solidFill>
                  <a:schemeClr val="accent1">
                    <a:lumMod val="20000"/>
                    <a:lumOff val="80000"/>
                  </a:schemeClr>
                </a:solidFill>
              </a:rPr>
              <a:t>2026</a:t>
            </a:r>
          </a:p>
          <a:p>
            <a:r>
              <a:rPr lang="en-US" sz="2200">
                <a:solidFill>
                  <a:schemeClr val="accent1">
                    <a:lumMod val="20000"/>
                    <a:lumOff val="80000"/>
                  </a:schemeClr>
                </a:solidFill>
              </a:rPr>
              <a:t>Pogostan koulu</a:t>
            </a:r>
          </a:p>
        </p:txBody>
      </p:sp>
      <p:sp>
        <p:nvSpPr>
          <p:cNvPr id="34" name="Rectangle 17">
            <a:extLst>
              <a:ext uri="{FF2B5EF4-FFF2-40B4-BE49-F238E27FC236}">
                <a16:creationId xmlns:a16="http://schemas.microsoft.com/office/drawing/2014/main" id="{DC8C6883-513A-4FE8-8B55-7AA2A13A9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912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7" name="Graphic 6" descr="Liitutaulu">
            <a:extLst>
              <a:ext uri="{FF2B5EF4-FFF2-40B4-BE49-F238E27FC236}">
                <a16:creationId xmlns:a16="http://schemas.microsoft.com/office/drawing/2014/main" id="{B8A706AE-52D0-9BEA-FFD8-539727E839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177" y="1695799"/>
            <a:ext cx="3458249" cy="345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661DFD-4E3C-898D-302D-6FFA3D5DE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Yleistä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9DB95D-E5F5-B226-D3BD-5B7154BCB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000" dirty="0">
                <a:latin typeface="Aptos"/>
              </a:rPr>
              <a:t>Oppilaskysely on toteutettu maaliskuussa 2026. </a:t>
            </a:r>
          </a:p>
          <a:p>
            <a:r>
              <a:rPr lang="fi-FI" sz="2000" dirty="0">
                <a:latin typeface="Aptos"/>
              </a:rPr>
              <a:t>Kyselyn kysymyksissä on huomioitu oppilaiden ikätaso, esimerkiksi 1-3 -luokkalaisten kysely on huomattavasti suppeampi verrattuna vanhempiin oppilaisiin.</a:t>
            </a:r>
          </a:p>
          <a:p>
            <a:r>
              <a:rPr lang="fi-FI" sz="2000" dirty="0">
                <a:latin typeface="Aptos"/>
              </a:rPr>
              <a:t> Kyselyn tulokset ovat jaoteltu 1.-3. , 4.-6. ja 7.-9. luokkalaisiin johtuen em. kyselyn kysymysten eroavaisuuksista sekä siitä, että miten kyselyn tulokset on koottu taulukoihin </a:t>
            </a:r>
            <a:r>
              <a:rPr lang="fi-FI" sz="2000" dirty="0" err="1">
                <a:latin typeface="Aptos"/>
              </a:rPr>
              <a:t>KiVa</a:t>
            </a:r>
            <a:r>
              <a:rPr lang="fi-FI" sz="2000" dirty="0">
                <a:latin typeface="Aptos"/>
              </a:rPr>
              <a:t> Koulun puolesta. </a:t>
            </a:r>
          </a:p>
          <a:p>
            <a:r>
              <a:rPr lang="fi-FI" sz="2000" dirty="0">
                <a:latin typeface="Aptos"/>
              </a:rPr>
              <a:t>Huomioithan tuloksia lukiessa, että kun puhumme esimerkiksi kolmosluokkalaisista, he ovat tällä hetkellä neljäsluokkalaisia. </a:t>
            </a:r>
            <a:r>
              <a:rPr lang="fi-FI" sz="2000" dirty="0">
                <a:latin typeface="Aptos"/>
                <a:ea typeface="Aptos"/>
                <a:cs typeface="Aptos"/>
              </a:rPr>
              <a:t> </a:t>
            </a:r>
            <a:endParaRPr lang="fi-FI" sz="4800" dirty="0"/>
          </a:p>
        </p:txBody>
      </p:sp>
    </p:spTree>
    <p:extLst>
      <p:ext uri="{BB962C8B-B14F-4D97-AF65-F5344CB8AC3E}">
        <p14:creationId xmlns:p14="http://schemas.microsoft.com/office/powerpoint/2010/main" val="2455338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09FDD9-A0F7-CFB7-06D0-B6A4774E2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1.-3. luokkalaisten tulokset (kevät 2026) 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3CA1AAC-CB57-3E0D-5079-F1E8453B6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fontAlgn="base"/>
            <a:r>
              <a:rPr lang="fi-FI" dirty="0"/>
              <a:t>1.-3. luokkalaisista ainoastaan ekaluokalla oli toisten kiusaamista, mutta muihin KiVa Kouluihin verrattuna kiusaamista oli silti meillä vähemmän.  </a:t>
            </a:r>
          </a:p>
          <a:p>
            <a:pPr fontAlgn="base"/>
            <a:r>
              <a:rPr lang="fi-FI" dirty="0"/>
              <a:t>Kokemusta kiusatuksi joutumisesta oli kaikilla kolmella luokka-asteella, mutta valtakunnan tasoon verrattuna meidän koulussa oli sitä vähemmän. Pogostan koulun luokilta 1.-3. koki joutuneensa kiusatuksi 2-3 kertaa tai useammin kuukaudessa 1-4 oppilasta. Tämä tulos on ristiriidassa aiemmin mainittuun tulokseen toisten kiusaamisesta. </a:t>
            </a:r>
          </a:p>
          <a:p>
            <a:pPr fontAlgn="base"/>
            <a:r>
              <a:rPr lang="fi-FI" dirty="0"/>
              <a:t>Yksinäisyyden kokemus vaihteli 1.-3. luokkalaisten keskuudessa: tokaluokkalaiset eivät kokeneet yksinäisyyttä ollenkaan, kolmasluokkalaiset saman verran kuin valtakunnallisesti (~1 oppilas) ja ekaluokkalaiset puolestaan enemmän kuin muissa kouluissa (~3 oppilasta).  </a:t>
            </a:r>
          </a:p>
          <a:p>
            <a:pPr lvl="0" fontAlgn="base"/>
            <a:r>
              <a:rPr lang="fi-FI" dirty="0"/>
              <a:t>1.-3. luokkalaisista kuusi oppilasta koki tulleensa kiusatuksi puoli vuotta tai pidempään. Puolet heistä ei ollut kertonut kiusaamisesta kenellekään.  </a:t>
            </a:r>
          </a:p>
          <a:p>
            <a:pPr lvl="0" fontAlgn="base"/>
            <a:r>
              <a:rPr lang="fi-FI" dirty="0"/>
              <a:t>Tulosten tulkinnassa on tärkeää huomioida, että vaikka oppilaille selitään kiusaamisen käsitettä esimerkkienkin avulla, voi pienempien oppilaiden olla haastava ymmärtää, että mikä lasketaan kiusaamiseksi.  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68705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94CEA8-76D0-6416-B2AF-41A94F68F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4.-6. luokkalaisten tulokset (kevät 2026)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BD0BDA-17B1-DC65-97C3-582B30D57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Luokanopettajan/valvojan koettiin suhtautuvan kiusaamiseen asianmukaisesti ja puuttuvan kiusaamiseen.</a:t>
            </a:r>
          </a:p>
          <a:p>
            <a:r>
              <a:rPr lang="fi-FI" dirty="0"/>
              <a:t>Huoltajan suhtautuminen kiusaamiseen oli asianmukaista ja oppilaat kokivat ilmapiirin luokassaan hyväksi.</a:t>
            </a:r>
          </a:p>
          <a:p>
            <a:r>
              <a:rPr lang="fi-FI" dirty="0"/>
              <a:t>Hyväksytyksi tuleminen sellaisena kuin on koettiin myönteiseksi ja jokainen saa olla oma itsensä.</a:t>
            </a:r>
          </a:p>
          <a:p>
            <a:r>
              <a:rPr lang="fi-FI" dirty="0"/>
              <a:t>Henkilökunta kohtelee kaikkia oppilaita tasa-arvoisesti. Oppilaat kohtelevat toisiaan pääasiassa asiallisesti, mutta moni vastasi myös ettei osaa sanoa. </a:t>
            </a:r>
          </a:p>
          <a:p>
            <a:r>
              <a:rPr lang="fi-FI" dirty="0"/>
              <a:t>Epämiellyttävää/ahdistavaa koskettelua ei koettu olevan 4.-6. luokissa. </a:t>
            </a:r>
          </a:p>
          <a:p>
            <a:r>
              <a:rPr lang="fi-FI" dirty="0"/>
              <a:t>Oppilaat koulussamme tietävät, että koulussa toteutetaan Kiva-ohjelmaa ja pidetään niihin liittyviä oppitunteja. Myös Kiva-tiimin olemassaolosta tiedetään.</a:t>
            </a:r>
          </a:p>
          <a:p>
            <a:r>
              <a:rPr lang="fi-FI" dirty="0"/>
              <a:t>Selvittelyn jälkeen kiusaaminen on loppunut kokonaan tai sen jälkeen on kiusattu vähemmän. Kiusaaja on selvittelyjen jälkeen lopettanut kiusaamisen kokonaan tai kiusaaminen on vähentynyt.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95194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419038-4F3B-F9E1-3826-3E748CB7C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Tarkemmat luokka-kohtaiset tulokset </a:t>
            </a:r>
            <a:br>
              <a:rPr lang="fi-FI" dirty="0"/>
            </a:br>
            <a:r>
              <a:rPr lang="fi-FI" dirty="0"/>
              <a:t>(4-6 </a:t>
            </a:r>
            <a:r>
              <a:rPr lang="fi-FI" dirty="0" err="1"/>
              <a:t>lk</a:t>
            </a:r>
            <a:r>
              <a:rPr lang="fi-FI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3F2CC9-A9EE-2BB7-9525-B0B255DF7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i-FI" b="1" dirty="0"/>
              <a:t>4lk: Nykyinen 5lk.</a:t>
            </a:r>
            <a:endParaRPr lang="fi-FI" dirty="0"/>
          </a:p>
          <a:p>
            <a:r>
              <a:rPr lang="fi-FI" dirty="0"/>
              <a:t>Koettiin ulkopuolelle sulkemista </a:t>
            </a:r>
          </a:p>
          <a:p>
            <a:r>
              <a:rPr lang="fi-FI" dirty="0"/>
              <a:t>Jonkin verran fyysistä kiusaamista ja levitelty ilkeitä tai loukkaavia juttuja.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b="1" dirty="0"/>
              <a:t>5lk: Nykyinen 6lk</a:t>
            </a:r>
            <a:endParaRPr lang="fi-FI" dirty="0"/>
          </a:p>
          <a:p>
            <a:r>
              <a:rPr lang="fi-FI" dirty="0"/>
              <a:t>5. luokkalaiset koettiin kiusaamista enemmän kuin 4lk tai 5lk.</a:t>
            </a:r>
          </a:p>
          <a:p>
            <a:r>
              <a:rPr lang="fi-FI" dirty="0"/>
              <a:t>5. luokkalaiset kokivat enemmän yksinäisyyttä</a:t>
            </a:r>
          </a:p>
          <a:p>
            <a:r>
              <a:rPr lang="fi-FI" dirty="0"/>
              <a:t>5 .luokkalaiset kokivat tulleensa kiusatuksi internetin kautta enemmän kuin valtakunnallisesti</a:t>
            </a:r>
          </a:p>
          <a:p>
            <a:r>
              <a:rPr lang="fi-FI" dirty="0"/>
              <a:t>Koettiin että levitelty ilkeitä tai loukkaavia juttuja, yhteiskouluosuuden yläpuolella.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b="1" dirty="0"/>
              <a:t>6lk: Nykyinen 7lk.</a:t>
            </a:r>
            <a:endParaRPr lang="fi-FI" dirty="0"/>
          </a:p>
          <a:p>
            <a:r>
              <a:rPr lang="fi-FI" dirty="0"/>
              <a:t>Jonkin verran fyysistä kiusaamista ja levitelty ilkeitä tai loukkaavia juttuja.</a:t>
            </a:r>
          </a:p>
          <a:p>
            <a:r>
              <a:rPr lang="fi-FI" dirty="0"/>
              <a:t>Sukupuoleen tai seksuaalisuuteen kohdistuvaa nimittelyä 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53424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C9C53A-48B9-47FC-92EC-DF530E25B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7-9 luokkalaisten </a:t>
            </a:r>
            <a:br>
              <a:rPr lang="fi-FI" dirty="0"/>
            </a:br>
            <a:r>
              <a:rPr lang="fi-FI" dirty="0"/>
              <a:t>tulokset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D45E258-06F5-E4E1-2B73-F00515545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 Kun kerrotaan 7. luokan vastauksista, puhutaan tämän syyslukukauden 8. luokista.  Kyselyyn vastanneet yhdeksännen luokan oppilaat ovat jo siirtyneet toiselle asteelle.</a:t>
            </a:r>
          </a:p>
          <a:p>
            <a:r>
              <a:rPr lang="fi-FI" dirty="0"/>
              <a:t>Kiusaamisen kohteeksi joutuminen on vähentynyt 7.-9. luokkien osalta yli 4% verraten vuoteen 2025. Sen sijaan toisten kiusaaminen on lisääntynyt noin 7%. </a:t>
            </a:r>
          </a:p>
          <a:p>
            <a:r>
              <a:rPr lang="fi-FI" dirty="0"/>
              <a:t>Yläkoulun oppilaista seitsemännen ja kahdeksannen luokan oppilaat kokivat kiusaamista selkeästi enemmän kuin valtakunnallisesti (~ 3-5 oppilasta/luokka). Yhdeksännen luokan oppilaiden kohdalla kiusaamisen kokemusta oli vähemmän.</a:t>
            </a:r>
          </a:p>
          <a:p>
            <a:r>
              <a:rPr lang="fi-FI" dirty="0"/>
              <a:t>7. luokkalaiset kokivat nimittelyä ja loukkaavaa kiusoittelua kaksinkertaisesti valtakunnan tasoon nähden (~6 oppilasta). Ryhmän ulkopuolelle jättämistä koettiin 7. luokkalaisten keskuudessa jopa kolminkertaisesti valtakunnan tasoon nähden (~7 oppilasta). Kokemus toistuvasta selän takana tapahtuvasta pahan puhumisesta ja </a:t>
            </a:r>
            <a:r>
              <a:rPr lang="fi-FI" dirty="0" err="1"/>
              <a:t>ilkeilystä</a:t>
            </a:r>
            <a:r>
              <a:rPr lang="fi-FI" dirty="0"/>
              <a:t> sekä toistuvasta fyysisestä kiusaamisesta kosketti joka neljättä silloista 7. luokan oppilasta. </a:t>
            </a:r>
          </a:p>
          <a:p>
            <a:r>
              <a:rPr lang="fi-FI" dirty="0"/>
              <a:t>Meidän koulun 8. ja 9. luokkalaisten tulokset ovat lähellä valtakunnan keskiarvoa. Nimittelyn, ryhmän ulkopuolelle jättämisen, pahan puhumisen ja toistuvan fyysisen kiusaamisen kokemusten osalta puhutaan 1-2 oppilaasta. </a:t>
            </a:r>
          </a:p>
        </p:txBody>
      </p:sp>
    </p:spTree>
    <p:extLst>
      <p:ext uri="{BB962C8B-B14F-4D97-AF65-F5344CB8AC3E}">
        <p14:creationId xmlns:p14="http://schemas.microsoft.com/office/powerpoint/2010/main" val="2732676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2B48FF9-5E8F-204F-065A-6CF50AED2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7.-9. luokkalaisten </a:t>
            </a:r>
            <a:br>
              <a:rPr lang="fi-FI" dirty="0"/>
            </a:br>
            <a:r>
              <a:rPr lang="fi-FI" dirty="0"/>
              <a:t>tulokset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082EEF7-CCFA-A50D-1845-ADD3359A2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Oman luokanvalvojan suhtautumisen kiusaamiseen kaikki yläkoulun oppilaat kokivat selkeästi kiusaamisen vastaiseksi. Samoin oppilaat kokivat myös huoltajiensa suhtautumisen selkeästi kiusaamisen vastaiseksi. </a:t>
            </a:r>
          </a:p>
          <a:p>
            <a:r>
              <a:rPr lang="fi-FI" dirty="0"/>
              <a:t>Koulun ja luokan ilmapiirin suhteen vastaukset noudattivat koko valtakunnan arvoja, ilmapiiri ja kokemus hyväksytyksi tulemisesta koettiin hyväksi. </a:t>
            </a:r>
          </a:p>
          <a:p>
            <a:r>
              <a:rPr lang="fi-FI" dirty="0"/>
              <a:t>Yläkoulun oppilaista 5% kokee olonsa usein yksinäiseksi, valtakunnan keskiarvon ollessa noin 7%. </a:t>
            </a:r>
          </a:p>
          <a:p>
            <a:r>
              <a:rPr lang="fi-FI" dirty="0"/>
              <a:t>Kännykkärajoitukset ovat vaikuttaneet oppilaiden mielestä positiivisesti niin keskittymiseen oppitunneilla, kuin viihtyvyyteen koulussa. Tämä sama kokemus heijastuu myös oppimiseen ja työrauhaan. </a:t>
            </a:r>
          </a:p>
          <a:p>
            <a:r>
              <a:rPr lang="fi-FI" dirty="0" err="1"/>
              <a:t>KivaKoulu</a:t>
            </a:r>
            <a:r>
              <a:rPr lang="fi-FI" dirty="0"/>
              <a:t>-toiminnasta tietävät liki kaikki  yläkoululaiset, noin 90%. Samoin tietoisuus kiusaamisia selvittelevän </a:t>
            </a:r>
            <a:r>
              <a:rPr lang="fi-FI" dirty="0" err="1"/>
              <a:t>KiVa</a:t>
            </a:r>
            <a:r>
              <a:rPr lang="fi-FI" dirty="0"/>
              <a:t>-tiimin olemassaolosta on hyvällä mallilla.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57340760"/>
      </p:ext>
    </p:extLst>
  </p:cSld>
  <p:clrMapOvr>
    <a:masterClrMapping/>
  </p:clrMapOvr>
</p:sld>
</file>

<file path=ppt/theme/theme1.xml><?xml version="1.0" encoding="utf-8"?>
<a:theme xmlns:a="http://schemas.openxmlformats.org/drawingml/2006/main" name="Kehys">
  <a:themeElements>
    <a:clrScheme name="Kehys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Kehys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ehy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TM03457475[[fn=Kehys]]</Template>
  <TotalTime>55</TotalTime>
  <Words>747</Words>
  <Application>Microsoft Office PowerPoint</Application>
  <PresentationFormat>Laajakuva</PresentationFormat>
  <Paragraphs>48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Aptos</vt:lpstr>
      <vt:lpstr>Corbel</vt:lpstr>
      <vt:lpstr>Wingdings 2</vt:lpstr>
      <vt:lpstr>Kehys</vt:lpstr>
      <vt:lpstr>KiVa koulu –oppilaskyselyn tulokset</vt:lpstr>
      <vt:lpstr>Yleistä</vt:lpstr>
      <vt:lpstr>1.-3. luokkalaisten tulokset (kevät 2026) </vt:lpstr>
      <vt:lpstr>4.-6. luokkalaisten tulokset (kevät 2026) </vt:lpstr>
      <vt:lpstr>Tarkemmat luokka-kohtaiset tulokset  (4-6 lk)</vt:lpstr>
      <vt:lpstr>7-9 luokkalaisten  tulokset</vt:lpstr>
      <vt:lpstr>7.-9. luokkalaisten  tulokset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Saari Timo</dc:creator>
  <cp:lastModifiedBy>Saari Timo</cp:lastModifiedBy>
  <cp:revision>80</cp:revision>
  <dcterms:created xsi:type="dcterms:W3CDTF">2026-09-10T08:21:01Z</dcterms:created>
  <dcterms:modified xsi:type="dcterms:W3CDTF">2026-10-08T09:39:52Z</dcterms:modified>
</cp:coreProperties>
</file>