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2"/>
  </p:notesMasterIdLst>
  <p:sldIdLst>
    <p:sldId id="256" r:id="rId3"/>
    <p:sldId id="257" r:id="rId4"/>
    <p:sldId id="263" r:id="rId5"/>
    <p:sldId id="264" r:id="rId6"/>
    <p:sldId id="258" r:id="rId7"/>
    <p:sldId id="259" r:id="rId8"/>
    <p:sldId id="265" r:id="rId9"/>
    <p:sldId id="267" r:id="rId10"/>
    <p:sldId id="26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enariin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26"/>
    <p:restoredTop sz="94652"/>
  </p:normalViewPr>
  <p:slideViewPr>
    <p:cSldViewPr snapToGrid="0">
      <p:cViewPr varScale="1">
        <p:scale>
          <a:sx n="97" d="100"/>
          <a:sy n="97" d="100"/>
        </p:scale>
        <p:origin x="15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B0B675F7-DD8D-4E1F-B4BB-59371A5CB43D}"/>
    <pc:docChg chg="delSld modSld sldOrd">
      <pc:chgData name="Sarkiola Laura" userId="b0183962-fd32-4957-b63d-c9bd9cecac39" providerId="ADAL" clId="{B0B675F7-DD8D-4E1F-B4BB-59371A5CB43D}" dt="2024-05-07T12:53:12.846" v="9" actId="2696"/>
      <pc:docMkLst>
        <pc:docMk/>
      </pc:docMkLst>
      <pc:sldChg chg="modSp mod ord">
        <pc:chgData name="Sarkiola Laura" userId="b0183962-fd32-4957-b63d-c9bd9cecac39" providerId="ADAL" clId="{B0B675F7-DD8D-4E1F-B4BB-59371A5CB43D}" dt="2024-05-07T12:53:01.379" v="8" actId="1076"/>
        <pc:sldMkLst>
          <pc:docMk/>
          <pc:sldMk cId="3151068425" sldId="263"/>
        </pc:sldMkLst>
        <pc:spChg chg="mod">
          <ac:chgData name="Sarkiola Laura" userId="b0183962-fd32-4957-b63d-c9bd9cecac39" providerId="ADAL" clId="{B0B675F7-DD8D-4E1F-B4BB-59371A5CB43D}" dt="2024-05-07T12:52:53.479" v="6" actId="255"/>
          <ac:spMkLst>
            <pc:docMk/>
            <pc:sldMk cId="3151068425" sldId="263"/>
            <ac:spMk id="3" creationId="{987040B0-3704-D12D-A7E3-34CC01A31DE9}"/>
          </ac:spMkLst>
        </pc:spChg>
        <pc:picChg chg="mod">
          <ac:chgData name="Sarkiola Laura" userId="b0183962-fd32-4957-b63d-c9bd9cecac39" providerId="ADAL" clId="{B0B675F7-DD8D-4E1F-B4BB-59371A5CB43D}" dt="2024-05-07T12:53:01.379" v="8" actId="1076"/>
          <ac:picMkLst>
            <pc:docMk/>
            <pc:sldMk cId="3151068425" sldId="263"/>
            <ac:picMk id="5" creationId="{A14FC931-9C97-AF7E-789C-0ABF7B612B18}"/>
          </ac:picMkLst>
        </pc:picChg>
      </pc:sldChg>
      <pc:sldChg chg="ord">
        <pc:chgData name="Sarkiola Laura" userId="b0183962-fd32-4957-b63d-c9bd9cecac39" providerId="ADAL" clId="{B0B675F7-DD8D-4E1F-B4BB-59371A5CB43D}" dt="2024-05-07T12:48:54.965" v="1"/>
        <pc:sldMkLst>
          <pc:docMk/>
          <pc:sldMk cId="1765753175" sldId="264"/>
        </pc:sldMkLst>
      </pc:sldChg>
      <pc:sldChg chg="del">
        <pc:chgData name="Sarkiola Laura" userId="b0183962-fd32-4957-b63d-c9bd9cecac39" providerId="ADAL" clId="{B0B675F7-DD8D-4E1F-B4BB-59371A5CB43D}" dt="2024-05-07T12:53:12.846" v="9" actId="2696"/>
        <pc:sldMkLst>
          <pc:docMk/>
          <pc:sldMk cId="864579226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6e9acb312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126e9acb31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6e9acb31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6e9acb31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6e9acb31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6e9acb31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01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6e9acb312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6e9acb312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05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6e9acb31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6e9acb312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e9acb31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e9acb31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e9acb31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e9acb31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e9acb31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e9acb31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95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6e9acb31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6e9acb31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88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13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lvl="0">
              <a:buSzPct val="100000"/>
            </a:pPr>
            <a:r>
              <a:rPr lang="fi-FI" dirty="0"/>
              <a:t>13. Suomi osana suurvaltaa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Tietoisku: Turun akatemian vihkiäiset</a:t>
            </a:r>
            <a:endParaRPr dirty="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5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2">
            <a:extLst>
              <a:ext uri="{FF2B5EF4-FFF2-40B4-BE49-F238E27FC236}">
                <a16:creationId xmlns:a16="http://schemas.microsoft.com/office/drawing/2014/main" id="{A14FC931-9C97-AF7E-789C-0ABF7B612B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72" y="1268044"/>
            <a:ext cx="8552428" cy="376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-FI" dirty="0"/>
              <a:t>Albert Edelfeltin </a:t>
            </a:r>
            <a:br>
              <a:rPr lang="fi-FI" dirty="0"/>
            </a:br>
            <a:r>
              <a:rPr lang="fi-FI" dirty="0"/>
              <a:t>Turun akatemian vihkiäiset -maalaus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C0623B-6ED2-7F61-857E-795F8246AF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2">
            <a:extLst>
              <a:ext uri="{FF2B5EF4-FFF2-40B4-BE49-F238E27FC236}">
                <a16:creationId xmlns:a16="http://schemas.microsoft.com/office/drawing/2014/main" id="{A14FC931-9C97-AF7E-789C-0ABF7B612B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81" y="2070595"/>
            <a:ext cx="7522146" cy="27991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C0623B-6ED2-7F61-857E-795F8246AF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040B0-3704-D12D-A7E3-34CC01A31DE9}"/>
              </a:ext>
            </a:extLst>
          </p:cNvPr>
          <p:cNvSpPr txBox="1"/>
          <p:nvPr/>
        </p:nvSpPr>
        <p:spPr>
          <a:xfrm>
            <a:off x="476251" y="86944"/>
            <a:ext cx="866774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350" lvl="0" indent="-285750">
              <a:lnSpc>
                <a:spcPct val="90000"/>
              </a:lnSpc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Maalaus on kolmiosainen, ikään kuin keskiaikaisten kirkkojen triptyykki.</a:t>
            </a:r>
            <a:endParaRPr lang="fi-FI" sz="2000" strike="sngStrike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7350" lvl="0" indent="-28575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Helsingin yliopisto tilasi teoksen juhlasaliinsa Turun akatemian 250-vuotisjuhlavuoden lähestyessä, mutta teos valmistui vasta vuonna 1905, vähän ennen Edelfeltin kuolemaa.</a:t>
            </a:r>
          </a:p>
          <a:p>
            <a:pPr marL="387350" indent="-28575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Turun kaupungin muuri erottuu selvästi. Edelfelt on maalannut sen taiteilijan vapaudella.</a:t>
            </a:r>
          </a:p>
          <a:p>
            <a:pPr marL="387350" lvl="0" indent="-28575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endParaRPr lang="fi-FI" sz="20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6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2">
            <a:extLst>
              <a:ext uri="{FF2B5EF4-FFF2-40B4-BE49-F238E27FC236}">
                <a16:creationId xmlns:a16="http://schemas.microsoft.com/office/drawing/2014/main" id="{A14FC931-9C97-AF7E-789C-0ABF7B612B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72" y="1268044"/>
            <a:ext cx="8552428" cy="37611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C0623B-6ED2-7F61-857E-795F8246AFA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040B0-3704-D12D-A7E3-34CC01A31DE9}"/>
              </a:ext>
            </a:extLst>
          </p:cNvPr>
          <p:cNvSpPr txBox="1"/>
          <p:nvPr/>
        </p:nvSpPr>
        <p:spPr>
          <a:xfrm>
            <a:off x="476251" y="86944"/>
            <a:ext cx="8667749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lvl="0" indent="-34290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Maalaus kuvaa runsaslukuista avajaiskulkuetta marssimassa Turun akatemiasta Turun tuomiokirkkoon 15.7.1640.</a:t>
            </a:r>
          </a:p>
          <a:p>
            <a:pPr marL="444500" lvl="0" indent="-342900">
              <a:lnSpc>
                <a:spcPct val="90000"/>
              </a:lnSpc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0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Edelfeltin maalaus noudattaa ehkä enemmän 1800-luvun historiallisia kuvaelmia kuin todellisuutta.</a:t>
            </a:r>
          </a:p>
        </p:txBody>
      </p:sp>
    </p:spTree>
    <p:extLst>
      <p:ext uri="{BB962C8B-B14F-4D97-AF65-F5344CB8AC3E}">
        <p14:creationId xmlns:p14="http://schemas.microsoft.com/office/powerpoint/2010/main" val="176575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425451" y="273788"/>
            <a:ext cx="40449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Yliopiston kulkueen jokaisen osallistujan paikka oli tarkasti määritelty. 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Kulkueen kärjessä olivat trumpetinsoittaja ja rummunlyöjä.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Seuraavana kulkivat aateliset, joiden takana kannettiin yliopiston tunnuksia, kuten avaimia, sinettiä, matrikkelia ja hopeavaltikoita. </a:t>
            </a:r>
            <a:endParaRPr lang="fi-FI" sz="2400" dirty="0">
              <a:highlight>
                <a:srgbClr val="FFFFFF"/>
              </a:highligh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0040B2-C9D4-9EE9-2986-41FE2C5EE3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pic>
        <p:nvPicPr>
          <p:cNvPr id="5" name="Google Shape;186;p5">
            <a:extLst>
              <a:ext uri="{FF2B5EF4-FFF2-40B4-BE49-F238E27FC236}">
                <a16:creationId xmlns:a16="http://schemas.microsoft.com/office/drawing/2014/main" id="{B3EF1FED-0796-8450-68C9-336DE5690A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3600" y="0"/>
            <a:ext cx="4470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87350" y="1044450"/>
            <a:ext cx="41846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Maalauksen keskellä kulkee kreivi Per Brahe yksin.</a:t>
            </a:r>
            <a:endParaRPr lang="fi-FI" sz="2400" dirty="0"/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Per Brahea seuraavat piispa </a:t>
            </a:r>
            <a:r>
              <a:rPr lang="fi-FI" sz="2400" dirty="0" err="1">
                <a:highlight>
                  <a:schemeClr val="lt1"/>
                </a:highlight>
              </a:rPr>
              <a:t>Rothovius</a:t>
            </a:r>
            <a:r>
              <a:rPr lang="fi-FI" sz="2400" dirty="0">
                <a:highlight>
                  <a:schemeClr val="lt1"/>
                </a:highlight>
              </a:rPr>
              <a:t> ja professori </a:t>
            </a:r>
            <a:r>
              <a:rPr lang="fi-FI" sz="2400" dirty="0" err="1">
                <a:highlight>
                  <a:schemeClr val="lt1"/>
                </a:highlight>
              </a:rPr>
              <a:t>Aeschilleus</a:t>
            </a:r>
            <a:r>
              <a:rPr lang="fi-FI" sz="2400" dirty="0">
                <a:highlight>
                  <a:schemeClr val="lt1"/>
                </a:highlight>
              </a:rPr>
              <a:t>.</a:t>
            </a:r>
            <a:endParaRPr lang="fi-FI" sz="2400" dirty="0"/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sz="2400" dirty="0">
                <a:highlight>
                  <a:schemeClr val="lt1"/>
                </a:highlight>
              </a:rPr>
              <a:t>Sitten tulevat kaikki akatemian professorit pareittain.  </a:t>
            </a:r>
            <a:endParaRPr lang="fi-FI" sz="2400" dirty="0">
              <a:highlight>
                <a:srgbClr val="FFFFFF"/>
              </a:highligh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9C94-0FFD-6368-82AC-B598632D5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pic>
        <p:nvPicPr>
          <p:cNvPr id="6" name="Google Shape;193;p6">
            <a:extLst>
              <a:ext uri="{FF2B5EF4-FFF2-40B4-BE49-F238E27FC236}">
                <a16:creationId xmlns:a16="http://schemas.microsoft.com/office/drawing/2014/main" id="{91D60D32-85DE-BEA1-659A-AC634F5278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39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00;p7">
            <a:extLst>
              <a:ext uri="{FF2B5EF4-FFF2-40B4-BE49-F238E27FC236}">
                <a16:creationId xmlns:a16="http://schemas.microsoft.com/office/drawing/2014/main" id="{1AAD4CFB-1168-3A71-FB7C-40E419B0E4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6"/>
          <a:stretch/>
        </p:blipFill>
        <p:spPr>
          <a:xfrm>
            <a:off x="4572000" y="1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87350" y="770550"/>
            <a:ext cx="41846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Heitä seurasivat arvojärjestyksessä</a:t>
            </a: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hovioikeuden asessorit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linnanpäällikkö ja kruununvouti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rovastit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kirkkoherrat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koulumestarit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Turun pormestarit ja raati</a:t>
            </a:r>
            <a:endParaRPr lang="fi-FI" dirty="0">
              <a:highlight>
                <a:schemeClr val="lt1"/>
              </a:highlight>
            </a:endParaRPr>
          </a:p>
          <a:p>
            <a:pPr lvl="1">
              <a:spcBef>
                <a:spcPts val="1000"/>
              </a:spcBef>
            </a:pPr>
            <a:r>
              <a:rPr lang="fi-FI" sz="1800" dirty="0">
                <a:highlight>
                  <a:schemeClr val="lt1"/>
                </a:highlight>
              </a:rPr>
              <a:t>merkittävimmät porvarit ja ylioppilaat.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9C94-0FFD-6368-82AC-B598632D5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</p:spTree>
    <p:extLst>
      <p:ext uri="{BB962C8B-B14F-4D97-AF65-F5344CB8AC3E}">
        <p14:creationId xmlns:p14="http://schemas.microsoft.com/office/powerpoint/2010/main" val="82253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87350" y="770550"/>
            <a:ext cx="41846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Per Brahen takana hulmuaa Suomen vaakunasta tehty leijonalippu.</a:t>
            </a:r>
          </a:p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Lippu liittyy enemmän 1900-luvun alkuvuosiin kuin 1600-lukuun.</a:t>
            </a:r>
          </a:p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Vaikka leijonavaakuna esiintyi jo 1500-luvun lopulla, se ei ollut Suomessa yleisessä käytössä ennen 1800-lukua.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9C94-0FFD-6368-82AC-B598632D5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pic>
        <p:nvPicPr>
          <p:cNvPr id="6" name="Google Shape;214;p9">
            <a:extLst>
              <a:ext uri="{FF2B5EF4-FFF2-40B4-BE49-F238E27FC236}">
                <a16:creationId xmlns:a16="http://schemas.microsoft.com/office/drawing/2014/main" id="{589B8D46-2537-6C25-0426-EC06E1E5FC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430"/>
          <a:stretch/>
        </p:blipFill>
        <p:spPr>
          <a:xfrm>
            <a:off x="4572000" y="0"/>
            <a:ext cx="4572000" cy="5184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96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231940" y="462709"/>
            <a:ext cx="41846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Edelfelt on sijoittanut maalaukseen lukuisia aikalaisiaan. </a:t>
            </a:r>
          </a:p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Esimerkiksi kansan joukossa on taiteilija Juho Rissanen.</a:t>
            </a:r>
          </a:p>
          <a:p>
            <a:pPr marL="444500" lvl="0" indent="-342900">
              <a:spcBef>
                <a:spcPts val="0"/>
              </a:spcBef>
              <a:buSzPts val="2000"/>
              <a:buFont typeface="Arial" panose="020B0604020202020204" pitchFamily="34" charset="0"/>
              <a:buChar char="•"/>
            </a:pPr>
            <a:r>
              <a:rPr lang="fi-FI" dirty="0">
                <a:highlight>
                  <a:schemeClr val="lt1"/>
                </a:highlight>
              </a:rPr>
              <a:t>Keskitaulussa leveälierisessä hatussa marssii säveltäjä Jean Sibelius, ja Edelfelt itse on samassa kuvassa äärimmäisenä oikealla.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7B9C94-0FFD-6368-82AC-B598632D56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13</a:t>
            </a:r>
          </a:p>
        </p:txBody>
      </p:sp>
      <p:pic>
        <p:nvPicPr>
          <p:cNvPr id="5" name="Google Shape;222;p10">
            <a:extLst>
              <a:ext uri="{FF2B5EF4-FFF2-40B4-BE49-F238E27FC236}">
                <a16:creationId xmlns:a16="http://schemas.microsoft.com/office/drawing/2014/main" id="{0DE4E212-853B-5C25-3C2F-FFF30410DF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9677" t="27423" r="36602" b="13829"/>
          <a:stretch/>
        </p:blipFill>
        <p:spPr>
          <a:xfrm>
            <a:off x="6139543" y="-40821"/>
            <a:ext cx="3004457" cy="518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1;p10">
            <a:extLst>
              <a:ext uri="{FF2B5EF4-FFF2-40B4-BE49-F238E27FC236}">
                <a16:creationId xmlns:a16="http://schemas.microsoft.com/office/drawing/2014/main" id="{8D2E6DDF-60EC-92C0-21E7-16C4178AEB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87" t="66435" r="83263" b="11463"/>
          <a:stretch/>
        </p:blipFill>
        <p:spPr>
          <a:xfrm>
            <a:off x="3981981" y="2635024"/>
            <a:ext cx="2592171" cy="2508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0233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282</Words>
  <Application>Microsoft Office PowerPoint</Application>
  <PresentationFormat>Näytössä katseltava esitys (16:9)</PresentationFormat>
  <Paragraphs>37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Simple Light</vt:lpstr>
      <vt:lpstr>Office-teema</vt:lpstr>
      <vt:lpstr>13. Suomi osana suurvaltaa  Tietoisku: Turun akatemian vihkiäiset</vt:lpstr>
      <vt:lpstr>Albert Edelfeltin  Turun akatemian vihkiäiset -maalaus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Suomen talous ja yhteiskunta  Tietoisku: Tervakauppa</dc:title>
  <cp:lastModifiedBy>Sarkiola Laura</cp:lastModifiedBy>
  <cp:revision>6</cp:revision>
  <dcterms:modified xsi:type="dcterms:W3CDTF">2024-05-07T12:53:21Z</dcterms:modified>
</cp:coreProperties>
</file>